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9" r:id="rId4"/>
    <p:sldId id="260" r:id="rId5"/>
    <p:sldId id="261" r:id="rId6"/>
    <p:sldId id="263" r:id="rId7"/>
    <p:sldId id="266" r:id="rId8"/>
    <p:sldId id="268" r:id="rId9"/>
    <p:sldId id="272" r:id="rId10"/>
    <p:sldId id="274" r:id="rId11"/>
    <p:sldId id="277" r:id="rId12"/>
    <p:sldId id="278" r:id="rId13"/>
    <p:sldId id="279" r:id="rId14"/>
    <p:sldId id="280" r:id="rId15"/>
    <p:sldId id="281" r:id="rId16"/>
    <p:sldId id="282" r:id="rId17"/>
    <p:sldId id="283" r:id="rId18"/>
    <p:sldId id="27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5" d="100"/>
          <a:sy n="85" d="100"/>
        </p:scale>
        <p:origin x="-1378"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539FEC8-C1C7-4E85-B87A-D9C45EE2A4AD}" type="datetimeFigureOut">
              <a:rPr lang="en-US" smtClean="0"/>
              <a:t>12/8/2021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A39D64B-B6C2-4A96-8770-96E413BBF3C4}"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39FEC8-C1C7-4E85-B87A-D9C45EE2A4A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D64B-B6C2-4A96-8770-96E413BBF3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39FEC8-C1C7-4E85-B87A-D9C45EE2A4A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D64B-B6C2-4A96-8770-96E413BBF3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539FEC8-C1C7-4E85-B87A-D9C45EE2A4A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D64B-B6C2-4A96-8770-96E413BBF3C4}"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539FEC8-C1C7-4E85-B87A-D9C45EE2A4AD}" type="datetimeFigureOut">
              <a:rPr lang="en-US" smtClean="0"/>
              <a:t>12/8/2021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A39D64B-B6C2-4A96-8770-96E413BBF3C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539FEC8-C1C7-4E85-B87A-D9C45EE2A4AD}"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9D64B-B6C2-4A96-8770-96E413BBF3C4}"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539FEC8-C1C7-4E85-B87A-D9C45EE2A4AD}"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D64B-B6C2-4A96-8770-96E413BBF3C4}"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39FEC8-C1C7-4E85-B87A-D9C45EE2A4AD}"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9D64B-B6C2-4A96-8770-96E413BBF3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9FEC8-C1C7-4E85-B87A-D9C45EE2A4AD}"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9D64B-B6C2-4A96-8770-96E413BBF3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39FEC8-C1C7-4E85-B87A-D9C45EE2A4AD}"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9D64B-B6C2-4A96-8770-96E413BBF3C4}"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39FEC8-C1C7-4E85-B87A-D9C45EE2A4AD}" type="datetimeFigureOut">
              <a:rPr lang="en-US" smtClean="0"/>
              <a:t>12/8/2021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A39D64B-B6C2-4A96-8770-96E413BBF3C4}"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539FEC8-C1C7-4E85-B87A-D9C45EE2A4AD}" type="datetimeFigureOut">
              <a:rPr lang="en-US" smtClean="0"/>
              <a:t>12/8/2021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A39D64B-B6C2-4A96-8770-96E413BBF3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hyperlink" Target="https://courses.lumenlearning.com/wsu-sandbox/chapter/stages-of-sleep/" TargetMode="External"/><Relationship Id="rId2" Type="http://schemas.openxmlformats.org/officeDocument/2006/relationships/hyperlink" Target="https://imotions.com/blog/what-is-eeg/" TargetMode="External"/><Relationship Id="rId1" Type="http://schemas.openxmlformats.org/officeDocument/2006/relationships/slideLayout" Target="../slideLayouts/slideLayout2.xml"/><Relationship Id="rId6" Type="http://schemas.openxmlformats.org/officeDocument/2006/relationships/hyperlink" Target="https://www.frontiersin.org/articles/10.3389/fncom.2017.00103/full" TargetMode="External"/><Relationship Id="rId5" Type="http://schemas.openxmlformats.org/officeDocument/2006/relationships/hyperlink" Target="https://en.wikipedia.org/wiki/Electroencephalography" TargetMode="External"/><Relationship Id="rId4" Type="http://schemas.openxmlformats.org/officeDocument/2006/relationships/hyperlink" Target="https://www.helpguide.org/harvard/biology-of-sleep-circadian-rhythms-sleep-stages.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048000"/>
            <a:ext cx="6400800" cy="838200"/>
          </a:xfrm>
        </p:spPr>
        <p:txBody>
          <a:bodyPr/>
          <a:lstStyle/>
          <a:p>
            <a:r>
              <a:rPr lang="en-US" dirty="0" err="1" smtClean="0">
                <a:solidFill>
                  <a:schemeClr val="tx1"/>
                </a:solidFill>
              </a:rPr>
              <a:t>Endsem</a:t>
            </a:r>
            <a:r>
              <a:rPr lang="en-US" dirty="0" smtClean="0">
                <a:solidFill>
                  <a:schemeClr val="tx1"/>
                </a:solidFill>
              </a:rPr>
              <a:t> Report</a:t>
            </a:r>
            <a:endParaRPr lang="en-US" dirty="0">
              <a:solidFill>
                <a:schemeClr val="tx1"/>
              </a:solidFill>
            </a:endParaRPr>
          </a:p>
        </p:txBody>
      </p:sp>
      <p:sp>
        <p:nvSpPr>
          <p:cNvPr id="2" name="Title 1"/>
          <p:cNvSpPr>
            <a:spLocks noGrp="1"/>
          </p:cNvSpPr>
          <p:nvPr>
            <p:ph type="ctrTitle"/>
          </p:nvPr>
        </p:nvSpPr>
        <p:spPr>
          <a:xfrm>
            <a:off x="381000" y="1752600"/>
            <a:ext cx="8543544" cy="1143000"/>
          </a:xfrm>
        </p:spPr>
        <p:txBody>
          <a:bodyPr>
            <a:normAutofit fontScale="90000"/>
          </a:bodyPr>
          <a:lstStyle/>
          <a:p>
            <a:r>
              <a:rPr lang="en-US" sz="4000" b="1" dirty="0" smtClean="0">
                <a:solidFill>
                  <a:schemeClr val="tx1"/>
                </a:solidFill>
                <a:latin typeface="+mn-lt"/>
              </a:rPr>
              <a:t>Classification and Analysis of EEG Signals</a:t>
            </a:r>
            <a:r>
              <a:rPr lang="en-US" dirty="0"/>
              <a:t/>
            </a:r>
            <a:br>
              <a:rPr lang="en-US" dirty="0"/>
            </a:br>
            <a:endParaRPr lang="en-US" dirty="0"/>
          </a:p>
        </p:txBody>
      </p:sp>
      <p:sp>
        <p:nvSpPr>
          <p:cNvPr id="4" name="TextBox 3"/>
          <p:cNvSpPr txBox="1"/>
          <p:nvPr/>
        </p:nvSpPr>
        <p:spPr>
          <a:xfrm>
            <a:off x="469392" y="5029200"/>
            <a:ext cx="6858000" cy="461665"/>
          </a:xfrm>
          <a:prstGeom prst="rect">
            <a:avLst/>
          </a:prstGeom>
          <a:noFill/>
        </p:spPr>
        <p:txBody>
          <a:bodyPr wrap="square" rtlCol="0">
            <a:spAutoFit/>
          </a:bodyPr>
          <a:lstStyle/>
          <a:p>
            <a:r>
              <a:rPr lang="en-US" sz="2400" dirty="0" smtClean="0"/>
              <a:t>Under the supervision of Dr. </a:t>
            </a:r>
            <a:r>
              <a:rPr lang="en-US" sz="2400" dirty="0" err="1" smtClean="0"/>
              <a:t>Anurag</a:t>
            </a:r>
            <a:r>
              <a:rPr lang="en-US" sz="2400" dirty="0" smtClean="0"/>
              <a:t> </a:t>
            </a:r>
            <a:r>
              <a:rPr lang="en-US" sz="2400" dirty="0" err="1" smtClean="0"/>
              <a:t>Nishad</a:t>
            </a:r>
            <a:endParaRPr lang="en-US" dirty="0"/>
          </a:p>
        </p:txBody>
      </p:sp>
      <p:sp>
        <p:nvSpPr>
          <p:cNvPr id="5" name="TextBox 4"/>
          <p:cNvSpPr txBox="1"/>
          <p:nvPr/>
        </p:nvSpPr>
        <p:spPr>
          <a:xfrm>
            <a:off x="6324600" y="5791199"/>
            <a:ext cx="2971800" cy="830997"/>
          </a:xfrm>
          <a:prstGeom prst="rect">
            <a:avLst/>
          </a:prstGeom>
          <a:noFill/>
        </p:spPr>
        <p:txBody>
          <a:bodyPr wrap="square" rtlCol="0">
            <a:spAutoFit/>
          </a:bodyPr>
          <a:lstStyle/>
          <a:p>
            <a:r>
              <a:rPr lang="en-US" sz="2400" dirty="0" err="1" smtClean="0"/>
              <a:t>Aayush</a:t>
            </a:r>
            <a:r>
              <a:rPr lang="en-US" sz="2400" dirty="0" smtClean="0"/>
              <a:t> </a:t>
            </a:r>
            <a:r>
              <a:rPr lang="en-US" sz="2400" dirty="0" err="1" smtClean="0"/>
              <a:t>Chandak</a:t>
            </a:r>
            <a:endParaRPr lang="en-US" sz="2400" dirty="0" smtClean="0"/>
          </a:p>
          <a:p>
            <a:r>
              <a:rPr lang="en-US" sz="2400" dirty="0" smtClean="0"/>
              <a:t>2018B2A80433G</a:t>
            </a:r>
            <a:endParaRPr lang="en-US" sz="2400" dirty="0"/>
          </a:p>
        </p:txBody>
      </p:sp>
    </p:spTree>
    <p:extLst>
      <p:ext uri="{BB962C8B-B14F-4D97-AF65-F5344CB8AC3E}">
        <p14:creationId xmlns:p14="http://schemas.microsoft.com/office/powerpoint/2010/main" val="58950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04800"/>
            <a:ext cx="8839200" cy="6324600"/>
          </a:xfrm>
        </p:spPr>
        <p:txBody>
          <a:bodyPr>
            <a:normAutofit/>
          </a:bodyPr>
          <a:lstStyle/>
          <a:p>
            <a:pPr algn="just"/>
            <a:r>
              <a:rPr lang="en-US" sz="1800" b="1" dirty="0" smtClean="0"/>
              <a:t>Stage REM Sleep (R)</a:t>
            </a:r>
            <a:r>
              <a:rPr lang="en-US" sz="1800" dirty="0" smtClean="0"/>
              <a:t> – </a:t>
            </a:r>
            <a:r>
              <a:rPr lang="en-US" sz="1800" dirty="0"/>
              <a:t>T</a:t>
            </a:r>
            <a:r>
              <a:rPr lang="en-US" sz="1800" dirty="0" smtClean="0"/>
              <a:t>ypically </a:t>
            </a:r>
            <a:r>
              <a:rPr lang="en-US" sz="1800" dirty="0"/>
              <a:t>occurs about 90 to 120 minutes after sleep onset in </a:t>
            </a:r>
            <a:r>
              <a:rPr lang="en-US" sz="1800" dirty="0" smtClean="0"/>
              <a:t>adults. </a:t>
            </a:r>
            <a:r>
              <a:rPr lang="en-US" sz="1800" dirty="0"/>
              <a:t>It typically occupies 20% to 25% of the major period of </a:t>
            </a:r>
            <a:r>
              <a:rPr lang="en-US" sz="1800" dirty="0" smtClean="0"/>
              <a:t>sleep. It characterized </a:t>
            </a:r>
            <a:r>
              <a:rPr lang="en-US" sz="1800" dirty="0"/>
              <a:t>by relatively low-amplitude, mixed-frequency EEG theta waves, intermixed with some alpha waves, usually 1 to 2 Hz slower than </a:t>
            </a:r>
            <a:r>
              <a:rPr lang="en-US" sz="1800" dirty="0" smtClean="0"/>
              <a:t>wake stage.</a:t>
            </a:r>
          </a:p>
          <a:p>
            <a:pPr algn="just"/>
            <a:endParaRPr lang="en-US" sz="1800" dirty="0"/>
          </a:p>
          <a:p>
            <a:pPr algn="just"/>
            <a:endParaRPr lang="en-US" sz="1800" dirty="0" smtClean="0"/>
          </a:p>
          <a:p>
            <a:pPr algn="just"/>
            <a:endParaRPr lang="en-US" sz="1800" dirty="0"/>
          </a:p>
          <a:p>
            <a:pPr algn="just"/>
            <a:endParaRPr lang="en-US" sz="1800" dirty="0" smtClean="0"/>
          </a:p>
          <a:p>
            <a:pPr algn="just"/>
            <a:endParaRPr lang="en-US" sz="1800" dirty="0"/>
          </a:p>
          <a:p>
            <a:pPr algn="just"/>
            <a:endParaRPr lang="en-US" sz="1800" dirty="0" smtClean="0"/>
          </a:p>
          <a:p>
            <a:pPr algn="just"/>
            <a:endParaRPr lang="en-US" sz="1800" dirty="0" smtClean="0"/>
          </a:p>
          <a:p>
            <a:pPr algn="just"/>
            <a:r>
              <a:rPr lang="en-US" sz="1800" dirty="0"/>
              <a:t>T</a:t>
            </a:r>
            <a:r>
              <a:rPr lang="en-US" sz="1800" dirty="0" smtClean="0"/>
              <a:t>he waveforms of various stages of sleep is different because it is formed by frequencies of different values. Hence, the frequency values were used as the parameter to classify the stages of </a:t>
            </a:r>
            <a:r>
              <a:rPr lang="en-US" sz="1800" dirty="0" smtClean="0"/>
              <a:t>sleep as W, N1, N2, N3 and R </a:t>
            </a:r>
            <a:r>
              <a:rPr lang="en-US" sz="1800" dirty="0" smtClean="0"/>
              <a:t>in the model. </a:t>
            </a:r>
            <a:r>
              <a:rPr lang="en-US" sz="1800" dirty="0" smtClean="0"/>
              <a:t>There are 4 sections in the model – </a:t>
            </a:r>
          </a:p>
          <a:p>
            <a:pPr marL="617220" lvl="1" indent="-342900" algn="just">
              <a:buFont typeface="+mj-lt"/>
              <a:buAutoNum type="arabicPeriod"/>
            </a:pPr>
            <a:r>
              <a:rPr lang="en-US" sz="1800" dirty="0" smtClean="0"/>
              <a:t>Environment Setup</a:t>
            </a:r>
          </a:p>
          <a:p>
            <a:pPr marL="617220" lvl="1" indent="-342900" algn="just">
              <a:buFont typeface="+mj-lt"/>
              <a:buAutoNum type="arabicPeriod"/>
            </a:pPr>
            <a:r>
              <a:rPr lang="en-US" sz="1800" dirty="0" smtClean="0"/>
              <a:t>Loading the Data</a:t>
            </a:r>
          </a:p>
          <a:p>
            <a:pPr marL="617220" lvl="1" indent="-342900" algn="just">
              <a:buFont typeface="+mj-lt"/>
              <a:buAutoNum type="arabicPeriod"/>
            </a:pPr>
            <a:r>
              <a:rPr lang="en-US" sz="1800" dirty="0" smtClean="0"/>
              <a:t>Feature Engineering</a:t>
            </a:r>
          </a:p>
          <a:p>
            <a:pPr marL="617220" lvl="1" indent="-342900" algn="just">
              <a:buFont typeface="+mj-lt"/>
              <a:buAutoNum type="arabicPeriod"/>
            </a:pPr>
            <a:r>
              <a:rPr lang="en-US" sz="1800" dirty="0" smtClean="0"/>
              <a:t>Multi – class Classification </a:t>
            </a:r>
            <a:r>
              <a:rPr lang="en-US" sz="1800" dirty="0"/>
              <a:t>W</a:t>
            </a:r>
            <a:r>
              <a:rPr lang="en-US" sz="1800" dirty="0" smtClean="0"/>
              <a:t>orkflow</a:t>
            </a:r>
            <a:endParaRPr lang="en-US" sz="1800" dirty="0"/>
          </a:p>
          <a:p>
            <a:pPr marL="0" indent="0" algn="just">
              <a:buNone/>
            </a:pPr>
            <a:r>
              <a:rPr lang="en-US" sz="1800" dirty="0" smtClean="0"/>
              <a:t> </a:t>
            </a:r>
          </a:p>
          <a:p>
            <a:pPr marL="0" indent="0" algn="just">
              <a:buNone/>
            </a:pPr>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95400" y="1676400"/>
            <a:ext cx="6535273" cy="1600200"/>
          </a:xfrm>
          <a:prstGeom prst="rect">
            <a:avLst/>
          </a:prstGeom>
        </p:spPr>
      </p:pic>
    </p:spTree>
    <p:extLst>
      <p:ext uri="{BB962C8B-B14F-4D97-AF65-F5344CB8AC3E}">
        <p14:creationId xmlns:p14="http://schemas.microsoft.com/office/powerpoint/2010/main" val="100172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838200"/>
          </a:xfrm>
        </p:spPr>
        <p:txBody>
          <a:bodyPr/>
          <a:lstStyle/>
          <a:p>
            <a:r>
              <a:rPr lang="en-US" dirty="0" smtClean="0"/>
              <a:t>Environment Setup</a:t>
            </a:r>
            <a:endParaRPr lang="en-US" dirty="0"/>
          </a:p>
        </p:txBody>
      </p:sp>
      <p:sp>
        <p:nvSpPr>
          <p:cNvPr id="3" name="Content Placeholder 2"/>
          <p:cNvSpPr>
            <a:spLocks noGrp="1"/>
          </p:cNvSpPr>
          <p:nvPr>
            <p:ph sz="quarter" idx="1"/>
          </p:nvPr>
        </p:nvSpPr>
        <p:spPr>
          <a:xfrm>
            <a:off x="152400" y="1066800"/>
            <a:ext cx="8763000" cy="5486400"/>
          </a:xfrm>
        </p:spPr>
        <p:txBody>
          <a:bodyPr/>
          <a:lstStyle/>
          <a:p>
            <a:pPr lvl="0" algn="just"/>
            <a:r>
              <a:rPr lang="en-US" sz="1800" dirty="0" err="1"/>
              <a:t>NumPy</a:t>
            </a:r>
            <a:r>
              <a:rPr lang="en-US" sz="1800" dirty="0"/>
              <a:t> – For adding support for large, multi-dimensional arrays and matrices, along with a large collection of high-level mathematical functions to operate on these arrays. </a:t>
            </a:r>
          </a:p>
          <a:p>
            <a:pPr lvl="0" algn="just"/>
            <a:r>
              <a:rPr lang="en-US" sz="1800" dirty="0" err="1"/>
              <a:t>Matplotlib</a:t>
            </a:r>
            <a:r>
              <a:rPr lang="en-US" sz="1800" dirty="0"/>
              <a:t> – </a:t>
            </a:r>
            <a:r>
              <a:rPr lang="en-US" sz="1800" dirty="0" err="1"/>
              <a:t>Matplotlib</a:t>
            </a:r>
            <a:r>
              <a:rPr lang="en-US" sz="1800" dirty="0"/>
              <a:t> is a cross-platform, data visualization and graphical plotting library for Python and its numerical extension </a:t>
            </a:r>
            <a:r>
              <a:rPr lang="en-US" sz="1800" dirty="0" err="1"/>
              <a:t>NumPy</a:t>
            </a:r>
            <a:r>
              <a:rPr lang="en-US" sz="1800" dirty="0"/>
              <a:t>. </a:t>
            </a:r>
          </a:p>
          <a:p>
            <a:pPr lvl="0" algn="just"/>
            <a:r>
              <a:rPr lang="en-US" sz="1800" dirty="0"/>
              <a:t>MNE – MNE-Python software is an open-source Python package for exploring, visualizing, and analyzing human neurophysiological data such as MEG, EEG, </a:t>
            </a:r>
            <a:r>
              <a:rPr lang="en-US" sz="1800" dirty="0" err="1"/>
              <a:t>ECoG</a:t>
            </a:r>
            <a:r>
              <a:rPr lang="en-US" sz="1800" dirty="0"/>
              <a:t>, and more.</a:t>
            </a:r>
          </a:p>
          <a:p>
            <a:pPr lvl="0" algn="just"/>
            <a:r>
              <a:rPr lang="en-US" sz="1800" dirty="0" err="1"/>
              <a:t>SKlearn</a:t>
            </a:r>
            <a:r>
              <a:rPr lang="en-US" sz="1800" dirty="0"/>
              <a:t> - The </a:t>
            </a:r>
            <a:r>
              <a:rPr lang="en-US" sz="1800" dirty="0" err="1" smtClean="0"/>
              <a:t>SK</a:t>
            </a:r>
            <a:r>
              <a:rPr lang="en-US" sz="1800" dirty="0" err="1" smtClean="0"/>
              <a:t>learn</a:t>
            </a:r>
            <a:r>
              <a:rPr lang="en-US" sz="1800" dirty="0" smtClean="0"/>
              <a:t> </a:t>
            </a:r>
            <a:r>
              <a:rPr lang="en-US" sz="1800" dirty="0"/>
              <a:t>library contains a lot of efficient tools for machine learning and statistical modeling including classification, regression, clustering and dimensionality reduction. </a:t>
            </a:r>
          </a:p>
          <a:p>
            <a:pPr marL="0" indent="0">
              <a:buNone/>
            </a:pPr>
            <a:endParaRPr lang="en-US" dirty="0"/>
          </a:p>
        </p:txBody>
      </p:sp>
    </p:spTree>
    <p:extLst>
      <p:ext uri="{BB962C8B-B14F-4D97-AF65-F5344CB8AC3E}">
        <p14:creationId xmlns:p14="http://schemas.microsoft.com/office/powerpoint/2010/main" val="2788900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884238"/>
          </a:xfrm>
        </p:spPr>
        <p:txBody>
          <a:bodyPr/>
          <a:lstStyle/>
          <a:p>
            <a:r>
              <a:rPr lang="en-US" dirty="0" smtClean="0"/>
              <a:t>Loading the Data</a:t>
            </a:r>
            <a:endParaRPr lang="en-US" dirty="0"/>
          </a:p>
        </p:txBody>
      </p:sp>
      <p:sp>
        <p:nvSpPr>
          <p:cNvPr id="3" name="Content Placeholder 2"/>
          <p:cNvSpPr>
            <a:spLocks noGrp="1"/>
          </p:cNvSpPr>
          <p:nvPr>
            <p:ph sz="quarter" idx="1"/>
          </p:nvPr>
        </p:nvSpPr>
        <p:spPr>
          <a:xfrm>
            <a:off x="228600" y="1219200"/>
            <a:ext cx="8686800" cy="5334000"/>
          </a:xfrm>
        </p:spPr>
        <p:txBody>
          <a:bodyPr>
            <a:normAutofit/>
          </a:bodyPr>
          <a:lstStyle/>
          <a:p>
            <a:r>
              <a:rPr lang="en-US" sz="1800" dirty="0"/>
              <a:t>The dataset was </a:t>
            </a:r>
            <a:r>
              <a:rPr lang="en-US" sz="1800" dirty="0" smtClean="0"/>
              <a:t>downloaded</a:t>
            </a:r>
            <a:r>
              <a:rPr lang="en-US" sz="1800" dirty="0" smtClean="0"/>
              <a:t> </a:t>
            </a:r>
            <a:r>
              <a:rPr lang="en-US" sz="1800" dirty="0"/>
              <a:t>from Sleep </a:t>
            </a:r>
            <a:r>
              <a:rPr lang="en-US" sz="1800" dirty="0" err="1" smtClean="0"/>
              <a:t>Physionet</a:t>
            </a:r>
            <a:r>
              <a:rPr lang="en-US" sz="1800" dirty="0" smtClean="0"/>
              <a:t> </a:t>
            </a:r>
            <a:r>
              <a:rPr lang="en-US" sz="1800" dirty="0"/>
              <a:t>dataset using the function </a:t>
            </a:r>
            <a:r>
              <a:rPr lang="en-US" sz="1800" dirty="0" err="1" smtClean="0"/>
              <a:t>mne.datasets.sleep_physionet.age.fetch_data</a:t>
            </a:r>
            <a:r>
              <a:rPr lang="en-US" sz="1800" dirty="0" smtClean="0"/>
              <a:t>. </a:t>
            </a:r>
            <a:r>
              <a:rPr lang="en-US" sz="1800" dirty="0"/>
              <a:t>This dataset has recordings of 2 subjects namely Alice and Bob</a:t>
            </a:r>
            <a:r>
              <a:rPr lang="en-US" sz="1800" dirty="0" smtClean="0"/>
              <a:t>.</a:t>
            </a:r>
          </a:p>
          <a:p>
            <a:r>
              <a:rPr lang="en-US" sz="1800" dirty="0" smtClean="0"/>
              <a:t>Signals other than EEG signals were labeled as ‘miscellaneous’.</a:t>
            </a:r>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7200" y="3666565"/>
            <a:ext cx="3962400" cy="259207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979894" y="3653790"/>
            <a:ext cx="3794760" cy="2595880"/>
          </a:xfrm>
          <a:prstGeom prst="rect">
            <a:avLst/>
          </a:prstGeom>
        </p:spPr>
      </p:pic>
      <p:sp>
        <p:nvSpPr>
          <p:cNvPr id="6" name="TextBox 5"/>
          <p:cNvSpPr txBox="1"/>
          <p:nvPr/>
        </p:nvSpPr>
        <p:spPr>
          <a:xfrm>
            <a:off x="1143000" y="6400800"/>
            <a:ext cx="2590800" cy="369332"/>
          </a:xfrm>
          <a:prstGeom prst="rect">
            <a:avLst/>
          </a:prstGeom>
          <a:noFill/>
        </p:spPr>
        <p:txBody>
          <a:bodyPr wrap="square" rtlCol="0">
            <a:spAutoFit/>
          </a:bodyPr>
          <a:lstStyle/>
          <a:p>
            <a:r>
              <a:rPr lang="en-US" dirty="0" smtClean="0"/>
              <a:t>Alice’s Data</a:t>
            </a:r>
            <a:endParaRPr lang="en-US" dirty="0"/>
          </a:p>
        </p:txBody>
      </p:sp>
      <p:sp>
        <p:nvSpPr>
          <p:cNvPr id="7" name="TextBox 6"/>
          <p:cNvSpPr txBox="1"/>
          <p:nvPr/>
        </p:nvSpPr>
        <p:spPr>
          <a:xfrm>
            <a:off x="6324600" y="6400800"/>
            <a:ext cx="1676400" cy="369332"/>
          </a:xfrm>
          <a:prstGeom prst="rect">
            <a:avLst/>
          </a:prstGeom>
          <a:noFill/>
        </p:spPr>
        <p:txBody>
          <a:bodyPr wrap="square" rtlCol="0">
            <a:spAutoFit/>
          </a:bodyPr>
          <a:lstStyle/>
          <a:p>
            <a:r>
              <a:rPr lang="en-US" dirty="0" smtClean="0"/>
              <a:t>Bob’s Data</a:t>
            </a:r>
            <a:endParaRPr lang="en-US" dirty="0"/>
          </a:p>
        </p:txBody>
      </p:sp>
    </p:spTree>
    <p:extLst>
      <p:ext uri="{BB962C8B-B14F-4D97-AF65-F5344CB8AC3E}">
        <p14:creationId xmlns:p14="http://schemas.microsoft.com/office/powerpoint/2010/main" val="4107114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808038"/>
          </a:xfrm>
        </p:spPr>
        <p:txBody>
          <a:bodyPr/>
          <a:lstStyle/>
          <a:p>
            <a:r>
              <a:rPr lang="en-US" dirty="0" smtClean="0"/>
              <a:t>Creating Epoch</a:t>
            </a:r>
            <a:endParaRPr lang="en-US" dirty="0"/>
          </a:p>
        </p:txBody>
      </p:sp>
      <p:sp>
        <p:nvSpPr>
          <p:cNvPr id="3" name="Content Placeholder 2"/>
          <p:cNvSpPr>
            <a:spLocks noGrp="1"/>
          </p:cNvSpPr>
          <p:nvPr>
            <p:ph sz="quarter" idx="1"/>
          </p:nvPr>
        </p:nvSpPr>
        <p:spPr>
          <a:xfrm>
            <a:off x="228600" y="1219200"/>
            <a:ext cx="8686800" cy="5410200"/>
          </a:xfrm>
        </p:spPr>
        <p:txBody>
          <a:bodyPr>
            <a:normAutofit/>
          </a:bodyPr>
          <a:lstStyle/>
          <a:p>
            <a:pPr algn="just"/>
            <a:r>
              <a:rPr lang="en-US" sz="1800" dirty="0"/>
              <a:t>Then from this </a:t>
            </a:r>
            <a:r>
              <a:rPr lang="en-US" sz="1800" dirty="0" smtClean="0"/>
              <a:t>raw data</a:t>
            </a:r>
            <a:r>
              <a:rPr lang="en-US" sz="1800" dirty="0"/>
              <a:t>, an </a:t>
            </a:r>
            <a:r>
              <a:rPr lang="en-US" sz="1800" dirty="0" smtClean="0"/>
              <a:t>event </a:t>
            </a:r>
            <a:r>
              <a:rPr lang="en-US" sz="1800" dirty="0"/>
              <a:t>of 30 seconds </a:t>
            </a:r>
            <a:r>
              <a:rPr lang="en-US" sz="1800" dirty="0" smtClean="0"/>
              <a:t>called as an epoch </a:t>
            </a:r>
            <a:r>
              <a:rPr lang="en-US" sz="1800" dirty="0"/>
              <a:t>was created only for the EEG signals. </a:t>
            </a:r>
            <a:endParaRPr lang="en-US" sz="1800" dirty="0" smtClean="0"/>
          </a:p>
          <a:p>
            <a:pPr algn="just"/>
            <a:r>
              <a:rPr lang="en-US" sz="1800" dirty="0" smtClean="0"/>
              <a:t>Initially the dataset had 6 stages of sleep. That was converted to 5 stages of sleep by combining the stages N3 and N4 into a single stage N3.</a:t>
            </a:r>
          </a:p>
          <a:p>
            <a:pPr algn="just"/>
            <a:r>
              <a:rPr lang="en-US" sz="1800" dirty="0"/>
              <a:t>To do so</a:t>
            </a:r>
            <a:r>
              <a:rPr lang="en-US" sz="1800" dirty="0" smtClean="0"/>
              <a:t>, </a:t>
            </a:r>
            <a:r>
              <a:rPr lang="en-US" sz="1800" dirty="0"/>
              <a:t>the </a:t>
            </a:r>
            <a:r>
              <a:rPr lang="en-US" sz="1800" dirty="0" err="1"/>
              <a:t>event_id</a:t>
            </a:r>
            <a:r>
              <a:rPr lang="en-US" sz="1800" dirty="0"/>
              <a:t> parameter in function </a:t>
            </a:r>
            <a:r>
              <a:rPr lang="en-US" sz="1800" dirty="0" err="1" smtClean="0"/>
              <a:t>mne.events_from_annotations</a:t>
            </a:r>
            <a:r>
              <a:rPr lang="en-US" sz="1800" dirty="0" smtClean="0"/>
              <a:t> was used. </a:t>
            </a:r>
          </a:p>
          <a:p>
            <a:pPr algn="just"/>
            <a:r>
              <a:rPr lang="en-US" sz="1800" dirty="0" smtClean="0"/>
              <a:t>The total epochs for Alice’s dataset were 2650 and for Bob’s dataset were 2802.</a:t>
            </a:r>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53671" y="3581400"/>
            <a:ext cx="3750310" cy="2216785"/>
          </a:xfrm>
          <a:prstGeom prst="rect">
            <a:avLst/>
          </a:prstGeom>
        </p:spPr>
      </p:pic>
      <p:sp>
        <p:nvSpPr>
          <p:cNvPr id="5" name="TextBox 4"/>
          <p:cNvSpPr txBox="1"/>
          <p:nvPr/>
        </p:nvSpPr>
        <p:spPr>
          <a:xfrm>
            <a:off x="1752600" y="5943600"/>
            <a:ext cx="2438400" cy="369332"/>
          </a:xfrm>
          <a:prstGeom prst="rect">
            <a:avLst/>
          </a:prstGeom>
          <a:noFill/>
        </p:spPr>
        <p:txBody>
          <a:bodyPr wrap="square" rtlCol="0">
            <a:spAutoFit/>
          </a:bodyPr>
          <a:lstStyle/>
          <a:p>
            <a:r>
              <a:rPr lang="en-US" dirty="0" smtClean="0"/>
              <a:t>Epochs of Alice’s dataset</a:t>
            </a:r>
            <a:endParaRPr lang="en-US" dirty="0"/>
          </a:p>
        </p:txBody>
      </p:sp>
    </p:spTree>
    <p:extLst>
      <p:ext uri="{BB962C8B-B14F-4D97-AF65-F5344CB8AC3E}">
        <p14:creationId xmlns:p14="http://schemas.microsoft.com/office/powerpoint/2010/main" val="3604561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884238"/>
          </a:xfrm>
        </p:spPr>
        <p:txBody>
          <a:bodyPr/>
          <a:lstStyle/>
          <a:p>
            <a:r>
              <a:rPr lang="en-US" dirty="0" smtClean="0"/>
              <a:t>Feature Engineering</a:t>
            </a:r>
            <a:endParaRPr lang="en-US" dirty="0"/>
          </a:p>
        </p:txBody>
      </p:sp>
      <p:sp>
        <p:nvSpPr>
          <p:cNvPr id="3" name="Content Placeholder 2"/>
          <p:cNvSpPr>
            <a:spLocks noGrp="1"/>
          </p:cNvSpPr>
          <p:nvPr>
            <p:ph sz="quarter" idx="1"/>
          </p:nvPr>
        </p:nvSpPr>
        <p:spPr>
          <a:xfrm>
            <a:off x="228600" y="1066800"/>
            <a:ext cx="8686800" cy="5486400"/>
          </a:xfrm>
        </p:spPr>
        <p:txBody>
          <a:bodyPr>
            <a:normAutofit/>
          </a:bodyPr>
          <a:lstStyle/>
          <a:p>
            <a:pPr algn="just"/>
            <a:r>
              <a:rPr lang="en-US" sz="1800" dirty="0" smtClean="0"/>
              <a:t>Power Spectral Density (PSD) plot of both the datasets was done. Different </a:t>
            </a:r>
            <a:r>
              <a:rPr lang="en-US" sz="1800" dirty="0"/>
              <a:t>sleep stages have different signatures. These signatures remain similar between Alice and Bob's data</a:t>
            </a:r>
            <a:r>
              <a:rPr lang="en-US" sz="1800" dirty="0" smtClean="0"/>
              <a:t>.</a:t>
            </a:r>
          </a:p>
          <a:p>
            <a:pPr algn="just"/>
            <a:r>
              <a:rPr lang="en-US" sz="1800" dirty="0" smtClean="0"/>
              <a:t>A </a:t>
            </a:r>
            <a:r>
              <a:rPr lang="en-US" sz="1800" dirty="0"/>
              <a:t>function </a:t>
            </a:r>
            <a:r>
              <a:rPr lang="en-US" sz="1800" dirty="0" smtClean="0"/>
              <a:t>was </a:t>
            </a:r>
            <a:r>
              <a:rPr lang="en-US" sz="1800" dirty="0"/>
              <a:t>created to extract EEG features based on relative power in specific frequency bands to be able to predict sleep stages from EEG signals. </a:t>
            </a:r>
            <a:endParaRPr lang="en-US" sz="1800" dirty="0" smtClean="0"/>
          </a:p>
          <a:p>
            <a:pPr algn="just"/>
            <a:r>
              <a:rPr lang="en-US" sz="1800" dirty="0" smtClean="0"/>
              <a:t>Both </a:t>
            </a:r>
            <a:r>
              <a:rPr lang="en-US" sz="1800" dirty="0"/>
              <a:t>the datasets were then merged and 1400 epochs each of Alice’s and Bob’s data were taken for classification.</a:t>
            </a:r>
          </a:p>
          <a:p>
            <a:pPr marL="0" indent="0" algn="just">
              <a:buNone/>
            </a:pPr>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8600" y="4038600"/>
            <a:ext cx="3505200" cy="24384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114800" y="4381500"/>
            <a:ext cx="4800600" cy="1676400"/>
          </a:xfrm>
          <a:prstGeom prst="rect">
            <a:avLst/>
          </a:prstGeom>
        </p:spPr>
      </p:pic>
    </p:spTree>
    <p:extLst>
      <p:ext uri="{BB962C8B-B14F-4D97-AF65-F5344CB8AC3E}">
        <p14:creationId xmlns:p14="http://schemas.microsoft.com/office/powerpoint/2010/main" val="1251677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884238"/>
          </a:xfrm>
        </p:spPr>
        <p:txBody>
          <a:bodyPr>
            <a:normAutofit fontScale="90000"/>
          </a:bodyPr>
          <a:lstStyle/>
          <a:p>
            <a:r>
              <a:rPr lang="en-US" dirty="0" smtClean="0"/>
              <a:t>Multi – Class Classification Workflow</a:t>
            </a:r>
            <a:endParaRPr lang="en-US" dirty="0"/>
          </a:p>
        </p:txBody>
      </p:sp>
      <p:sp>
        <p:nvSpPr>
          <p:cNvPr id="3" name="Content Placeholder 2"/>
          <p:cNvSpPr>
            <a:spLocks noGrp="1"/>
          </p:cNvSpPr>
          <p:nvPr>
            <p:ph sz="quarter" idx="1"/>
          </p:nvPr>
        </p:nvSpPr>
        <p:spPr>
          <a:xfrm>
            <a:off x="228600" y="1066800"/>
            <a:ext cx="8686800" cy="5486400"/>
          </a:xfrm>
        </p:spPr>
        <p:txBody>
          <a:bodyPr/>
          <a:lstStyle/>
          <a:p>
            <a:pPr algn="just"/>
            <a:r>
              <a:rPr lang="en-US" sz="1800" dirty="0" err="1"/>
              <a:t>Scikit</a:t>
            </a:r>
            <a:r>
              <a:rPr lang="en-US" sz="1800" dirty="0"/>
              <a:t>-learn pipeline </a:t>
            </a:r>
            <a:r>
              <a:rPr lang="en-US" sz="1800" dirty="0" smtClean="0"/>
              <a:t>composes </a:t>
            </a:r>
            <a:r>
              <a:rPr lang="en-US" sz="1800" dirty="0" smtClean="0"/>
              <a:t>an </a:t>
            </a:r>
            <a:r>
              <a:rPr lang="en-US" sz="1800" dirty="0"/>
              <a:t>estimator as a sequence of transforms and a final estimator. </a:t>
            </a:r>
            <a:r>
              <a:rPr lang="en-US" sz="1800" dirty="0" smtClean="0"/>
              <a:t>“</a:t>
            </a:r>
            <a:r>
              <a:rPr lang="en-US" sz="1800" dirty="0"/>
              <a:t>fit” to learn on the data and acquire state and “transform" (or "predict") to actually process the data and generate a prediction.</a:t>
            </a:r>
            <a:endParaRPr lang="en-US" sz="1800" dirty="0" smtClean="0"/>
          </a:p>
          <a:p>
            <a:pPr algn="just"/>
            <a:r>
              <a:rPr lang="en-US" sz="1800" dirty="0"/>
              <a:t>The </a:t>
            </a:r>
            <a:r>
              <a:rPr lang="en-US" sz="1800" dirty="0" err="1"/>
              <a:t>FunctionTransformer</a:t>
            </a:r>
            <a:r>
              <a:rPr lang="en-US" sz="1800" dirty="0"/>
              <a:t> converts a python function in an estimator compatible object. As the name suggests, it takes an argument and returns the result of the function.</a:t>
            </a:r>
          </a:p>
          <a:p>
            <a:pPr algn="just"/>
            <a:r>
              <a:rPr lang="en-US" sz="1800" dirty="0"/>
              <a:t>Random forest consists of a large number of individual decision trees that operate as an </a:t>
            </a:r>
            <a:r>
              <a:rPr lang="en-US" sz="1800" dirty="0" smtClean="0"/>
              <a:t>ensemble. </a:t>
            </a:r>
            <a:r>
              <a:rPr lang="en-US" sz="1800" dirty="0"/>
              <a:t>Each individual tree in the random forest spits out a class prediction and the class with the most votes becomes </a:t>
            </a:r>
            <a:r>
              <a:rPr lang="en-US" sz="1800" dirty="0" smtClean="0"/>
              <a:t>the model’s </a:t>
            </a:r>
            <a:r>
              <a:rPr lang="en-US" sz="1800" dirty="0"/>
              <a:t>prediction.</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00200" y="4267200"/>
            <a:ext cx="5867400" cy="1828800"/>
          </a:xfrm>
          <a:prstGeom prst="rect">
            <a:avLst/>
          </a:prstGeom>
        </p:spPr>
      </p:pic>
    </p:spTree>
    <p:extLst>
      <p:ext uri="{BB962C8B-B14F-4D97-AF65-F5344CB8AC3E}">
        <p14:creationId xmlns:p14="http://schemas.microsoft.com/office/powerpoint/2010/main" val="1190809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884238"/>
          </a:xfrm>
        </p:spPr>
        <p:txBody>
          <a:bodyPr/>
          <a:lstStyle/>
          <a:p>
            <a:r>
              <a:rPr lang="en-US" dirty="0" smtClean="0"/>
              <a:t>Results</a:t>
            </a:r>
            <a:endParaRPr lang="en-US" dirty="0"/>
          </a:p>
        </p:txBody>
      </p:sp>
      <p:sp>
        <p:nvSpPr>
          <p:cNvPr id="3" name="Content Placeholder 2"/>
          <p:cNvSpPr>
            <a:spLocks noGrp="1"/>
          </p:cNvSpPr>
          <p:nvPr>
            <p:ph sz="quarter" idx="1"/>
          </p:nvPr>
        </p:nvSpPr>
        <p:spPr>
          <a:xfrm>
            <a:off x="228600" y="1143000"/>
            <a:ext cx="8686800" cy="5410200"/>
          </a:xfrm>
        </p:spPr>
        <p:txBody>
          <a:bodyPr>
            <a:normAutofit/>
          </a:bodyPr>
          <a:lstStyle/>
          <a:p>
            <a:pPr marL="0" indent="0">
              <a:buNone/>
            </a:pPr>
            <a:r>
              <a:rPr lang="en-US" dirty="0" smtClean="0"/>
              <a:t>Confusion Matrix – For showing how the epochs were classified.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lvl="0"/>
            <a:r>
              <a:rPr lang="en-US" sz="1800" dirty="0"/>
              <a:t>“true positive” for correctly predicted event values.</a:t>
            </a:r>
          </a:p>
          <a:p>
            <a:pPr lvl="0"/>
            <a:r>
              <a:rPr lang="en-US" sz="1800" dirty="0"/>
              <a:t>“false positive” for incorrectly predicted event values.</a:t>
            </a:r>
          </a:p>
          <a:p>
            <a:pPr lvl="0"/>
            <a:r>
              <a:rPr lang="en-US" sz="1800" dirty="0"/>
              <a:t>“true negative” for correctly predicted no-event values.</a:t>
            </a:r>
          </a:p>
          <a:p>
            <a:pPr lvl="0"/>
            <a:r>
              <a:rPr lang="en-US" sz="1800" dirty="0"/>
              <a:t>“false negative” for incorrectly predicted no-event values</a:t>
            </a:r>
            <a:r>
              <a:rPr lang="en-US" sz="1800" dirty="0" smtClean="0"/>
              <a:t>. </a:t>
            </a:r>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4086297"/>
              </p:ext>
            </p:extLst>
          </p:nvPr>
        </p:nvGraphicFramePr>
        <p:xfrm>
          <a:off x="685800" y="1981200"/>
          <a:ext cx="7620000" cy="2133600"/>
        </p:xfrm>
        <a:graphic>
          <a:graphicData uri="http://schemas.openxmlformats.org/drawingml/2006/table">
            <a:tbl>
              <a:tblPr firstRow="1" firstCol="1" bandRow="1">
                <a:tableStyleId>{5C22544A-7EE6-4342-B048-85BDC9FD1C3A}</a:tableStyleId>
              </a:tblPr>
              <a:tblGrid>
                <a:gridCol w="1270000"/>
                <a:gridCol w="1270000"/>
                <a:gridCol w="1270000"/>
                <a:gridCol w="1270000"/>
                <a:gridCol w="1270000"/>
                <a:gridCol w="1270000"/>
              </a:tblGrid>
              <a:tr h="355600">
                <a:tc>
                  <a:txBody>
                    <a:bodyPr/>
                    <a:lstStyle/>
                    <a:p>
                      <a:pPr marL="0" marR="0" algn="ctr">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W</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N1</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N2</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N3</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R</a:t>
                      </a:r>
                      <a:endParaRPr lang="en-US" sz="1800">
                        <a:effectLst/>
                        <a:latin typeface="Calibri"/>
                        <a:ea typeface="Calibri"/>
                        <a:cs typeface="Times New Roman"/>
                      </a:endParaRPr>
                    </a:p>
                  </a:txBody>
                  <a:tcPr marL="68580" marR="68580" marT="0" marB="0"/>
                </a:tc>
              </a:tr>
              <a:tr h="355600">
                <a:tc>
                  <a:txBody>
                    <a:bodyPr/>
                    <a:lstStyle/>
                    <a:p>
                      <a:pPr marL="0" marR="0" algn="ctr">
                        <a:lnSpc>
                          <a:spcPct val="115000"/>
                        </a:lnSpc>
                        <a:spcBef>
                          <a:spcPts val="0"/>
                        </a:spcBef>
                        <a:spcAft>
                          <a:spcPts val="0"/>
                        </a:spcAft>
                      </a:pPr>
                      <a:r>
                        <a:rPr lang="en-US" sz="1800" dirty="0">
                          <a:effectLst/>
                        </a:rPr>
                        <a:t>W</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1853</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0</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0</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0</a:t>
                      </a:r>
                      <a:endParaRPr lang="en-US" sz="1800">
                        <a:effectLst/>
                        <a:latin typeface="Calibri"/>
                        <a:ea typeface="Calibri"/>
                        <a:cs typeface="Times New Roman"/>
                      </a:endParaRPr>
                    </a:p>
                  </a:txBody>
                  <a:tcPr marL="68580" marR="68580" marT="0" marB="0"/>
                </a:tc>
              </a:tr>
              <a:tr h="355600">
                <a:tc>
                  <a:txBody>
                    <a:bodyPr/>
                    <a:lstStyle/>
                    <a:p>
                      <a:pPr marL="0" marR="0" algn="ctr">
                        <a:lnSpc>
                          <a:spcPct val="115000"/>
                        </a:lnSpc>
                        <a:spcBef>
                          <a:spcPts val="0"/>
                        </a:spcBef>
                        <a:spcAft>
                          <a:spcPts val="0"/>
                        </a:spcAft>
                      </a:pPr>
                      <a:r>
                        <a:rPr lang="en-US" sz="1800" dirty="0">
                          <a:effectLst/>
                        </a:rPr>
                        <a:t>N1</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91</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latin typeface="+mn-lt"/>
                          <a:ea typeface="+mn-ea"/>
                          <a:cs typeface="+mn-cs"/>
                        </a:rPr>
                        <a:t>3</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latin typeface="+mn-lt"/>
                          <a:ea typeface="+mn-ea"/>
                          <a:cs typeface="+mn-cs"/>
                        </a:rPr>
                        <a:t>6</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5</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5</a:t>
                      </a:r>
                      <a:endParaRPr lang="en-US" sz="1800">
                        <a:effectLst/>
                        <a:latin typeface="Calibri"/>
                        <a:ea typeface="Calibri"/>
                        <a:cs typeface="Times New Roman"/>
                      </a:endParaRPr>
                    </a:p>
                  </a:txBody>
                  <a:tcPr marL="68580" marR="68580" marT="0" marB="0"/>
                </a:tc>
              </a:tr>
              <a:tr h="355600">
                <a:tc>
                  <a:txBody>
                    <a:bodyPr/>
                    <a:lstStyle/>
                    <a:p>
                      <a:pPr marL="0" marR="0" algn="ctr">
                        <a:lnSpc>
                          <a:spcPct val="115000"/>
                        </a:lnSpc>
                        <a:spcBef>
                          <a:spcPts val="0"/>
                        </a:spcBef>
                        <a:spcAft>
                          <a:spcPts val="0"/>
                        </a:spcAft>
                      </a:pPr>
                      <a:r>
                        <a:rPr lang="en-US" sz="1800">
                          <a:effectLst/>
                        </a:rPr>
                        <a:t>N2</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119</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12</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385</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34</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12</a:t>
                      </a:r>
                      <a:endParaRPr lang="en-US" sz="1800">
                        <a:effectLst/>
                        <a:latin typeface="Calibri"/>
                        <a:ea typeface="Calibri"/>
                        <a:cs typeface="Times New Roman"/>
                      </a:endParaRPr>
                    </a:p>
                  </a:txBody>
                  <a:tcPr marL="68580" marR="68580" marT="0" marB="0"/>
                </a:tc>
              </a:tr>
              <a:tr h="355600">
                <a:tc>
                  <a:txBody>
                    <a:bodyPr/>
                    <a:lstStyle/>
                    <a:p>
                      <a:pPr marL="0" marR="0" algn="ctr">
                        <a:lnSpc>
                          <a:spcPct val="115000"/>
                        </a:lnSpc>
                        <a:spcBef>
                          <a:spcPts val="0"/>
                        </a:spcBef>
                        <a:spcAft>
                          <a:spcPts val="0"/>
                        </a:spcAft>
                      </a:pPr>
                      <a:r>
                        <a:rPr lang="en-US" sz="1800">
                          <a:effectLst/>
                        </a:rPr>
                        <a:t>N3</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0</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0</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4</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101</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0</a:t>
                      </a:r>
                      <a:endParaRPr lang="en-US" sz="1800">
                        <a:effectLst/>
                        <a:latin typeface="Calibri"/>
                        <a:ea typeface="Calibri"/>
                        <a:cs typeface="Times New Roman"/>
                      </a:endParaRPr>
                    </a:p>
                  </a:txBody>
                  <a:tcPr marL="68580" marR="68580" marT="0" marB="0"/>
                </a:tc>
              </a:tr>
              <a:tr h="355600">
                <a:tc>
                  <a:txBody>
                    <a:bodyPr/>
                    <a:lstStyle/>
                    <a:p>
                      <a:pPr marL="0" marR="0" algn="ctr">
                        <a:lnSpc>
                          <a:spcPct val="115000"/>
                        </a:lnSpc>
                        <a:spcBef>
                          <a:spcPts val="0"/>
                        </a:spcBef>
                        <a:spcAft>
                          <a:spcPts val="0"/>
                        </a:spcAft>
                      </a:pPr>
                      <a:r>
                        <a:rPr lang="en-US" sz="1800">
                          <a:effectLst/>
                        </a:rPr>
                        <a:t>R</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89</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30</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19</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0</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32</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870872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884238"/>
          </a:xfrm>
        </p:spPr>
        <p:txBody>
          <a:bodyPr/>
          <a:lstStyle/>
          <a:p>
            <a:r>
              <a:rPr lang="en-US" dirty="0" smtClean="0"/>
              <a:t>Classification Report</a:t>
            </a:r>
            <a:endParaRPr lang="en-US" dirty="0"/>
          </a:p>
        </p:txBody>
      </p:sp>
      <p:sp>
        <p:nvSpPr>
          <p:cNvPr id="5" name="TextBox 4"/>
          <p:cNvSpPr txBox="1"/>
          <p:nvPr/>
        </p:nvSpPr>
        <p:spPr>
          <a:xfrm>
            <a:off x="878541" y="6156512"/>
            <a:ext cx="7620000" cy="381000"/>
          </a:xfrm>
          <a:prstGeom prst="rect">
            <a:avLst/>
          </a:prstGeom>
          <a:noFill/>
        </p:spPr>
        <p:txBody>
          <a:bodyPr wrap="square" rtlCol="0">
            <a:spAutoFit/>
          </a:bodyPr>
          <a:lstStyle/>
          <a:p>
            <a:r>
              <a:rPr lang="en-US" b="1" dirty="0" smtClean="0"/>
              <a:t>The overall accuracy of the model is 84.64 %.</a:t>
            </a:r>
            <a:endParaRPr lang="en-US" b="1" dirty="0"/>
          </a:p>
        </p:txBody>
      </p:sp>
      <mc:AlternateContent xmlns:mc="http://schemas.openxmlformats.org/markup-compatibility/2006" xmlns:a14="http://schemas.microsoft.com/office/drawing/2010/main">
        <mc:Choice Requires="a14">
          <p:sp>
            <p:nvSpPr>
              <p:cNvPr id="6" name="Rectangle 5"/>
              <p:cNvSpPr/>
              <p:nvPr/>
            </p:nvSpPr>
            <p:spPr>
              <a:xfrm>
                <a:off x="842682" y="3796580"/>
                <a:ext cx="2207849" cy="628570"/>
              </a:xfrm>
              <a:prstGeom prst="rect">
                <a:avLst/>
              </a:prstGeom>
            </p:spPr>
            <p:txBody>
              <a:bodyPr wrap="none">
                <a:spAutoFit/>
              </a:bodyPr>
              <a:lstStyle/>
              <a:p>
                <a:r>
                  <a:rPr lang="en-US" sz="2400" i="1" dirty="0"/>
                  <a:t>Precision = </a:t>
                </a:r>
                <a14:m>
                  <m:oMath xmlns:m="http://schemas.openxmlformats.org/officeDocument/2006/math">
                    <m:f>
                      <m:fPr>
                        <m:ctrlPr>
                          <a:rPr lang="en-US" sz="2400" i="1">
                            <a:latin typeface="Cambria Math"/>
                          </a:rPr>
                        </m:ctrlPr>
                      </m:fPr>
                      <m:num>
                        <m:r>
                          <a:rPr lang="en-US" sz="2400" b="0" i="1">
                            <a:latin typeface="Cambria Math"/>
                          </a:rPr>
                          <m:t>𝑇𝑃</m:t>
                        </m:r>
                      </m:num>
                      <m:den>
                        <m:r>
                          <a:rPr lang="en-US" sz="2400" b="0" i="1">
                            <a:latin typeface="Cambria Math"/>
                          </a:rPr>
                          <m:t>𝑇𝑃</m:t>
                        </m:r>
                        <m:r>
                          <a:rPr lang="en-US" sz="2400" b="0" i="1">
                            <a:latin typeface="Cambria Math"/>
                          </a:rPr>
                          <m:t> + </m:t>
                        </m:r>
                        <m:r>
                          <a:rPr lang="en-US" sz="2400" b="0" i="1">
                            <a:latin typeface="Cambria Math"/>
                          </a:rPr>
                          <m:t>𝐹𝑃</m:t>
                        </m:r>
                      </m:den>
                    </m:f>
                  </m:oMath>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842682" y="3796580"/>
                <a:ext cx="2207849" cy="628570"/>
              </a:xfrm>
              <a:prstGeom prst="rect">
                <a:avLst/>
              </a:prstGeom>
              <a:blipFill rotWithShape="1">
                <a:blip r:embed="rId3"/>
                <a:stretch>
                  <a:fillRect l="-4144" b="-12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530806" y="3765204"/>
                <a:ext cx="2145139"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𝑅𝑒𝑐𝑎𝑙𝑙</m:t>
                      </m:r>
                      <m:r>
                        <a:rPr lang="en-US" i="1">
                          <a:latin typeface="Cambria Math"/>
                        </a:rPr>
                        <m:t>= </m:t>
                      </m:r>
                      <m:f>
                        <m:fPr>
                          <m:ctrlPr>
                            <a:rPr lang="en-US" i="1">
                              <a:latin typeface="Cambria Math"/>
                            </a:rPr>
                          </m:ctrlPr>
                        </m:fPr>
                        <m:num>
                          <m:r>
                            <a:rPr lang="en-US" i="1">
                              <a:latin typeface="Cambria Math"/>
                            </a:rPr>
                            <m:t>𝑇𝑃</m:t>
                          </m:r>
                        </m:num>
                        <m:den>
                          <m:r>
                            <a:rPr lang="en-US" i="1">
                              <a:latin typeface="Cambria Math"/>
                            </a:rPr>
                            <m:t>𝑇𝑃</m:t>
                          </m:r>
                          <m:r>
                            <a:rPr lang="en-US" i="1">
                              <a:latin typeface="Cambria Math"/>
                            </a:rPr>
                            <m:t> +</m:t>
                          </m:r>
                          <m:r>
                            <a:rPr lang="en-US" i="1">
                              <a:latin typeface="Cambria Math"/>
                            </a:rPr>
                            <m:t>𝐹𝑁</m:t>
                          </m:r>
                        </m:den>
                      </m:f>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3530806" y="3765204"/>
                <a:ext cx="2145139" cy="61549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09600" y="5025513"/>
                <a:ext cx="3714478" cy="6228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𝐹</m:t>
                      </m:r>
                      <m:r>
                        <a:rPr lang="en-US" i="1">
                          <a:latin typeface="Cambria Math"/>
                        </a:rPr>
                        <m:t>1 </m:t>
                      </m:r>
                      <m:r>
                        <a:rPr lang="en-US" i="1">
                          <a:latin typeface="Cambria Math"/>
                        </a:rPr>
                        <m:t>𝑆𝑐𝑜𝑟𝑒</m:t>
                      </m:r>
                      <m:r>
                        <a:rPr lang="en-US" i="1">
                          <a:latin typeface="Cambria Math"/>
                        </a:rPr>
                        <m:t>=2∗</m:t>
                      </m:r>
                      <m:f>
                        <m:fPr>
                          <m:ctrlPr>
                            <a:rPr lang="en-US" i="1">
                              <a:latin typeface="Cambria Math"/>
                            </a:rPr>
                          </m:ctrlPr>
                        </m:fPr>
                        <m:num>
                          <m:r>
                            <a:rPr lang="en-US" i="1">
                              <a:latin typeface="Cambria Math"/>
                            </a:rPr>
                            <m:t>𝑃𝑟𝑒𝑐𝑖𝑠𝑖𝑜𝑛</m:t>
                          </m:r>
                          <m:r>
                            <a:rPr lang="en-US" i="1">
                              <a:latin typeface="Cambria Math"/>
                            </a:rPr>
                            <m:t> ∗ </m:t>
                          </m:r>
                          <m:r>
                            <a:rPr lang="en-US" i="1">
                              <a:latin typeface="Cambria Math"/>
                            </a:rPr>
                            <m:t>𝑅𝑒𝑐𝑎𝑙𝑙</m:t>
                          </m:r>
                        </m:num>
                        <m:den>
                          <m:r>
                            <a:rPr lang="en-US" i="1">
                              <a:latin typeface="Cambria Math"/>
                            </a:rPr>
                            <m:t>𝑃𝑟𝑒𝑐𝑖𝑠𝑖𝑜𝑛</m:t>
                          </m:r>
                          <m:r>
                            <a:rPr lang="en-US" i="1">
                              <a:latin typeface="Cambria Math"/>
                            </a:rPr>
                            <m:t>+</m:t>
                          </m:r>
                          <m:r>
                            <a:rPr lang="en-US" i="1">
                              <a:latin typeface="Cambria Math"/>
                            </a:rPr>
                            <m:t>𝑅𝑒𝑐𝑎𝑙𝑙</m:t>
                          </m:r>
                        </m:den>
                      </m:f>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09600" y="5025513"/>
                <a:ext cx="3714478" cy="622863"/>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029200" y="5025513"/>
                <a:ext cx="3661579"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𝐴𝑐𝑐𝑢𝑟𝑎𝑐𝑦</m:t>
                      </m:r>
                      <m:r>
                        <a:rPr lang="en-US" i="1">
                          <a:latin typeface="Cambria Math"/>
                        </a:rPr>
                        <m:t>=</m:t>
                      </m:r>
                      <m:f>
                        <m:fPr>
                          <m:ctrlPr>
                            <a:rPr lang="en-US" i="1">
                              <a:latin typeface="Cambria Math"/>
                            </a:rPr>
                          </m:ctrlPr>
                        </m:fPr>
                        <m:num>
                          <m:r>
                            <a:rPr lang="en-US" i="1">
                              <a:latin typeface="Cambria Math"/>
                            </a:rPr>
                            <m:t>𝑇𝑁</m:t>
                          </m:r>
                          <m:r>
                            <a:rPr lang="en-US" i="1">
                              <a:latin typeface="Cambria Math"/>
                            </a:rPr>
                            <m:t> + </m:t>
                          </m:r>
                          <m:r>
                            <a:rPr lang="en-US" i="1">
                              <a:latin typeface="Cambria Math"/>
                            </a:rPr>
                            <m:t>𝑇𝑃</m:t>
                          </m:r>
                        </m:num>
                        <m:den>
                          <m:r>
                            <a:rPr lang="en-US" i="1">
                              <a:latin typeface="Cambria Math"/>
                            </a:rPr>
                            <m:t>𝑇𝑁</m:t>
                          </m:r>
                          <m:r>
                            <a:rPr lang="en-US" i="1">
                              <a:latin typeface="Cambria Math"/>
                            </a:rPr>
                            <m:t> +</m:t>
                          </m:r>
                          <m:r>
                            <a:rPr lang="en-US" i="1">
                              <a:latin typeface="Cambria Math"/>
                            </a:rPr>
                            <m:t>𝐹𝑃</m:t>
                          </m:r>
                          <m:r>
                            <a:rPr lang="en-US" i="1">
                              <a:latin typeface="Cambria Math"/>
                            </a:rPr>
                            <m:t> + </m:t>
                          </m:r>
                          <m:r>
                            <a:rPr lang="en-US" i="1">
                              <a:latin typeface="Cambria Math"/>
                            </a:rPr>
                            <m:t>𝑇𝑃</m:t>
                          </m:r>
                          <m:r>
                            <a:rPr lang="en-US" i="1">
                              <a:latin typeface="Cambria Math"/>
                            </a:rPr>
                            <m:t>+</m:t>
                          </m:r>
                          <m:r>
                            <a:rPr lang="en-US" i="1">
                              <a:latin typeface="Cambria Math"/>
                            </a:rPr>
                            <m:t>𝐹𝑁</m:t>
                          </m:r>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5029200" y="5025513"/>
                <a:ext cx="3661579" cy="615490"/>
              </a:xfrm>
              <a:prstGeom prst="rect">
                <a:avLst/>
              </a:prstGeom>
              <a:blipFill rotWithShape="1">
                <a:blip r:embed="rId6"/>
                <a:stretch>
                  <a:fillRect/>
                </a:stretch>
              </a:blipFill>
            </p:spPr>
            <p:txBody>
              <a:bodyPr/>
              <a:lstStyle/>
              <a:p>
                <a:r>
                  <a:rPr lang="en-US">
                    <a:noFill/>
                  </a:rPr>
                  <a:t> </a:t>
                </a:r>
              </a:p>
            </p:txBody>
          </p:sp>
        </mc:Fallback>
      </mc:AlternateContent>
      <p:pic>
        <p:nvPicPr>
          <p:cNvPr id="10" name="Picture 9"/>
          <p:cNvPicPr/>
          <p:nvPr/>
        </p:nvPicPr>
        <p:blipFill>
          <a:blip r:embed="rId7"/>
          <a:stretch>
            <a:fillRect/>
          </a:stretch>
        </p:blipFill>
        <p:spPr>
          <a:xfrm>
            <a:off x="842682" y="1066800"/>
            <a:ext cx="5024718" cy="2438400"/>
          </a:xfrm>
          <a:prstGeom prst="rect">
            <a:avLst/>
          </a:prstGeom>
        </p:spPr>
      </p:pic>
    </p:spTree>
    <p:extLst>
      <p:ext uri="{BB962C8B-B14F-4D97-AF65-F5344CB8AC3E}">
        <p14:creationId xmlns:p14="http://schemas.microsoft.com/office/powerpoint/2010/main" val="3527749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smtClean="0"/>
              <a:t>References</a:t>
            </a:r>
            <a:endParaRPr lang="en-US" sz="4000" dirty="0"/>
          </a:p>
        </p:txBody>
      </p:sp>
      <p:sp>
        <p:nvSpPr>
          <p:cNvPr id="3" name="Content Placeholder 2"/>
          <p:cNvSpPr>
            <a:spLocks noGrp="1"/>
          </p:cNvSpPr>
          <p:nvPr>
            <p:ph sz="quarter" idx="1"/>
          </p:nvPr>
        </p:nvSpPr>
        <p:spPr>
          <a:xfrm>
            <a:off x="152400" y="914400"/>
            <a:ext cx="8839200" cy="5791200"/>
          </a:xfrm>
        </p:spPr>
        <p:txBody>
          <a:bodyPr>
            <a:normAutofit fontScale="92500" lnSpcReduction="10000"/>
          </a:bodyPr>
          <a:lstStyle/>
          <a:p>
            <a:pPr lvl="0" algn="just">
              <a:buFont typeface="+mj-lt"/>
              <a:buAutoNum type="arabicPeriod"/>
            </a:pPr>
            <a:r>
              <a:rPr lang="en-US" sz="1600" dirty="0" err="1"/>
              <a:t>Siuly</a:t>
            </a:r>
            <a:r>
              <a:rPr lang="en-US" sz="1600" dirty="0"/>
              <a:t> </a:t>
            </a:r>
            <a:r>
              <a:rPr lang="en-US" sz="1600" dirty="0" err="1"/>
              <a:t>Siuly</a:t>
            </a:r>
            <a:r>
              <a:rPr lang="en-US" sz="1600" dirty="0"/>
              <a:t>, Yan Li, </a:t>
            </a:r>
            <a:r>
              <a:rPr lang="en-US" sz="1600" dirty="0" err="1"/>
              <a:t>Yanchun</a:t>
            </a:r>
            <a:r>
              <a:rPr lang="en-US" sz="1600" dirty="0"/>
              <a:t> Zhang - EEG Signal Analysis and Classification - Techniques and Applications, 2016.</a:t>
            </a:r>
          </a:p>
          <a:p>
            <a:pPr lvl="0" algn="just">
              <a:buFont typeface="+mj-lt"/>
              <a:buAutoNum type="arabicPeriod"/>
            </a:pPr>
            <a:r>
              <a:rPr lang="en-US" sz="1600" dirty="0" err="1"/>
              <a:t>Aboul</a:t>
            </a:r>
            <a:r>
              <a:rPr lang="en-US" sz="1600" dirty="0"/>
              <a:t> Ella </a:t>
            </a:r>
            <a:r>
              <a:rPr lang="en-US" sz="1600" dirty="0" err="1"/>
              <a:t>Hassanien</a:t>
            </a:r>
            <a:r>
              <a:rPr lang="en-US" sz="1600" dirty="0"/>
              <a:t>, Ahmad </a:t>
            </a:r>
            <a:r>
              <a:rPr lang="en-US" sz="1600" dirty="0" err="1"/>
              <a:t>Taher</a:t>
            </a:r>
            <a:r>
              <a:rPr lang="en-US" sz="1600" dirty="0"/>
              <a:t> </a:t>
            </a:r>
            <a:r>
              <a:rPr lang="en-US" sz="1600" dirty="0" err="1"/>
              <a:t>Azar</a:t>
            </a:r>
            <a:r>
              <a:rPr lang="en-US" sz="1600" dirty="0"/>
              <a:t>, Brain-Computer Interfaces</a:t>
            </a:r>
            <a:r>
              <a:rPr lang="en-US" sz="1600" i="1" dirty="0"/>
              <a:t>, </a:t>
            </a:r>
            <a:r>
              <a:rPr lang="en-US" sz="1600" dirty="0"/>
              <a:t>2015.</a:t>
            </a:r>
          </a:p>
          <a:p>
            <a:pPr lvl="0" algn="just">
              <a:buFont typeface="+mj-lt"/>
              <a:buAutoNum type="arabicPeriod"/>
            </a:pPr>
            <a:r>
              <a:rPr lang="en-US" sz="1600" dirty="0"/>
              <a:t>Patrick Cunningham Keith Lang Brian </a:t>
            </a:r>
            <a:r>
              <a:rPr lang="en-US" sz="1600" dirty="0" err="1"/>
              <a:t>Mearns</a:t>
            </a:r>
            <a:r>
              <a:rPr lang="en-US" sz="1600" dirty="0"/>
              <a:t> Lee Russell Stephen Sanchez, EEG Brain-Computer Interface Project, April 2007.</a:t>
            </a:r>
          </a:p>
          <a:p>
            <a:pPr lvl="0" algn="just">
              <a:buFont typeface="+mj-lt"/>
              <a:buAutoNum type="arabicPeriod"/>
            </a:pPr>
            <a:r>
              <a:rPr lang="en-US" sz="1600" dirty="0" err="1"/>
              <a:t>Mohammadshakib</a:t>
            </a:r>
            <a:r>
              <a:rPr lang="en-US" sz="1600" dirty="0"/>
              <a:t> </a:t>
            </a:r>
            <a:r>
              <a:rPr lang="en-US" sz="1600" dirty="0" err="1"/>
              <a:t>Moshfeghi</a:t>
            </a:r>
            <a:r>
              <a:rPr lang="en-US" sz="1600" dirty="0"/>
              <a:t>, </a:t>
            </a:r>
            <a:r>
              <a:rPr lang="en-US" sz="1600" dirty="0" err="1"/>
              <a:t>Aliye</a:t>
            </a:r>
            <a:r>
              <a:rPr lang="en-US" sz="1600" dirty="0"/>
              <a:t> </a:t>
            </a:r>
            <a:r>
              <a:rPr lang="en-US" sz="1600" dirty="0" err="1"/>
              <a:t>Tuke</a:t>
            </a:r>
            <a:r>
              <a:rPr lang="en-US" sz="1600" dirty="0"/>
              <a:t> </a:t>
            </a:r>
            <a:r>
              <a:rPr lang="en-US" sz="1600" dirty="0" err="1"/>
              <a:t>Bedasso</a:t>
            </a:r>
            <a:r>
              <a:rPr lang="en-US" sz="1600" dirty="0"/>
              <a:t>, </a:t>
            </a:r>
            <a:r>
              <a:rPr lang="en-US" sz="1600" dirty="0" err="1"/>
              <a:t>Jyoti</a:t>
            </a:r>
            <a:r>
              <a:rPr lang="en-US" sz="1600" dirty="0"/>
              <a:t> Prasad </a:t>
            </a:r>
            <a:r>
              <a:rPr lang="en-US" sz="1600" dirty="0" err="1"/>
              <a:t>Bartaula</a:t>
            </a:r>
            <a:r>
              <a:rPr lang="en-US" sz="1600" dirty="0"/>
              <a:t>, Emotion Recognition from EEG Signals using Machine Learning, Bachelor Thesis Electrical Engineering, March 2013.</a:t>
            </a:r>
          </a:p>
          <a:p>
            <a:pPr lvl="0" algn="just">
              <a:buFont typeface="+mj-lt"/>
              <a:buAutoNum type="arabicPeriod"/>
            </a:pPr>
            <a:r>
              <a:rPr lang="en-US" sz="1600" dirty="0"/>
              <a:t>Raman K. </a:t>
            </a:r>
            <a:r>
              <a:rPr lang="en-US" sz="1600" dirty="0" err="1"/>
              <a:t>Malhotra</a:t>
            </a:r>
            <a:r>
              <a:rPr lang="en-US" sz="1600" dirty="0"/>
              <a:t>, </a:t>
            </a:r>
            <a:r>
              <a:rPr lang="en-US" sz="1600" dirty="0" err="1"/>
              <a:t>Alon</a:t>
            </a:r>
            <a:r>
              <a:rPr lang="en-US" sz="1600" dirty="0"/>
              <a:t> Y. </a:t>
            </a:r>
            <a:r>
              <a:rPr lang="en-US" sz="1600" dirty="0" err="1"/>
              <a:t>Avidan</a:t>
            </a:r>
            <a:r>
              <a:rPr lang="en-US" sz="1600" dirty="0"/>
              <a:t>, Sleep Stages and Scoring </a:t>
            </a:r>
            <a:r>
              <a:rPr lang="en-US" sz="1600" dirty="0" err="1"/>
              <a:t>TechniqueI</a:t>
            </a:r>
            <a:r>
              <a:rPr lang="en-US" sz="1600" dirty="0"/>
              <a:t>, Chapter 3</a:t>
            </a:r>
            <a:r>
              <a:rPr lang="en-US" sz="1600" i="1" dirty="0"/>
              <a:t>, </a:t>
            </a:r>
            <a:r>
              <a:rPr lang="en-US" sz="1600" dirty="0"/>
              <a:t>2017.</a:t>
            </a:r>
          </a:p>
          <a:p>
            <a:pPr lvl="0" algn="just">
              <a:buFont typeface="+mj-lt"/>
              <a:buAutoNum type="arabicPeriod"/>
            </a:pPr>
            <a:r>
              <a:rPr lang="en-US" sz="1600" dirty="0"/>
              <a:t>Bryn Farnsworth, What is EEG and how does it work, 13</a:t>
            </a:r>
            <a:r>
              <a:rPr lang="en-US" sz="1600" baseline="30000" dirty="0"/>
              <a:t>th</a:t>
            </a:r>
            <a:r>
              <a:rPr lang="en-US" sz="1600" dirty="0"/>
              <a:t> July 2021 </a:t>
            </a:r>
            <a:r>
              <a:rPr lang="en-US" sz="1600" u="sng" dirty="0">
                <a:hlinkClick r:id="rId2"/>
              </a:rPr>
              <a:t>https://imotions.com/blog/what-is-eeg/</a:t>
            </a:r>
            <a:endParaRPr lang="en-US" sz="1600" dirty="0"/>
          </a:p>
          <a:p>
            <a:pPr lvl="0" algn="just">
              <a:buFont typeface="+mj-lt"/>
              <a:buAutoNum type="arabicPeriod"/>
            </a:pPr>
            <a:r>
              <a:rPr lang="en-US" sz="1600" dirty="0"/>
              <a:t>Stages of Sleep</a:t>
            </a:r>
            <a:r>
              <a:rPr lang="en-US" sz="1600" i="1" dirty="0"/>
              <a:t>,  </a:t>
            </a:r>
            <a:r>
              <a:rPr lang="en-US" sz="1600" u="sng" dirty="0">
                <a:hlinkClick r:id="rId3"/>
              </a:rPr>
              <a:t>https://courses.lumenlearning.com/wsu-sandbox/chapter/stages-of-sleep/</a:t>
            </a:r>
            <a:endParaRPr lang="en-US" sz="1600" dirty="0"/>
          </a:p>
          <a:p>
            <a:pPr lvl="0" algn="just">
              <a:buFont typeface="+mj-lt"/>
              <a:buAutoNum type="arabicPeriod"/>
            </a:pPr>
            <a:r>
              <a:rPr lang="en-US" sz="1600" dirty="0"/>
              <a:t>A Harvard Health article, The Science of Sleep: Stages and Cycles, </a:t>
            </a:r>
            <a:r>
              <a:rPr lang="en-US" sz="1600" u="sng" dirty="0">
                <a:hlinkClick r:id="rId4"/>
              </a:rPr>
              <a:t>https://www.helpguide.org/harvard/biology-of-sleep-circadian-rhythms-sleep-stages.htm</a:t>
            </a:r>
            <a:endParaRPr lang="en-US" sz="1600" dirty="0"/>
          </a:p>
          <a:p>
            <a:pPr lvl="0" algn="just">
              <a:buFont typeface="+mj-lt"/>
              <a:buAutoNum type="arabicPeriod"/>
            </a:pPr>
            <a:r>
              <a:rPr lang="en-US" sz="1600" dirty="0"/>
              <a:t>Electroencephalography,</a:t>
            </a:r>
            <a:r>
              <a:rPr lang="en-US" sz="1600" i="1" dirty="0"/>
              <a:t> </a:t>
            </a:r>
            <a:r>
              <a:rPr lang="en-US" sz="1600" u="sng" dirty="0">
                <a:hlinkClick r:id="rId5"/>
              </a:rPr>
              <a:t>https://en.wikipedia.org/wiki/Electroencephalography</a:t>
            </a:r>
            <a:endParaRPr lang="en-US" sz="1600" dirty="0"/>
          </a:p>
          <a:p>
            <a:pPr lvl="0" algn="just">
              <a:buFont typeface="+mj-lt"/>
              <a:buAutoNum type="arabicPeriod"/>
            </a:pPr>
            <a:r>
              <a:rPr lang="en-US" sz="1600" dirty="0" err="1"/>
              <a:t>Hafeez</a:t>
            </a:r>
            <a:r>
              <a:rPr lang="en-US" sz="1600" dirty="0"/>
              <a:t> </a:t>
            </a:r>
            <a:r>
              <a:rPr lang="en-US" sz="1600" dirty="0" err="1"/>
              <a:t>Ullah</a:t>
            </a:r>
            <a:r>
              <a:rPr lang="en-US" sz="1600" dirty="0"/>
              <a:t> Amin, </a:t>
            </a:r>
            <a:r>
              <a:rPr lang="en-US" sz="1600" dirty="0" err="1"/>
              <a:t>Wajid</a:t>
            </a:r>
            <a:r>
              <a:rPr lang="en-US" sz="1600" dirty="0"/>
              <a:t> </a:t>
            </a:r>
            <a:r>
              <a:rPr lang="en-US" sz="1600" dirty="0" err="1"/>
              <a:t>Mumtaz</a:t>
            </a:r>
            <a:r>
              <a:rPr lang="en-US" sz="1600" dirty="0"/>
              <a:t>, Ahmad </a:t>
            </a:r>
            <a:r>
              <a:rPr lang="en-US" sz="1600" dirty="0" err="1"/>
              <a:t>Rauf</a:t>
            </a:r>
            <a:r>
              <a:rPr lang="en-US" sz="1600" dirty="0"/>
              <a:t> </a:t>
            </a:r>
            <a:r>
              <a:rPr lang="en-US" sz="1600" dirty="0" err="1"/>
              <a:t>Subhani</a:t>
            </a:r>
            <a:r>
              <a:rPr lang="en-US" sz="1600" dirty="0"/>
              <a:t>, </a:t>
            </a:r>
            <a:r>
              <a:rPr lang="en-US" sz="1600" dirty="0" err="1"/>
              <a:t>Aamir</a:t>
            </a:r>
            <a:r>
              <a:rPr lang="en-US" sz="1600" dirty="0"/>
              <a:t> </a:t>
            </a:r>
            <a:r>
              <a:rPr lang="en-US" sz="1600" dirty="0" err="1"/>
              <a:t>Saeed</a:t>
            </a:r>
            <a:r>
              <a:rPr lang="en-US" sz="1600" dirty="0"/>
              <a:t> Malik, Classifications of EEG Signals Based on Pattern Recognition Approach,</a:t>
            </a:r>
            <a:r>
              <a:rPr lang="en-US" sz="1600" i="1" dirty="0"/>
              <a:t> </a:t>
            </a:r>
            <a:r>
              <a:rPr lang="en-US" sz="1600" dirty="0"/>
              <a:t>Front. </a:t>
            </a:r>
            <a:r>
              <a:rPr lang="en-US" sz="1600" dirty="0" err="1"/>
              <a:t>Comput</a:t>
            </a:r>
            <a:r>
              <a:rPr lang="en-US" sz="1600" dirty="0"/>
              <a:t>. </a:t>
            </a:r>
            <a:r>
              <a:rPr lang="en-US" sz="1600" dirty="0" err="1"/>
              <a:t>Neurosci</a:t>
            </a:r>
            <a:r>
              <a:rPr lang="en-US" sz="1600" dirty="0"/>
              <a:t>., 21 November 2017 </a:t>
            </a:r>
            <a:r>
              <a:rPr lang="en-US" sz="1600" u="sng" dirty="0">
                <a:hlinkClick r:id="rId6"/>
              </a:rPr>
              <a:t>https://</a:t>
            </a:r>
            <a:r>
              <a:rPr lang="en-US" sz="1600" u="sng" dirty="0" smtClean="0">
                <a:hlinkClick r:id="rId6"/>
              </a:rPr>
              <a:t>www.frontiersin.org/articles/10.3389/fncom.2017.00103/full</a:t>
            </a:r>
            <a:endParaRPr lang="en-US" sz="1600" u="sng" dirty="0" smtClean="0"/>
          </a:p>
          <a:p>
            <a:pPr marL="342900" lvl="0" indent="-342900" algn="just">
              <a:buFont typeface="+mj-lt"/>
              <a:buAutoNum type="arabicPeriod"/>
            </a:pPr>
            <a:r>
              <a:rPr lang="en-US" sz="1600" dirty="0"/>
              <a:t>B Kemp, AH </a:t>
            </a:r>
            <a:r>
              <a:rPr lang="en-US" sz="1600" dirty="0" err="1"/>
              <a:t>Zwinderman</a:t>
            </a:r>
            <a:r>
              <a:rPr lang="en-US" sz="1600" dirty="0"/>
              <a:t>, B </a:t>
            </a:r>
            <a:r>
              <a:rPr lang="en-US" sz="1600" dirty="0" err="1"/>
              <a:t>Tuk</a:t>
            </a:r>
            <a:r>
              <a:rPr lang="en-US" sz="1600" dirty="0"/>
              <a:t>, HAC </a:t>
            </a:r>
            <a:r>
              <a:rPr lang="en-US" sz="1600" dirty="0" err="1"/>
              <a:t>Kamphuisen</a:t>
            </a:r>
            <a:r>
              <a:rPr lang="en-US" sz="1600" dirty="0"/>
              <a:t>, JJL </a:t>
            </a:r>
            <a:r>
              <a:rPr lang="en-US" sz="1600" dirty="0" err="1"/>
              <a:t>Oberyé</a:t>
            </a:r>
            <a:r>
              <a:rPr lang="en-US" sz="1600" dirty="0"/>
              <a:t>. Analysis of a sleep-dependent neuronal feedback loop: the slow-wave </a:t>
            </a:r>
            <a:r>
              <a:rPr lang="en-US" sz="1600" dirty="0" err="1"/>
              <a:t>microcontinuity</a:t>
            </a:r>
            <a:r>
              <a:rPr lang="en-US" sz="1600" dirty="0"/>
              <a:t> of the EEG. IEEE-BME 47(9):1185-1194 (2000).</a:t>
            </a:r>
          </a:p>
          <a:p>
            <a:pPr marL="342900" lvl="0" indent="-342900" algn="just">
              <a:buFont typeface="+mj-lt"/>
              <a:buAutoNum type="arabicPeriod"/>
            </a:pPr>
            <a:r>
              <a:rPr lang="en-US" sz="1600" dirty="0"/>
              <a:t>Goldberger AL, </a:t>
            </a:r>
            <a:r>
              <a:rPr lang="en-US" sz="1600" dirty="0" err="1"/>
              <a:t>Amaral</a:t>
            </a:r>
            <a:r>
              <a:rPr lang="en-US" sz="1600" dirty="0"/>
              <a:t> LAN, Glass L, </a:t>
            </a:r>
            <a:r>
              <a:rPr lang="en-US" sz="1600" dirty="0" err="1"/>
              <a:t>Hausdorff</a:t>
            </a:r>
            <a:r>
              <a:rPr lang="en-US" sz="1600" dirty="0"/>
              <a:t> JM, </a:t>
            </a:r>
            <a:r>
              <a:rPr lang="en-US" sz="1600" dirty="0" err="1"/>
              <a:t>Ivanov</a:t>
            </a:r>
            <a:r>
              <a:rPr lang="en-US" sz="1600" dirty="0"/>
              <a:t> </a:t>
            </a:r>
            <a:r>
              <a:rPr lang="en-US" sz="1600" dirty="0" err="1"/>
              <a:t>PCh</a:t>
            </a:r>
            <a:r>
              <a:rPr lang="en-US" sz="1600" dirty="0"/>
              <a:t>, Mark RG, </a:t>
            </a:r>
            <a:r>
              <a:rPr lang="en-US" sz="1600" dirty="0" err="1"/>
              <a:t>Mietus</a:t>
            </a:r>
            <a:r>
              <a:rPr lang="en-US" sz="1600" dirty="0"/>
              <a:t> JE, Moody GB, </a:t>
            </a:r>
            <a:r>
              <a:rPr lang="en-US" sz="1600" dirty="0" err="1"/>
              <a:t>Peng</a:t>
            </a:r>
            <a:r>
              <a:rPr lang="en-US" sz="1600" dirty="0"/>
              <a:t> C-K, Stanley HE. (2000) </a:t>
            </a:r>
            <a:r>
              <a:rPr lang="en-US" sz="1600" dirty="0" err="1"/>
              <a:t>PhysioBank</a:t>
            </a:r>
            <a:r>
              <a:rPr lang="en-US" sz="1600" dirty="0"/>
              <a:t>, </a:t>
            </a:r>
            <a:r>
              <a:rPr lang="en-US" sz="1600" dirty="0" err="1"/>
              <a:t>PhysioToolkit</a:t>
            </a:r>
            <a:r>
              <a:rPr lang="en-US" sz="1600" dirty="0"/>
              <a:t>, and </a:t>
            </a:r>
            <a:r>
              <a:rPr lang="en-US" sz="1600" dirty="0" err="1"/>
              <a:t>PhysioNet</a:t>
            </a:r>
            <a:r>
              <a:rPr lang="en-US" sz="1600" dirty="0"/>
              <a:t>: Components of a New Research Resource for Complex Physiologic Signals. Circulation 101(23):e215-e220</a:t>
            </a:r>
          </a:p>
          <a:p>
            <a:pPr marL="342900" lvl="0" indent="-342900" algn="just">
              <a:buFont typeface="+mj-lt"/>
              <a:buAutoNum type="arabicPeriod"/>
            </a:pPr>
            <a:r>
              <a:rPr lang="en-US" sz="1600" dirty="0" err="1"/>
              <a:t>Chambon</a:t>
            </a:r>
            <a:r>
              <a:rPr lang="en-US" sz="1600" dirty="0"/>
              <a:t>, S., </a:t>
            </a:r>
            <a:r>
              <a:rPr lang="en-US" sz="1600" dirty="0" err="1"/>
              <a:t>Galtier</a:t>
            </a:r>
            <a:r>
              <a:rPr lang="en-US" sz="1600" dirty="0"/>
              <a:t>, M., </a:t>
            </a:r>
            <a:r>
              <a:rPr lang="en-US" sz="1600" dirty="0" err="1"/>
              <a:t>Arnal</a:t>
            </a:r>
            <a:r>
              <a:rPr lang="en-US" sz="1600" dirty="0"/>
              <a:t>, P., </a:t>
            </a:r>
            <a:r>
              <a:rPr lang="en-US" sz="1600" dirty="0" err="1"/>
              <a:t>Wainrib</a:t>
            </a:r>
            <a:r>
              <a:rPr lang="en-US" sz="1600" dirty="0"/>
              <a:t>, G. and </a:t>
            </a:r>
            <a:r>
              <a:rPr lang="en-US" sz="1600" dirty="0" err="1"/>
              <a:t>Gramfort</a:t>
            </a:r>
            <a:r>
              <a:rPr lang="en-US" sz="1600" dirty="0"/>
              <a:t>, A. (2018)A Deep Learning Architecture for Temporal Sleep Stage Classification Using Multivariate and Multimodal Time Series. IEEE Trans. on Neural Systems and Rehabilitation Engineering 26: (758-769).</a:t>
            </a:r>
          </a:p>
          <a:p>
            <a:pPr lvl="0">
              <a:buFont typeface="+mj-lt"/>
              <a:buAutoNum type="arabicPeriod"/>
            </a:pPr>
            <a:endParaRPr lang="en-US" sz="1800" dirty="0"/>
          </a:p>
          <a:p>
            <a:pPr marL="0" indent="0">
              <a:buNone/>
            </a:pPr>
            <a:endParaRPr lang="en-US" sz="1800" dirty="0"/>
          </a:p>
        </p:txBody>
      </p:sp>
    </p:spTree>
    <p:extLst>
      <p:ext uri="{BB962C8B-B14F-4D97-AF65-F5344CB8AC3E}">
        <p14:creationId xmlns:p14="http://schemas.microsoft.com/office/powerpoint/2010/main" val="1854741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rmAutofit/>
          </a:bodyPr>
          <a:lstStyle/>
          <a:p>
            <a:pPr algn="ctr"/>
            <a:r>
              <a:rPr lang="en-US" sz="4800" dirty="0" smtClean="0">
                <a:solidFill>
                  <a:schemeClr val="tx1"/>
                </a:solidFill>
              </a:rPr>
              <a:t>Thank You</a:t>
            </a:r>
            <a:endParaRPr lang="en-US" sz="4800" dirty="0">
              <a:solidFill>
                <a:schemeClr val="tx1"/>
              </a:solidFill>
            </a:endParaRPr>
          </a:p>
        </p:txBody>
      </p:sp>
    </p:spTree>
    <p:extLst>
      <p:ext uri="{BB962C8B-B14F-4D97-AF65-F5344CB8AC3E}">
        <p14:creationId xmlns:p14="http://schemas.microsoft.com/office/powerpoint/2010/main" val="3226493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536" y="-152400"/>
            <a:ext cx="8229600" cy="1143000"/>
          </a:xfrm>
        </p:spPr>
        <p:txBody>
          <a:bodyPr/>
          <a:lstStyle/>
          <a:p>
            <a:r>
              <a:rPr lang="en-US" sz="4000" dirty="0" smtClean="0">
                <a:latin typeface="Calibri" pitchFamily="34" charset="0"/>
                <a:cs typeface="Calibri" pitchFamily="34" charset="0"/>
              </a:rPr>
              <a:t>What is EEG?</a:t>
            </a:r>
            <a:endParaRPr lang="en-US" sz="4000" dirty="0">
              <a:latin typeface="Calibri" pitchFamily="34" charset="0"/>
              <a:cs typeface="Calibri" pitchFamily="34" charset="0"/>
            </a:endParaRPr>
          </a:p>
        </p:txBody>
      </p:sp>
      <p:sp>
        <p:nvSpPr>
          <p:cNvPr id="3" name="Content Placeholder 2"/>
          <p:cNvSpPr>
            <a:spLocks noGrp="1"/>
          </p:cNvSpPr>
          <p:nvPr>
            <p:ph sz="quarter" idx="1"/>
          </p:nvPr>
        </p:nvSpPr>
        <p:spPr>
          <a:xfrm>
            <a:off x="152400" y="973232"/>
            <a:ext cx="8763000" cy="5257800"/>
          </a:xfrm>
        </p:spPr>
        <p:txBody>
          <a:bodyPr>
            <a:normAutofit/>
          </a:bodyPr>
          <a:lstStyle/>
          <a:p>
            <a:pPr algn="just"/>
            <a:r>
              <a:rPr lang="en-US" sz="1800" dirty="0" smtClean="0">
                <a:solidFill>
                  <a:schemeClr val="tx1"/>
                </a:solidFill>
                <a:cs typeface="Calibri" pitchFamily="34" charset="0"/>
              </a:rPr>
              <a:t>Clinically</a:t>
            </a:r>
            <a:r>
              <a:rPr lang="en-US" sz="1800" dirty="0">
                <a:solidFill>
                  <a:schemeClr val="tx1"/>
                </a:solidFill>
                <a:cs typeface="Calibri" pitchFamily="34" charset="0"/>
              </a:rPr>
              <a:t>, </a:t>
            </a:r>
            <a:r>
              <a:rPr lang="en-US" sz="1800" dirty="0">
                <a:cs typeface="Calibri" pitchFamily="34" charset="0"/>
              </a:rPr>
              <a:t>Electroencephalography (EEG) refers </a:t>
            </a:r>
            <a:r>
              <a:rPr lang="en-US" sz="1800" dirty="0">
                <a:solidFill>
                  <a:schemeClr val="tx1"/>
                </a:solidFill>
                <a:cs typeface="Calibri" pitchFamily="34" charset="0"/>
              </a:rPr>
              <a:t>to the recording of the brain's spontaneous electrical activity over a period of time, as recorded from multiple </a:t>
            </a:r>
            <a:r>
              <a:rPr lang="en-US" sz="1800" dirty="0" smtClean="0">
                <a:solidFill>
                  <a:schemeClr val="tx1"/>
                </a:solidFill>
                <a:cs typeface="Calibri" pitchFamily="34" charset="0"/>
              </a:rPr>
              <a:t>electrodes</a:t>
            </a:r>
            <a:r>
              <a:rPr lang="en-US" sz="1800" dirty="0">
                <a:solidFill>
                  <a:schemeClr val="tx1"/>
                </a:solidFill>
                <a:cs typeface="Calibri" pitchFamily="34" charset="0"/>
              </a:rPr>
              <a:t> placed on the scalp. </a:t>
            </a:r>
            <a:endParaRPr lang="en-US" sz="1800" dirty="0" smtClean="0">
              <a:solidFill>
                <a:schemeClr val="tx1"/>
              </a:solidFill>
              <a:cs typeface="Calibri" pitchFamily="34" charset="0"/>
            </a:endParaRPr>
          </a:p>
          <a:p>
            <a:pPr algn="just"/>
            <a:r>
              <a:rPr lang="en-US" sz="1800" dirty="0" smtClean="0">
                <a:solidFill>
                  <a:schemeClr val="tx1"/>
                </a:solidFill>
                <a:cs typeface="Calibri" pitchFamily="34" charset="0"/>
              </a:rPr>
              <a:t>EEG </a:t>
            </a:r>
            <a:r>
              <a:rPr lang="en-US" sz="1800" dirty="0">
                <a:solidFill>
                  <a:schemeClr val="tx1"/>
                </a:solidFill>
                <a:cs typeface="Calibri" pitchFamily="34" charset="0"/>
              </a:rPr>
              <a:t>measures voltage fluctuations resulting from ionic current within the neurons of the brain</a:t>
            </a:r>
            <a:r>
              <a:rPr lang="en-US" sz="1800" dirty="0" smtClean="0">
                <a:solidFill>
                  <a:schemeClr val="tx1"/>
                </a:solidFill>
                <a:cs typeface="Calibri" pitchFamily="34" charset="0"/>
              </a:rPr>
              <a:t>.</a:t>
            </a:r>
          </a:p>
          <a:p>
            <a:pPr algn="just"/>
            <a:r>
              <a:rPr lang="en-US" sz="1800" dirty="0" smtClean="0">
                <a:solidFill>
                  <a:schemeClr val="tx1"/>
                </a:solidFill>
                <a:cs typeface="Calibri" pitchFamily="34" charset="0"/>
              </a:rPr>
              <a:t>The EEG potentials can be </a:t>
            </a:r>
            <a:r>
              <a:rPr lang="en-US" sz="1800" dirty="0">
                <a:solidFill>
                  <a:schemeClr val="tx1"/>
                </a:solidFill>
                <a:cs typeface="Calibri" pitchFamily="34" charset="0"/>
              </a:rPr>
              <a:t>Event related potentials (ERPs) </a:t>
            </a:r>
            <a:r>
              <a:rPr lang="en-US" sz="1800" dirty="0" smtClean="0">
                <a:solidFill>
                  <a:schemeClr val="tx1"/>
                </a:solidFill>
                <a:cs typeface="Calibri" pitchFamily="34" charset="0"/>
              </a:rPr>
              <a:t>or Spontaneous/ free running potentials.</a:t>
            </a:r>
          </a:p>
          <a:p>
            <a:pPr lvl="0" algn="just"/>
            <a:r>
              <a:rPr lang="en-US" sz="1800" dirty="0" smtClean="0">
                <a:cs typeface="Calibri" pitchFamily="34" charset="0"/>
              </a:rPr>
              <a:t>Their applications include distinguishing </a:t>
            </a:r>
            <a:r>
              <a:rPr lang="en-US" sz="1800" dirty="0">
                <a:cs typeface="Calibri" pitchFamily="34" charset="0"/>
              </a:rPr>
              <a:t>epileptic </a:t>
            </a:r>
            <a:r>
              <a:rPr lang="en-US" sz="1800" dirty="0" smtClean="0">
                <a:cs typeface="Calibri" pitchFamily="34" charset="0"/>
              </a:rPr>
              <a:t>seizures, </a:t>
            </a:r>
            <a:r>
              <a:rPr lang="en-US" sz="1800" dirty="0" smtClean="0">
                <a:cs typeface="Calibri" pitchFamily="34" charset="0"/>
              </a:rPr>
              <a:t>monitoring </a:t>
            </a:r>
            <a:r>
              <a:rPr lang="en-US" sz="1800" dirty="0">
                <a:cs typeface="Calibri" pitchFamily="34" charset="0"/>
              </a:rPr>
              <a:t>the depth of </a:t>
            </a:r>
            <a:r>
              <a:rPr lang="en-US" sz="1800" dirty="0" err="1">
                <a:cs typeface="Calibri" pitchFamily="34" charset="0"/>
              </a:rPr>
              <a:t>anaesthesia</a:t>
            </a:r>
            <a:r>
              <a:rPr lang="en-US" sz="1800" dirty="0">
                <a:cs typeface="Calibri" pitchFamily="34" charset="0"/>
              </a:rPr>
              <a:t>, coma and brain </a:t>
            </a:r>
            <a:r>
              <a:rPr lang="en-US" sz="1800" dirty="0" smtClean="0">
                <a:cs typeface="Calibri" pitchFamily="34" charset="0"/>
              </a:rPr>
              <a:t>deaths, investigating </a:t>
            </a:r>
            <a:r>
              <a:rPr lang="en-US" sz="1800" dirty="0">
                <a:cs typeface="Calibri" pitchFamily="34" charset="0"/>
              </a:rPr>
              <a:t>sleep disorders </a:t>
            </a:r>
            <a:r>
              <a:rPr lang="en-US" sz="1800" dirty="0" smtClean="0">
                <a:cs typeface="Calibri" pitchFamily="34" charset="0"/>
              </a:rPr>
              <a:t>and mental disorders.</a:t>
            </a:r>
            <a:endParaRPr lang="en-US" sz="1800" dirty="0">
              <a:solidFill>
                <a:schemeClr val="tx1"/>
              </a:solidFill>
              <a:cs typeface="Calibri" pitchFamily="34" charset="0"/>
            </a:endParaRPr>
          </a:p>
        </p:txBody>
      </p:sp>
      <p:pic>
        <p:nvPicPr>
          <p:cNvPr id="1026" name="Picture 2" descr="EEG Digitisation and Processing — Anatomical Concep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99" y="3810000"/>
            <a:ext cx="3695115" cy="23390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14156" y="6294084"/>
            <a:ext cx="1676400" cy="369332"/>
          </a:xfrm>
          <a:prstGeom prst="rect">
            <a:avLst/>
          </a:prstGeom>
          <a:noFill/>
        </p:spPr>
        <p:txBody>
          <a:bodyPr wrap="square" rtlCol="0">
            <a:spAutoFit/>
          </a:bodyPr>
          <a:lstStyle/>
          <a:p>
            <a:r>
              <a:rPr lang="en-US" dirty="0" smtClean="0"/>
              <a:t>EEG Signals</a:t>
            </a:r>
            <a:endParaRPr lang="en-US" dirty="0"/>
          </a:p>
        </p:txBody>
      </p:sp>
      <p:pic>
        <p:nvPicPr>
          <p:cNvPr id="7" name="Picture 2" descr="An exemplary of raw normal, seizure-free and epileptic seizure of EEG...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199" y="3629622"/>
            <a:ext cx="3578225" cy="25287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172200" y="6294084"/>
            <a:ext cx="1676400" cy="369332"/>
          </a:xfrm>
          <a:prstGeom prst="rect">
            <a:avLst/>
          </a:prstGeom>
          <a:noFill/>
        </p:spPr>
        <p:txBody>
          <a:bodyPr wrap="square" rtlCol="0">
            <a:spAutoFit/>
          </a:bodyPr>
          <a:lstStyle/>
          <a:p>
            <a:r>
              <a:rPr lang="en-US" dirty="0" smtClean="0"/>
              <a:t>Epileptic Seizures</a:t>
            </a:r>
            <a:endParaRPr lang="en-US" dirty="0"/>
          </a:p>
        </p:txBody>
      </p:sp>
    </p:spTree>
    <p:extLst>
      <p:ext uri="{BB962C8B-B14F-4D97-AF65-F5344CB8AC3E}">
        <p14:creationId xmlns:p14="http://schemas.microsoft.com/office/powerpoint/2010/main" val="659225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t>Advantages</a:t>
            </a:r>
            <a:endParaRPr lang="en-US" dirty="0"/>
          </a:p>
        </p:txBody>
      </p:sp>
      <p:sp>
        <p:nvSpPr>
          <p:cNvPr id="3" name="Content Placeholder 2"/>
          <p:cNvSpPr>
            <a:spLocks noGrp="1"/>
          </p:cNvSpPr>
          <p:nvPr>
            <p:ph sz="quarter" idx="1"/>
          </p:nvPr>
        </p:nvSpPr>
        <p:spPr>
          <a:xfrm>
            <a:off x="457200" y="1371600"/>
            <a:ext cx="8534400" cy="5059363"/>
          </a:xfrm>
        </p:spPr>
        <p:txBody>
          <a:bodyPr>
            <a:normAutofit/>
          </a:bodyPr>
          <a:lstStyle/>
          <a:p>
            <a:pPr lvl="0" algn="just"/>
            <a:r>
              <a:rPr lang="en-US" sz="1800" dirty="0" smtClean="0">
                <a:cs typeface="Calibri" pitchFamily="34" charset="0"/>
              </a:rPr>
              <a:t>Most </a:t>
            </a:r>
            <a:r>
              <a:rPr lang="en-US" sz="1800" dirty="0">
                <a:cs typeface="Calibri" pitchFamily="34" charset="0"/>
              </a:rPr>
              <a:t>inexpensive methods of neuroimaging.</a:t>
            </a:r>
          </a:p>
          <a:p>
            <a:pPr lvl="0" algn="just"/>
            <a:r>
              <a:rPr lang="en-US" sz="1800" dirty="0" smtClean="0">
                <a:cs typeface="Calibri" pitchFamily="34" charset="0"/>
              </a:rPr>
              <a:t>No </a:t>
            </a:r>
            <a:r>
              <a:rPr lang="en-US" sz="1800" dirty="0">
                <a:cs typeface="Calibri" pitchFamily="34" charset="0"/>
              </a:rPr>
              <a:t>harmful side effect of this process on human health is reported.</a:t>
            </a:r>
          </a:p>
          <a:p>
            <a:pPr lvl="0" algn="just"/>
            <a:r>
              <a:rPr lang="en-US" sz="1800" dirty="0">
                <a:cs typeface="Calibri" pitchFamily="34" charset="0"/>
              </a:rPr>
              <a:t>EEG procedure indeed measure electrical voltages which is generated naturally in the </a:t>
            </a:r>
            <a:r>
              <a:rPr lang="en-US" sz="1800" dirty="0" smtClean="0">
                <a:cs typeface="Calibri" pitchFamily="34" charset="0"/>
              </a:rPr>
              <a:t>brain, it does </a:t>
            </a:r>
            <a:r>
              <a:rPr lang="en-US" sz="1800" dirty="0">
                <a:cs typeface="Calibri" pitchFamily="34" charset="0"/>
              </a:rPr>
              <a:t>not inject any electrical </a:t>
            </a:r>
            <a:r>
              <a:rPr lang="en-US" sz="1800" dirty="0" smtClean="0">
                <a:cs typeface="Calibri" pitchFamily="34" charset="0"/>
              </a:rPr>
              <a:t>signal.</a:t>
            </a:r>
          </a:p>
          <a:p>
            <a:pPr marL="0" lvl="0" indent="0" algn="just">
              <a:buNone/>
            </a:pPr>
            <a:endParaRPr lang="en-US" sz="1800" dirty="0"/>
          </a:p>
          <a:p>
            <a:pPr marL="0" indent="0">
              <a:buNone/>
            </a:pPr>
            <a:endParaRPr lang="en-US" sz="1800" dirty="0"/>
          </a:p>
        </p:txBody>
      </p:sp>
    </p:spTree>
    <p:extLst>
      <p:ext uri="{BB962C8B-B14F-4D97-AF65-F5344CB8AC3E}">
        <p14:creationId xmlns:p14="http://schemas.microsoft.com/office/powerpoint/2010/main" val="152585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3600" dirty="0" smtClean="0"/>
              <a:t>Characteristics and Nature of EEG Signals</a:t>
            </a:r>
            <a:endParaRPr lang="en-US" sz="3600" dirty="0"/>
          </a:p>
        </p:txBody>
      </p:sp>
      <p:sp>
        <p:nvSpPr>
          <p:cNvPr id="3" name="Content Placeholder 2"/>
          <p:cNvSpPr>
            <a:spLocks noGrp="1"/>
          </p:cNvSpPr>
          <p:nvPr>
            <p:ph sz="quarter" idx="1"/>
          </p:nvPr>
        </p:nvSpPr>
        <p:spPr>
          <a:xfrm>
            <a:off x="152400" y="950976"/>
            <a:ext cx="8839200" cy="5334000"/>
          </a:xfrm>
        </p:spPr>
        <p:txBody>
          <a:bodyPr/>
          <a:lstStyle/>
          <a:p>
            <a:pPr marL="0" indent="0" algn="just">
              <a:buNone/>
            </a:pPr>
            <a:r>
              <a:rPr lang="en-US" sz="2000" b="1" dirty="0" smtClean="0"/>
              <a:t>1. Delta Wave:</a:t>
            </a:r>
          </a:p>
          <a:p>
            <a:pPr marL="0" indent="0" algn="just">
              <a:buNone/>
            </a:pPr>
            <a:r>
              <a:rPr lang="en-US" sz="1800" dirty="0" smtClean="0">
                <a:cs typeface="Calibri" pitchFamily="34" charset="0"/>
              </a:rPr>
              <a:t>The delta wave lies between the range of 0.5–4 Hz.</a:t>
            </a:r>
          </a:p>
          <a:p>
            <a:pPr marL="0" indent="0" algn="just">
              <a:buNone/>
            </a:pPr>
            <a:endParaRPr lang="en-US" sz="1800" dirty="0">
              <a:cs typeface="Calibri" pitchFamily="34" charset="0"/>
            </a:endParaRPr>
          </a:p>
          <a:p>
            <a:pPr marL="0" indent="0" algn="just">
              <a:buNone/>
            </a:pPr>
            <a:endParaRPr lang="en-US" sz="1800" dirty="0" smtClean="0">
              <a:cs typeface="Calibri" pitchFamily="34" charset="0"/>
            </a:endParaRPr>
          </a:p>
          <a:p>
            <a:pPr marL="0" indent="0" algn="just">
              <a:buNone/>
            </a:pPr>
            <a:endParaRPr lang="en-US" sz="1800" dirty="0">
              <a:cs typeface="Calibri" pitchFamily="34" charset="0"/>
            </a:endParaRPr>
          </a:p>
          <a:p>
            <a:pPr marL="0" indent="0" algn="just">
              <a:buNone/>
            </a:pPr>
            <a:endParaRPr lang="en-US" sz="1800" dirty="0" smtClean="0">
              <a:cs typeface="Calibri" pitchFamily="34" charset="0"/>
            </a:endParaRPr>
          </a:p>
          <a:p>
            <a:pPr marL="0" indent="0">
              <a:buNone/>
            </a:pPr>
            <a:r>
              <a:rPr lang="en-US" sz="2400" b="1" dirty="0"/>
              <a:t>2. Theta Wave:</a:t>
            </a:r>
          </a:p>
          <a:p>
            <a:pPr marL="0" indent="0" algn="just">
              <a:buNone/>
            </a:pPr>
            <a:r>
              <a:rPr lang="en-US" sz="2000" dirty="0">
                <a:cs typeface="Calibri" pitchFamily="34" charset="0"/>
              </a:rPr>
              <a:t>The theta wave lies between 4 and 8 Hz with an amplitude usually greater than 20 µV. </a:t>
            </a:r>
            <a:endParaRPr lang="en-US" sz="2000" dirty="0"/>
          </a:p>
          <a:p>
            <a:pPr marL="0" indent="0">
              <a:buNone/>
            </a:pPr>
            <a:endParaRPr lang="en-US" dirty="0" smtClean="0"/>
          </a:p>
          <a:p>
            <a:pPr marL="0" indent="0">
              <a:buNone/>
            </a:pPr>
            <a:endParaRPr lang="en-US" sz="2000" dirty="0" smtClean="0"/>
          </a:p>
          <a:p>
            <a:pPr marL="0" indent="0">
              <a:buNone/>
            </a:pPr>
            <a:r>
              <a:rPr lang="en-US" sz="2000" dirty="0" smtClean="0"/>
              <a:t> </a:t>
            </a:r>
            <a:endParaRPr lang="en-US" sz="2000"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600" y="1752600"/>
            <a:ext cx="4381500" cy="10668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600" y="4191000"/>
            <a:ext cx="4381500" cy="1143000"/>
          </a:xfrm>
          <a:prstGeom prst="rect">
            <a:avLst/>
          </a:prstGeom>
        </p:spPr>
      </p:pic>
    </p:spTree>
    <p:extLst>
      <p:ext uri="{BB962C8B-B14F-4D97-AF65-F5344CB8AC3E}">
        <p14:creationId xmlns:p14="http://schemas.microsoft.com/office/powerpoint/2010/main" val="1913588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a:bodyPr>
          <a:lstStyle/>
          <a:p>
            <a:pPr marL="0" indent="0" algn="just">
              <a:buNone/>
            </a:pPr>
            <a:r>
              <a:rPr lang="en-US" sz="2000" b="1" dirty="0" smtClean="0"/>
              <a:t>3. Alpha Wave:</a:t>
            </a:r>
          </a:p>
          <a:p>
            <a:pPr marL="0" indent="0" algn="just">
              <a:buNone/>
            </a:pPr>
            <a:r>
              <a:rPr lang="en-US" sz="1800" dirty="0" smtClean="0">
                <a:cs typeface="Calibri" pitchFamily="34" charset="0"/>
              </a:rPr>
              <a:t>The alpha contains the frequency range from 8 to 13 Hz, with 30–50 µV amplitude.</a:t>
            </a:r>
          </a:p>
          <a:p>
            <a:pPr marL="0" indent="0" algn="just">
              <a:buNone/>
            </a:pPr>
            <a:endParaRPr lang="en-US" sz="1800" dirty="0">
              <a:cs typeface="Calibri" pitchFamily="34" charset="0"/>
            </a:endParaRPr>
          </a:p>
          <a:p>
            <a:pPr marL="0" indent="0" algn="just">
              <a:buNone/>
            </a:pPr>
            <a:endParaRPr lang="en-US" sz="1800" dirty="0" smtClean="0">
              <a:cs typeface="Calibri" pitchFamily="34" charset="0"/>
            </a:endParaRPr>
          </a:p>
          <a:p>
            <a:pPr marL="0" indent="0" algn="just">
              <a:buNone/>
            </a:pPr>
            <a:endParaRPr lang="en-US" sz="1800" dirty="0">
              <a:cs typeface="Calibri" pitchFamily="34" charset="0"/>
            </a:endParaRPr>
          </a:p>
          <a:p>
            <a:pPr marL="0" indent="0" algn="just">
              <a:buNone/>
            </a:pPr>
            <a:endParaRPr lang="en-US" sz="1800" dirty="0" smtClean="0">
              <a:cs typeface="Calibri" pitchFamily="34" charset="0"/>
            </a:endParaRPr>
          </a:p>
          <a:p>
            <a:pPr marL="0" indent="0">
              <a:buNone/>
            </a:pPr>
            <a:r>
              <a:rPr lang="en-US" sz="2400" b="1" dirty="0"/>
              <a:t>4. Beta Wave:</a:t>
            </a:r>
          </a:p>
          <a:p>
            <a:pPr marL="0" indent="0" algn="just">
              <a:buNone/>
            </a:pPr>
            <a:r>
              <a:rPr lang="en-US" sz="2000" dirty="0">
                <a:cs typeface="Calibri" pitchFamily="34" charset="0"/>
              </a:rPr>
              <a:t>The beta is in the frequency range of 13–30 Hz. </a:t>
            </a:r>
            <a:endParaRPr lang="en-US" sz="2000" dirty="0" smtClean="0">
              <a:cs typeface="Calibri" pitchFamily="34" charset="0"/>
            </a:endParaRPr>
          </a:p>
          <a:p>
            <a:pPr marL="0" indent="0" algn="just">
              <a:buNone/>
            </a:pPr>
            <a:endParaRPr lang="en-US" sz="2000" dirty="0">
              <a:cs typeface="Calibri" pitchFamily="34" charset="0"/>
            </a:endParaRPr>
          </a:p>
          <a:p>
            <a:pPr marL="0" indent="0" algn="just">
              <a:buNone/>
            </a:pPr>
            <a:endParaRPr lang="en-US" sz="2000" dirty="0" smtClean="0">
              <a:cs typeface="Calibri" pitchFamily="34" charset="0"/>
            </a:endParaRPr>
          </a:p>
          <a:p>
            <a:pPr marL="0" indent="0" algn="just">
              <a:buNone/>
            </a:pPr>
            <a:endParaRPr lang="en-US" sz="2000" dirty="0">
              <a:cs typeface="Calibri" pitchFamily="34" charset="0"/>
            </a:endParaRPr>
          </a:p>
          <a:p>
            <a:pPr marL="0" indent="0" algn="just">
              <a:buNone/>
            </a:pPr>
            <a:endParaRPr lang="en-US" sz="2000" dirty="0" smtClean="0">
              <a:cs typeface="Calibri" pitchFamily="34" charset="0"/>
            </a:endParaRPr>
          </a:p>
          <a:p>
            <a:pPr marL="0" indent="0" algn="just">
              <a:buNone/>
            </a:pPr>
            <a:r>
              <a:rPr lang="en-US" sz="2400" b="1" dirty="0"/>
              <a:t>5. Gamma Wave:</a:t>
            </a:r>
          </a:p>
          <a:p>
            <a:pPr marL="0" indent="0" algn="just">
              <a:buNone/>
            </a:pPr>
            <a:r>
              <a:rPr lang="en-US" sz="2000" dirty="0">
                <a:cs typeface="Calibri" pitchFamily="34" charset="0"/>
              </a:rPr>
              <a:t>The gamma waves have the frequency from 30 Hz and up. </a:t>
            </a:r>
          </a:p>
          <a:p>
            <a:pPr marL="0" indent="0" algn="just">
              <a:buNone/>
            </a:pPr>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90600" y="914400"/>
            <a:ext cx="4381500" cy="12954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23366" y="3200400"/>
            <a:ext cx="4315968" cy="1219200"/>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1023366" y="5450541"/>
            <a:ext cx="4315968" cy="1295400"/>
          </a:xfrm>
          <a:prstGeom prst="rect">
            <a:avLst/>
          </a:prstGeom>
        </p:spPr>
      </p:pic>
    </p:spTree>
    <p:extLst>
      <p:ext uri="{BB962C8B-B14F-4D97-AF65-F5344CB8AC3E}">
        <p14:creationId xmlns:p14="http://schemas.microsoft.com/office/powerpoint/2010/main" val="1923715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084" y="-152400"/>
            <a:ext cx="8229600" cy="1143000"/>
          </a:xfrm>
        </p:spPr>
        <p:txBody>
          <a:bodyPr>
            <a:noAutofit/>
          </a:bodyPr>
          <a:lstStyle/>
          <a:p>
            <a:r>
              <a:rPr lang="en-US" sz="3200" dirty="0" smtClean="0"/>
              <a:t>Generation Organism of EEG Signals in Brain</a:t>
            </a:r>
            <a:endParaRPr lang="en-US" sz="3200" dirty="0"/>
          </a:p>
        </p:txBody>
      </p:sp>
      <p:sp>
        <p:nvSpPr>
          <p:cNvPr id="3" name="Content Placeholder 2"/>
          <p:cNvSpPr>
            <a:spLocks noGrp="1"/>
          </p:cNvSpPr>
          <p:nvPr>
            <p:ph sz="quarter" idx="1"/>
          </p:nvPr>
        </p:nvSpPr>
        <p:spPr>
          <a:xfrm>
            <a:off x="152400" y="1066800"/>
            <a:ext cx="8839200" cy="5638800"/>
          </a:xfrm>
        </p:spPr>
        <p:txBody>
          <a:bodyPr>
            <a:normAutofit/>
          </a:bodyPr>
          <a:lstStyle/>
          <a:p>
            <a:pPr algn="just"/>
            <a:r>
              <a:rPr lang="en-US" sz="1800" dirty="0" smtClean="0"/>
              <a:t>Through </a:t>
            </a:r>
            <a:r>
              <a:rPr lang="en-US" sz="1800" dirty="0"/>
              <a:t>the axon–dendrite link, neurons can communicate between each </a:t>
            </a:r>
            <a:r>
              <a:rPr lang="en-US" sz="1800" dirty="0" smtClean="0"/>
              <a:t>other because of the action </a:t>
            </a:r>
            <a:r>
              <a:rPr lang="en-US" sz="1800" dirty="0" smtClean="0"/>
              <a:t>potential (AP</a:t>
            </a:r>
            <a:r>
              <a:rPr lang="en-US" sz="1800" dirty="0" smtClean="0"/>
              <a:t>).</a:t>
            </a:r>
          </a:p>
          <a:p>
            <a:pPr algn="just"/>
            <a:r>
              <a:rPr lang="en-US" sz="1800" dirty="0"/>
              <a:t>The neurons emit a chemical called neurotransmitters.</a:t>
            </a:r>
          </a:p>
          <a:p>
            <a:pPr algn="just"/>
            <a:r>
              <a:rPr lang="en-US" sz="1800" dirty="0"/>
              <a:t>The current that flows because of this inter neuron communication contribute to the surface EEG during a net excitatory input. </a:t>
            </a:r>
          </a:p>
          <a:p>
            <a:pPr algn="just"/>
            <a:r>
              <a:rPr lang="en-US" sz="1800" dirty="0"/>
              <a:t>Inhibitory and excitatory Post Synaptic Potentials create electrical dipoles between the cell body and the dendrites. These PSPs summate in the cortex and extend to the scalp surface where they are recorded as the EEG.  </a:t>
            </a:r>
          </a:p>
          <a:p>
            <a:pPr marL="0" indent="0" algn="just">
              <a:buNone/>
            </a:pPr>
            <a:endParaRPr lang="en-US" sz="1800" dirty="0" smtClean="0"/>
          </a:p>
          <a:p>
            <a:pPr marL="0" indent="0" algn="just">
              <a:buNone/>
            </a:pPr>
            <a:endParaRPr lang="en-US" sz="1800" dirty="0"/>
          </a:p>
        </p:txBody>
      </p:sp>
      <p:pic>
        <p:nvPicPr>
          <p:cNvPr id="5122" name="Picture 2" descr="Summation of Postsynaptic Potentials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t="5751" b="5360"/>
          <a:stretch/>
        </p:blipFill>
        <p:spPr bwMode="auto">
          <a:xfrm>
            <a:off x="609600" y="3962400"/>
            <a:ext cx="3581400" cy="238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38300" y="6432177"/>
            <a:ext cx="1524000" cy="369332"/>
          </a:xfrm>
          <a:prstGeom prst="rect">
            <a:avLst/>
          </a:prstGeom>
          <a:noFill/>
        </p:spPr>
        <p:txBody>
          <a:bodyPr wrap="square" rtlCol="0">
            <a:spAutoFit/>
          </a:bodyPr>
          <a:lstStyle/>
          <a:p>
            <a:r>
              <a:rPr lang="en-US" dirty="0" smtClean="0"/>
              <a:t>Neuron</a:t>
            </a:r>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962400"/>
            <a:ext cx="366793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877671" y="6400800"/>
            <a:ext cx="1828800" cy="381000"/>
          </a:xfrm>
          <a:prstGeom prst="rect">
            <a:avLst/>
          </a:prstGeom>
          <a:noFill/>
        </p:spPr>
        <p:txBody>
          <a:bodyPr wrap="square" rtlCol="0">
            <a:spAutoFit/>
          </a:bodyPr>
          <a:lstStyle/>
          <a:p>
            <a:r>
              <a:rPr lang="en-US" dirty="0" smtClean="0"/>
              <a:t>Neurotransmitters</a:t>
            </a:r>
            <a:endParaRPr lang="en-US" dirty="0"/>
          </a:p>
        </p:txBody>
      </p:sp>
    </p:spTree>
    <p:extLst>
      <p:ext uri="{BB962C8B-B14F-4D97-AF65-F5344CB8AC3E}">
        <p14:creationId xmlns:p14="http://schemas.microsoft.com/office/powerpoint/2010/main" val="564703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smtClean="0"/>
              <a:t>Recording the EEG Signals</a:t>
            </a:r>
            <a:endParaRPr lang="en-US" sz="4000" dirty="0"/>
          </a:p>
        </p:txBody>
      </p:sp>
      <p:sp>
        <p:nvSpPr>
          <p:cNvPr id="3" name="Content Placeholder 2"/>
          <p:cNvSpPr>
            <a:spLocks noGrp="1"/>
          </p:cNvSpPr>
          <p:nvPr>
            <p:ph sz="quarter" idx="1"/>
          </p:nvPr>
        </p:nvSpPr>
        <p:spPr>
          <a:xfrm>
            <a:off x="228600" y="1143000"/>
            <a:ext cx="8763000" cy="5486400"/>
          </a:xfrm>
        </p:spPr>
        <p:txBody>
          <a:bodyPr>
            <a:normAutofit/>
          </a:bodyPr>
          <a:lstStyle/>
          <a:p>
            <a:pPr algn="just"/>
            <a:r>
              <a:rPr lang="en-US" sz="1800" dirty="0"/>
              <a:t>During the EEG test a number of small disks called electrodes are placed in different locations on the surface of the scalp with temporary </a:t>
            </a:r>
            <a:r>
              <a:rPr lang="en-US" sz="1800" dirty="0" smtClean="0"/>
              <a:t>glues.</a:t>
            </a:r>
          </a:p>
          <a:p>
            <a:pPr algn="just"/>
            <a:r>
              <a:rPr lang="en-US" sz="1800" dirty="0" smtClean="0"/>
              <a:t>The </a:t>
            </a:r>
            <a:r>
              <a:rPr lang="en-US" sz="1800" dirty="0"/>
              <a:t>standard method for the scalp electrode localization is the international 10–20 electrode system</a:t>
            </a:r>
            <a:r>
              <a:rPr lang="en-US" sz="1800" dirty="0" smtClean="0"/>
              <a:t>.</a:t>
            </a:r>
          </a:p>
          <a:p>
            <a:pPr algn="just"/>
            <a:r>
              <a:rPr lang="en-US" sz="1800" dirty="0"/>
              <a:t>Figure below presents the electrode position on the brain. The letters F, T, C, P and O stand for Frontal, Temporal, Central, Parietal and Occipital, respectively. </a:t>
            </a:r>
            <a:r>
              <a:rPr lang="en-US" sz="1800" dirty="0" smtClean="0"/>
              <a:t>“</a:t>
            </a:r>
            <a:r>
              <a:rPr lang="en-US" sz="1800" dirty="0"/>
              <a:t>z” refers to an electrode placed on the midline. Even numbers refer to electrode positions on the right hemisphere, whereas odd numbers refer to those on the left hemisphere.</a:t>
            </a:r>
          </a:p>
          <a:p>
            <a:pPr marL="0" indent="0" algn="just">
              <a:buNone/>
            </a:pPr>
            <a:endParaRPr lang="en-US" sz="1800" dirty="0"/>
          </a:p>
          <a:p>
            <a:pPr algn="just"/>
            <a:endParaRPr lang="en-US" sz="1800" dirty="0" smtClean="0"/>
          </a:p>
          <a:p>
            <a:endParaRPr lang="en-US" sz="1800" dirty="0"/>
          </a:p>
        </p:txBody>
      </p:sp>
      <p:pic>
        <p:nvPicPr>
          <p:cNvPr id="4098" name="Picture 2" descr="Neurology – Misr International Hosp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40848"/>
            <a:ext cx="4343400" cy="28123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43200" y="6391136"/>
            <a:ext cx="2133600" cy="369332"/>
          </a:xfrm>
          <a:prstGeom prst="rect">
            <a:avLst/>
          </a:prstGeom>
          <a:noFill/>
        </p:spPr>
        <p:txBody>
          <a:bodyPr wrap="square" rtlCol="0">
            <a:spAutoFit/>
          </a:bodyPr>
          <a:lstStyle/>
          <a:p>
            <a:r>
              <a:rPr lang="en-US" dirty="0" smtClean="0"/>
              <a:t>Recording setup</a:t>
            </a:r>
            <a:endParaRPr lang="en-US" dirty="0"/>
          </a:p>
        </p:txBody>
      </p:sp>
      <p:pic>
        <p:nvPicPr>
          <p:cNvPr id="7" name="Picture 7" descr="Mental state and emotion detection from musically stimulated EEG | Brain  Informatics | Full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718246"/>
            <a:ext cx="3077713" cy="28575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410200" y="6185647"/>
            <a:ext cx="1629913" cy="646331"/>
          </a:xfrm>
          <a:prstGeom prst="rect">
            <a:avLst/>
          </a:prstGeom>
          <a:noFill/>
        </p:spPr>
        <p:txBody>
          <a:bodyPr wrap="square" rtlCol="0">
            <a:spAutoFit/>
          </a:bodyPr>
          <a:lstStyle/>
          <a:p>
            <a:r>
              <a:rPr lang="en-US" dirty="0" smtClean="0"/>
              <a:t>Position of electrode</a:t>
            </a:r>
            <a:endParaRPr lang="en-US" dirty="0"/>
          </a:p>
        </p:txBody>
      </p:sp>
    </p:spTree>
    <p:extLst>
      <p:ext uri="{BB962C8B-B14F-4D97-AF65-F5344CB8AC3E}">
        <p14:creationId xmlns:p14="http://schemas.microsoft.com/office/powerpoint/2010/main" val="3109830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smtClean="0"/>
              <a:t>EEG Sleep Signals</a:t>
            </a:r>
            <a:endParaRPr lang="en-US" sz="4000" dirty="0"/>
          </a:p>
        </p:txBody>
      </p:sp>
      <p:sp>
        <p:nvSpPr>
          <p:cNvPr id="3" name="Content Placeholder 2"/>
          <p:cNvSpPr>
            <a:spLocks noGrp="1"/>
          </p:cNvSpPr>
          <p:nvPr>
            <p:ph sz="quarter" idx="1"/>
          </p:nvPr>
        </p:nvSpPr>
        <p:spPr>
          <a:xfrm>
            <a:off x="152400" y="990600"/>
            <a:ext cx="8839200" cy="5638800"/>
          </a:xfrm>
        </p:spPr>
        <p:txBody>
          <a:bodyPr>
            <a:normAutofit/>
          </a:bodyPr>
          <a:lstStyle/>
          <a:p>
            <a:pPr algn="just"/>
            <a:r>
              <a:rPr lang="en-US" sz="1800" dirty="0" smtClean="0"/>
              <a:t>Sleep </a:t>
            </a:r>
            <a:r>
              <a:rPr lang="en-US" sz="1800" dirty="0"/>
              <a:t>can be divided into two different general phases: </a:t>
            </a:r>
            <a:r>
              <a:rPr lang="en-US" sz="1800" dirty="0" smtClean="0"/>
              <a:t>Rapid Eye Movement (REM) </a:t>
            </a:r>
            <a:r>
              <a:rPr lang="en-US" sz="1800" dirty="0"/>
              <a:t>sleep and </a:t>
            </a:r>
            <a:r>
              <a:rPr lang="en-US" sz="1800" dirty="0" smtClean="0"/>
              <a:t>Non-REM </a:t>
            </a:r>
            <a:r>
              <a:rPr lang="en-US" sz="1800" dirty="0"/>
              <a:t>(NREM) sleep. </a:t>
            </a:r>
            <a:r>
              <a:rPr lang="en-US" sz="1800" dirty="0" smtClean="0"/>
              <a:t>NREM</a:t>
            </a:r>
            <a:r>
              <a:rPr lang="en-US" sz="1800" dirty="0"/>
              <a:t> sleep is subdivided into four stages distinguished from each </a:t>
            </a:r>
            <a:r>
              <a:rPr lang="en-US" sz="1800" dirty="0" smtClean="0"/>
              <a:t>other </a:t>
            </a:r>
            <a:r>
              <a:rPr lang="en-US" sz="1800" dirty="0"/>
              <a:t>by characteristic patterns of brain waves. </a:t>
            </a:r>
            <a:endParaRPr lang="en-US" sz="1800" dirty="0" smtClean="0"/>
          </a:p>
          <a:p>
            <a:pPr algn="just"/>
            <a:r>
              <a:rPr lang="en-US" sz="1800" b="1" dirty="0" smtClean="0"/>
              <a:t>Stage Wake (W) </a:t>
            </a:r>
            <a:r>
              <a:rPr lang="en-US" sz="1800" dirty="0" smtClean="0"/>
              <a:t>- </a:t>
            </a:r>
            <a:r>
              <a:rPr lang="en-US" sz="1800" dirty="0"/>
              <a:t>Typically the first several minutes of the record will consist of wake (W) stage. </a:t>
            </a:r>
            <a:r>
              <a:rPr lang="en-US" sz="1800" dirty="0" smtClean="0"/>
              <a:t>It mostly consists of Alpha waves.</a:t>
            </a:r>
          </a:p>
          <a:p>
            <a:pPr algn="just"/>
            <a:endParaRPr lang="en-US" sz="1800" dirty="0"/>
          </a:p>
          <a:p>
            <a:pPr algn="just"/>
            <a:endParaRPr lang="en-US" sz="1800" dirty="0" smtClean="0"/>
          </a:p>
          <a:p>
            <a:pPr algn="just"/>
            <a:endParaRPr lang="en-US" sz="1800" dirty="0" smtClean="0"/>
          </a:p>
          <a:p>
            <a:pPr algn="just"/>
            <a:endParaRPr lang="en-US" sz="1800" dirty="0"/>
          </a:p>
          <a:p>
            <a:pPr algn="just"/>
            <a:endParaRPr lang="en-US" sz="1800" dirty="0" smtClean="0"/>
          </a:p>
          <a:p>
            <a:pPr algn="just"/>
            <a:r>
              <a:rPr lang="en-US" sz="1800" b="1" dirty="0" smtClean="0"/>
              <a:t>Stage N1 REM (N1) </a:t>
            </a:r>
            <a:r>
              <a:rPr lang="en-US" sz="1800" dirty="0" smtClean="0"/>
              <a:t>- </a:t>
            </a:r>
            <a:r>
              <a:rPr lang="en-US" sz="1800" dirty="0">
                <a:cs typeface="Calibri" pitchFamily="34" charset="0"/>
              </a:rPr>
              <a:t>Transition into sleep occurs following stage W sleep. Stage N1 lasts for 1 to 7 minutes</a:t>
            </a:r>
            <a:r>
              <a:rPr lang="en-US" sz="1800" dirty="0" smtClean="0">
                <a:cs typeface="Calibri" pitchFamily="34" charset="0"/>
              </a:rPr>
              <a:t>. It mostly consists of Theta waves.</a:t>
            </a:r>
            <a:endParaRPr lang="en-US" sz="1800" dirty="0"/>
          </a:p>
          <a:p>
            <a:pPr algn="just"/>
            <a:endParaRPr lang="en-US" sz="1800" dirty="0" smtClean="0"/>
          </a:p>
          <a:p>
            <a:endParaRPr lang="en-US" sz="18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452282" y="2514600"/>
            <a:ext cx="6477000" cy="144780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515035" y="4953000"/>
            <a:ext cx="6324600" cy="1676400"/>
          </a:xfrm>
          <a:prstGeom prst="rect">
            <a:avLst/>
          </a:prstGeom>
        </p:spPr>
      </p:pic>
    </p:spTree>
    <p:extLst>
      <p:ext uri="{BB962C8B-B14F-4D97-AF65-F5344CB8AC3E}">
        <p14:creationId xmlns:p14="http://schemas.microsoft.com/office/powerpoint/2010/main" val="764697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00800"/>
          </a:xfrm>
        </p:spPr>
        <p:txBody>
          <a:bodyPr>
            <a:normAutofit/>
          </a:bodyPr>
          <a:lstStyle/>
          <a:p>
            <a:pPr algn="just"/>
            <a:r>
              <a:rPr lang="en-US" sz="1800" b="1" dirty="0" smtClean="0"/>
              <a:t>Stage N2 REM (N2) </a:t>
            </a:r>
            <a:r>
              <a:rPr lang="en-US" sz="1800" dirty="0" smtClean="0"/>
              <a:t>- It </a:t>
            </a:r>
            <a:r>
              <a:rPr lang="en-US" sz="1800" dirty="0"/>
              <a:t>follows stage N1 NREM sleep and initially lasts about 20 </a:t>
            </a:r>
            <a:r>
              <a:rPr lang="en-US" sz="1800" dirty="0" smtClean="0"/>
              <a:t>minutes. It mostly consists of theta activity and sleep spindles and K-complex wave structures are seen.</a:t>
            </a:r>
          </a:p>
          <a:p>
            <a:pPr algn="just"/>
            <a:endParaRPr lang="en-US" sz="1800" dirty="0"/>
          </a:p>
          <a:p>
            <a:pPr algn="just"/>
            <a:endParaRPr lang="en-US" sz="1800" dirty="0" smtClean="0"/>
          </a:p>
          <a:p>
            <a:pPr algn="just"/>
            <a:endParaRPr lang="en-US" sz="1800" dirty="0"/>
          </a:p>
          <a:p>
            <a:pPr algn="just"/>
            <a:endParaRPr lang="en-US" sz="1800" dirty="0" smtClean="0"/>
          </a:p>
          <a:p>
            <a:pPr algn="just"/>
            <a:endParaRPr lang="en-US" sz="1800" dirty="0" smtClean="0"/>
          </a:p>
          <a:p>
            <a:pPr algn="just"/>
            <a:endParaRPr lang="en-US" sz="1800" dirty="0"/>
          </a:p>
          <a:p>
            <a:pPr algn="just"/>
            <a:r>
              <a:rPr lang="en-US" sz="1800" b="1" dirty="0" smtClean="0"/>
              <a:t>Stage N3 REM (N3)</a:t>
            </a:r>
            <a:r>
              <a:rPr lang="en-US" sz="1800" dirty="0" smtClean="0"/>
              <a:t> </a:t>
            </a:r>
            <a:r>
              <a:rPr lang="en-US" sz="1800" dirty="0"/>
              <a:t>– It constitutes the deepest, most refreshing and restorative sleep </a:t>
            </a:r>
            <a:r>
              <a:rPr lang="en-US" sz="1800" dirty="0" smtClean="0"/>
              <a:t>type. </a:t>
            </a:r>
            <a:r>
              <a:rPr lang="en-US" sz="1800" dirty="0"/>
              <a:t>This stage is marked by high-amplitude slow waves and delta waves. </a:t>
            </a:r>
            <a:endParaRPr lang="en-US" sz="1800" dirty="0" smtClean="0"/>
          </a:p>
          <a:p>
            <a:pPr marL="0" indent="0" algn="just">
              <a:buNone/>
            </a:pPr>
            <a:endParaRPr lang="en-US" sz="1800" dirty="0" smtClean="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19200" y="1066800"/>
            <a:ext cx="6324600" cy="1595718"/>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219200" y="3886200"/>
            <a:ext cx="6324600" cy="1676400"/>
          </a:xfrm>
          <a:prstGeom prst="rect">
            <a:avLst/>
          </a:prstGeom>
        </p:spPr>
      </p:pic>
    </p:spTree>
    <p:extLst>
      <p:ext uri="{BB962C8B-B14F-4D97-AF65-F5344CB8AC3E}">
        <p14:creationId xmlns:p14="http://schemas.microsoft.com/office/powerpoint/2010/main" val="27241407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9361</TotalTime>
  <Words>1449</Words>
  <Application>Microsoft Office PowerPoint</Application>
  <PresentationFormat>On-screen Show (4:3)</PresentationFormat>
  <Paragraphs>181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Classification and Analysis of EEG Signals </vt:lpstr>
      <vt:lpstr>What is EEG?</vt:lpstr>
      <vt:lpstr>Advantages</vt:lpstr>
      <vt:lpstr>Characteristics and Nature of EEG Signals</vt:lpstr>
      <vt:lpstr>PowerPoint Presentation</vt:lpstr>
      <vt:lpstr>Generation Organism of EEG Signals in Brain</vt:lpstr>
      <vt:lpstr>Recording the EEG Signals</vt:lpstr>
      <vt:lpstr>EEG Sleep Signals</vt:lpstr>
      <vt:lpstr>PowerPoint Presentation</vt:lpstr>
      <vt:lpstr>PowerPoint Presentation</vt:lpstr>
      <vt:lpstr>Environment Setup</vt:lpstr>
      <vt:lpstr>Loading the Data</vt:lpstr>
      <vt:lpstr>Creating Epoch</vt:lpstr>
      <vt:lpstr>Feature Engineering</vt:lpstr>
      <vt:lpstr>Multi – Class Classification Workflow</vt:lpstr>
      <vt:lpstr>Results</vt:lpstr>
      <vt:lpstr>Classification Report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Analysis of EEG Signals </dc:title>
  <dc:creator>DELL</dc:creator>
  <cp:lastModifiedBy>DELL</cp:lastModifiedBy>
  <cp:revision>214</cp:revision>
  <dcterms:created xsi:type="dcterms:W3CDTF">2021-10-09T16:22:06Z</dcterms:created>
  <dcterms:modified xsi:type="dcterms:W3CDTF">2021-12-08T13:03:11Z</dcterms:modified>
</cp:coreProperties>
</file>