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Kaushan Script"/>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KaushanScrip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295600" y="848650"/>
            <a:ext cx="5755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Enhancement in Frequency Domain</a:t>
            </a:r>
            <a:endParaRPr/>
          </a:p>
        </p:txBody>
      </p:sp>
      <p:sp>
        <p:nvSpPr>
          <p:cNvPr id="135" name="Shape 135"/>
          <p:cNvSpPr txBox="1"/>
          <p:nvPr>
            <p:ph idx="1" type="subTitle"/>
          </p:nvPr>
        </p:nvSpPr>
        <p:spPr>
          <a:xfrm>
            <a:off x="5083950" y="3924925"/>
            <a:ext cx="3470700" cy="8184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sz="1400"/>
              <a:t>Aayush Shah                      1511045</a:t>
            </a:r>
            <a:endParaRPr sz="1400"/>
          </a:p>
          <a:p>
            <a:pPr indent="0" lvl="0" marL="0" algn="r">
              <a:spcBef>
                <a:spcPts val="0"/>
              </a:spcBef>
              <a:spcAft>
                <a:spcPts val="0"/>
              </a:spcAft>
              <a:buNone/>
            </a:pPr>
            <a:r>
              <a:rPr lang="en" sz="1400"/>
              <a:t>Nikhil Thakurdesai        1511053</a:t>
            </a:r>
            <a:endParaRPr sz="1400"/>
          </a:p>
          <a:p>
            <a:pPr indent="0" lvl="0" marL="0" algn="r">
              <a:spcBef>
                <a:spcPts val="0"/>
              </a:spcBef>
              <a:spcAft>
                <a:spcPts val="0"/>
              </a:spcAft>
              <a:buNone/>
            </a:pPr>
            <a:r>
              <a:rPr lang="en" sz="1400"/>
              <a:t>Anupam Tripathi            1511054</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Gaussian High Pass Filter</a:t>
            </a:r>
            <a:endParaRPr sz="3000"/>
          </a:p>
        </p:txBody>
      </p:sp>
      <p:sp>
        <p:nvSpPr>
          <p:cNvPr id="195" name="Shape 19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6" name="Shape 196"/>
          <p:cNvPicPr preferRelativeResize="0"/>
          <p:nvPr/>
        </p:nvPicPr>
        <p:blipFill>
          <a:blip r:embed="rId3">
            <a:alphaModFix/>
          </a:blip>
          <a:stretch>
            <a:fillRect/>
          </a:stretch>
        </p:blipFill>
        <p:spPr>
          <a:xfrm>
            <a:off x="1600200" y="1307838"/>
            <a:ext cx="5943600" cy="33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Conclusion</a:t>
            </a:r>
            <a:endParaRPr sz="3000"/>
          </a:p>
        </p:txBody>
      </p:sp>
      <p:sp>
        <p:nvSpPr>
          <p:cNvPr id="202" name="Shape 20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ontserrat"/>
                <a:ea typeface="Montserrat"/>
                <a:cs typeface="Montserrat"/>
                <a:sym typeface="Montserrat"/>
              </a:rPr>
              <a:t>Image enhancement is the prime aspect of digital image processing. Image filtering is an very important step in image enhancement. In this, we implement low pass and high pass filter for same cutoff frequency. We analyze the various results as shown, after successful simulation of all these filters. Their performance depends on selection of cutoff frequency. </a:t>
            </a: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txBox="1"/>
          <p:nvPr>
            <p:ph idx="1" type="body"/>
          </p:nvPr>
        </p:nvSpPr>
        <p:spPr>
          <a:xfrm>
            <a:off x="1052550" y="1858375"/>
            <a:ext cx="7038900" cy="29112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6000">
                <a:solidFill>
                  <a:schemeClr val="accent2"/>
                </a:solidFill>
                <a:latin typeface="Kaushan Script"/>
                <a:ea typeface="Kaushan Script"/>
                <a:cs typeface="Kaushan Script"/>
                <a:sym typeface="Kaushan Script"/>
              </a:rPr>
              <a:t>Thank You</a:t>
            </a:r>
            <a:endParaRPr sz="6000">
              <a:solidFill>
                <a:schemeClr val="accent2"/>
              </a:solidFill>
              <a:latin typeface="Kaushan Script"/>
              <a:ea typeface="Kaushan Script"/>
              <a:cs typeface="Kaushan Script"/>
              <a:sym typeface="Kaushan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Problem Statement</a:t>
            </a:r>
            <a:endParaRPr sz="3000"/>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ontserrat"/>
                <a:ea typeface="Montserrat"/>
                <a:cs typeface="Montserrat"/>
                <a:sym typeface="Montserrat"/>
              </a:rPr>
              <a:t>The purpose of this project is to explore some simple image enhancement algorithms. This project introduces spatial and frequency domain filters. Thus it involves creating masks, Fourier transforms and inverse Fourier transforms. An in-depth understanding of the Fourier transform is critical to the understanding of this project.</a:t>
            </a:r>
            <a:endParaRPr>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277425"/>
            <a:ext cx="7038900" cy="914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3000">
                <a:solidFill>
                  <a:srgbClr val="FFFFFF"/>
                </a:solidFill>
              </a:rPr>
              <a:t>Methodology</a:t>
            </a:r>
            <a:endParaRPr sz="3000">
              <a:solidFill>
                <a:srgbClr val="FFFFFF"/>
              </a:solidFill>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8" name="Shape 148"/>
          <p:cNvPicPr preferRelativeResize="0"/>
          <p:nvPr/>
        </p:nvPicPr>
        <p:blipFill rotWithShape="1">
          <a:blip r:embed="rId3">
            <a:alphaModFix/>
          </a:blip>
          <a:srcRect b="14105" l="4489" r="3523" t="13671"/>
          <a:stretch/>
        </p:blipFill>
        <p:spPr>
          <a:xfrm>
            <a:off x="2083275" y="1135450"/>
            <a:ext cx="5467350" cy="32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Algorithm</a:t>
            </a:r>
            <a:endParaRPr sz="3000"/>
          </a:p>
        </p:txBody>
      </p:sp>
      <p:sp>
        <p:nvSpPr>
          <p:cNvPr id="154" name="Shape 15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ontserrat"/>
                <a:ea typeface="Montserrat"/>
                <a:cs typeface="Montserrat"/>
                <a:sym typeface="Montserrat"/>
              </a:rPr>
              <a:t>1. Let original image f(x,y) of size M X N that is discrete image.</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2. Apply zero padding to f(x,y) to get image fp(x,y) of size P X Q. such that P= 2M and Q= 2N if needed.</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3. Multiply the padded image fp(x,y) by (-1)x+y to center the transform to u=P/2 And v=Q/2. Where u and v are center coordinate of padded image.</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4. Compute the 2D- DFT of centered image f(u,v).</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5. Define filter function h(x,y) of size P X Q get H(u,v) that is FFT of h(x,y)</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6. Centralize the coordinate of H(u,v) at (P/2, Q/2).</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7. Multiply F(u,v) by a filter function H(u,v).</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8. Compute the inverse DFT of the result.</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9. Crop the result in 6.</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10. Obtain the real part of the result in 6.</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rPr lang="en">
                <a:solidFill>
                  <a:srgbClr val="FFFFFF"/>
                </a:solidFill>
                <a:latin typeface="Montserrat"/>
                <a:ea typeface="Montserrat"/>
                <a:cs typeface="Montserrat"/>
                <a:sym typeface="Montserrat"/>
              </a:rPr>
              <a:t>11. Multiply the result in (6) by (-1)x+y to reverse centering of the output image as input image [1], [8].</a:t>
            </a:r>
            <a:endParaRPr>
              <a:solidFill>
                <a:srgbClr val="FFFFFF"/>
              </a:solidFill>
              <a:latin typeface="Montserrat"/>
              <a:ea typeface="Montserrat"/>
              <a:cs typeface="Montserrat"/>
              <a:sym typeface="Montserrat"/>
            </a:endParaRPr>
          </a:p>
          <a:p>
            <a:pPr indent="0" lvl="0" marL="0" rtl="0" algn="just">
              <a:spcBef>
                <a:spcPts val="0"/>
              </a:spcBef>
              <a:spcAft>
                <a:spcPts val="0"/>
              </a:spcAft>
              <a:buNone/>
            </a:pPr>
            <a:r>
              <a:t/>
            </a:r>
            <a:endParaRPr>
              <a:solidFill>
                <a:srgbClr val="FFFFFF"/>
              </a:solidFill>
              <a:latin typeface="Montserrat"/>
              <a:ea typeface="Montserrat"/>
              <a:cs typeface="Montserrat"/>
              <a:sym typeface="Montserrat"/>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Ideal Low Pass Filter</a:t>
            </a:r>
            <a:endParaRPr sz="3000"/>
          </a:p>
        </p:txBody>
      </p:sp>
      <p:sp>
        <p:nvSpPr>
          <p:cNvPr id="160" name="Shape 160"/>
          <p:cNvSpPr txBox="1"/>
          <p:nvPr>
            <p:ph idx="1" type="body"/>
          </p:nvPr>
        </p:nvSpPr>
        <p:spPr>
          <a:xfrm>
            <a:off x="1297500" y="15653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br>
              <a:rPr lang="en"/>
            </a:br>
            <a:br>
              <a:rPr lang="en"/>
            </a:br>
            <a:br>
              <a:rPr lang="en"/>
            </a:br>
            <a:endParaRPr/>
          </a:p>
        </p:txBody>
      </p:sp>
      <p:pic>
        <p:nvPicPr>
          <p:cNvPr id="161" name="Shape 161"/>
          <p:cNvPicPr preferRelativeResize="0"/>
          <p:nvPr/>
        </p:nvPicPr>
        <p:blipFill>
          <a:blip r:embed="rId3">
            <a:alphaModFix/>
          </a:blip>
          <a:stretch>
            <a:fillRect/>
          </a:stretch>
        </p:blipFill>
        <p:spPr>
          <a:xfrm>
            <a:off x="1526275" y="1307850"/>
            <a:ext cx="5943600" cy="334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Ideal High Pass Filter</a:t>
            </a:r>
            <a:endParaRPr sz="3000"/>
          </a:p>
        </p:txBody>
      </p:sp>
      <p:sp>
        <p:nvSpPr>
          <p:cNvPr id="167" name="Shape 16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8" name="Shape 168"/>
          <p:cNvPicPr preferRelativeResize="0"/>
          <p:nvPr/>
        </p:nvPicPr>
        <p:blipFill>
          <a:blip r:embed="rId3">
            <a:alphaModFix/>
          </a:blip>
          <a:stretch>
            <a:fillRect/>
          </a:stretch>
        </p:blipFill>
        <p:spPr>
          <a:xfrm>
            <a:off x="1647300" y="1307838"/>
            <a:ext cx="5943600" cy="334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Butterworth Low Pass Filter</a:t>
            </a:r>
            <a:endParaRPr/>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75" name="Shape 175"/>
          <p:cNvPicPr preferRelativeResize="0"/>
          <p:nvPr/>
        </p:nvPicPr>
        <p:blipFill>
          <a:blip r:embed="rId3">
            <a:alphaModFix/>
          </a:blip>
          <a:stretch>
            <a:fillRect/>
          </a:stretch>
        </p:blipFill>
        <p:spPr>
          <a:xfrm>
            <a:off x="1600200" y="1351513"/>
            <a:ext cx="5943600" cy="334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Butterworth High Pass Filter</a:t>
            </a:r>
            <a:endParaRPr sz="3000"/>
          </a:p>
        </p:txBody>
      </p:sp>
      <p:sp>
        <p:nvSpPr>
          <p:cNvPr id="181" name="Shape 18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2" name="Shape 182"/>
          <p:cNvPicPr preferRelativeResize="0"/>
          <p:nvPr/>
        </p:nvPicPr>
        <p:blipFill>
          <a:blip r:embed="rId3">
            <a:alphaModFix/>
          </a:blip>
          <a:stretch>
            <a:fillRect/>
          </a:stretch>
        </p:blipFill>
        <p:spPr>
          <a:xfrm>
            <a:off x="1670800" y="1307838"/>
            <a:ext cx="5943600" cy="334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Gaussian Low Pass Filter</a:t>
            </a:r>
            <a:endParaRPr sz="3000"/>
          </a:p>
        </p:txBody>
      </p:sp>
      <p:sp>
        <p:nvSpPr>
          <p:cNvPr id="188" name="Shape 18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9" name="Shape 189"/>
          <p:cNvPicPr preferRelativeResize="0"/>
          <p:nvPr/>
        </p:nvPicPr>
        <p:blipFill>
          <a:blip r:embed="rId3">
            <a:alphaModFix/>
          </a:blip>
          <a:stretch>
            <a:fillRect/>
          </a:stretch>
        </p:blipFill>
        <p:spPr>
          <a:xfrm>
            <a:off x="1845150" y="1307838"/>
            <a:ext cx="5943600" cy="334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