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4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anchor="b"/>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3299823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rtlCol="0"/>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765175" y="5443538"/>
            <a:ext cx="7612063" cy="804862"/>
          </a:xfrm>
        </p:spPr>
        <p:txBody>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126040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rtlCol="0"/>
          <a:lstStyle>
            <a:lvl1pPr>
              <a:buNone/>
              <a:defRPr sz="1800"/>
            </a:lvl1pPr>
          </a:lstStyle>
          <a:p>
            <a:pPr lvl="0"/>
            <a:r>
              <a:rPr lang="en-US" noProof="0" smtClean="0"/>
              <a:t>Click icon to add picture</a:t>
            </a:r>
            <a:endParaRPr noProof="0"/>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rtlCol="0"/>
          <a:lstStyle>
            <a:lvl1pPr>
              <a:buNone/>
              <a:defRPr sz="1800"/>
            </a:lvl1pPr>
          </a:lstStyle>
          <a:p>
            <a:pPr lvl="0"/>
            <a:r>
              <a:rPr lang="en-US" noProof="0" smtClean="0"/>
              <a:t>Click icon to add picture</a:t>
            </a:r>
            <a:endParaRPr noProof="0"/>
          </a:p>
        </p:txBody>
      </p:sp>
      <p:sp>
        <p:nvSpPr>
          <p:cNvPr id="6" name="Date Placeholder 4"/>
          <p:cNvSpPr>
            <a:spLocks noGrp="1"/>
          </p:cNvSpPr>
          <p:nvPr>
            <p:ph type="dt" sz="half" idx="15"/>
          </p:nvPr>
        </p:nvSpPr>
        <p:spPr>
          <a:xfrm>
            <a:off x="4495800" y="6356350"/>
            <a:ext cx="1143000" cy="365125"/>
          </a:xfrm>
        </p:spPr>
        <p:txBody>
          <a:bodyPr/>
          <a:lstStyle>
            <a:lvl1pPr algn="l">
              <a:defRPr/>
            </a:lvl1pPr>
          </a:lstStyle>
          <a:p>
            <a:fld id="{FDD732A7-844D-4F2B-B68F-02801BB4B1A9}" type="datetimeFigureOut">
              <a:rPr lang="en-US" smtClean="0"/>
              <a:t>5/25/2016</a:t>
            </a:fld>
            <a:endParaRPr lang="en-US"/>
          </a:p>
        </p:txBody>
      </p:sp>
      <p:sp>
        <p:nvSpPr>
          <p:cNvPr id="7" name="Footer Placeholder 5"/>
          <p:cNvSpPr>
            <a:spLocks noGrp="1"/>
          </p:cNvSpPr>
          <p:nvPr>
            <p:ph type="ftr" sz="quarter" idx="16"/>
          </p:nvPr>
        </p:nvSpPr>
        <p:spPr>
          <a:xfrm>
            <a:off x="5791200" y="6356350"/>
            <a:ext cx="2895600" cy="365125"/>
          </a:xfrm>
        </p:spPr>
        <p:txBody>
          <a:bodyPr/>
          <a:lstStyle>
            <a:lvl1pPr algn="r">
              <a:defRPr/>
            </a:lvl1pPr>
          </a:lstStyle>
          <a:p>
            <a:endParaRPr lang="en-US"/>
          </a:p>
        </p:txBody>
      </p:sp>
      <p:sp>
        <p:nvSpPr>
          <p:cNvPr id="10" name="Slide Number Placeholder 6"/>
          <p:cNvSpPr>
            <a:spLocks noGrp="1"/>
          </p:cNvSpPr>
          <p:nvPr>
            <p:ph type="sldNum" sz="quarter" idx="17"/>
          </p:nvPr>
        </p:nvSpPr>
        <p:spPr>
          <a:xfrm>
            <a:off x="1966913" y="6356350"/>
            <a:ext cx="533400" cy="365125"/>
          </a:xfrm>
        </p:spPr>
        <p:txBody>
          <a:bodyPr/>
          <a:lstStyle>
            <a:lvl1pPr>
              <a:defRPr>
                <a:solidFill>
                  <a:schemeClr val="tx2"/>
                </a:solidFill>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75858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3319815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72312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126307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rtlCol="0"/>
          <a:lstStyle>
            <a:lvl1pPr>
              <a:buNone/>
              <a:defRPr sz="1800"/>
            </a:lvl1pPr>
          </a:lstStyle>
          <a:p>
            <a:pPr lvl="0"/>
            <a:r>
              <a:rPr lang="en-US" noProof="0" smtClean="0"/>
              <a:t>Click icon to add picture</a:t>
            </a:r>
            <a:endParaRPr noProof="0"/>
          </a:p>
        </p:txBody>
      </p:sp>
      <p:sp>
        <p:nvSpPr>
          <p:cNvPr id="5" name="Date Placeholder 3"/>
          <p:cNvSpPr>
            <a:spLocks noGrp="1"/>
          </p:cNvSpPr>
          <p:nvPr>
            <p:ph type="dt" sz="half" idx="13"/>
          </p:nvPr>
        </p:nvSpPr>
        <p:spPr/>
        <p:txBody>
          <a:bodyPr/>
          <a:lstStyle>
            <a:lvl1pPr>
              <a:defRPr/>
            </a:lvl1pPr>
          </a:lstStyle>
          <a:p>
            <a:fld id="{FDD732A7-844D-4F2B-B68F-02801BB4B1A9}" type="datetimeFigureOut">
              <a:rPr lang="en-US" smtClean="0"/>
              <a:t>5/25/2016</a:t>
            </a:fld>
            <a:endParaRPr lang="en-US"/>
          </a:p>
        </p:txBody>
      </p:sp>
      <p:sp>
        <p:nvSpPr>
          <p:cNvPr id="6" name="Footer Placeholder 4"/>
          <p:cNvSpPr>
            <a:spLocks noGrp="1"/>
          </p:cNvSpPr>
          <p:nvPr>
            <p:ph type="ftr" sz="quarter" idx="14"/>
          </p:nvPr>
        </p:nvSpPr>
        <p:spPr/>
        <p:txBody>
          <a:bodyPr/>
          <a:lstStyle>
            <a:lvl1pPr>
              <a:defRPr/>
            </a:lvl1pPr>
          </a:lstStyle>
          <a:p>
            <a:endParaRPr lang="en-US"/>
          </a:p>
        </p:txBody>
      </p:sp>
    </p:spTree>
    <p:extLst>
      <p:ext uri="{BB962C8B-B14F-4D97-AF65-F5344CB8AC3E}">
        <p14:creationId xmlns:p14="http://schemas.microsoft.com/office/powerpoint/2010/main" val="10269295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anchor="b"/>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33802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19637" y="2084388"/>
            <a:ext cx="3657600" cy="4183062"/>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155125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19637" y="1687512"/>
            <a:ext cx="3657600" cy="903288"/>
          </a:xfrm>
        </p:spPr>
        <p:txBody>
          <a:bodyPr anchor="ctr">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262073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146932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DD732A7-844D-4F2B-B68F-02801BB4B1A9}" type="datetimeFigureOut">
              <a:rPr lang="en-US" smtClean="0"/>
              <a:t>5/25/2016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412083466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946" y="2084389"/>
            <a:ext cx="3250360" cy="3935412"/>
          </a:xfrm>
        </p:spPr>
        <p:txBody>
          <a:bodyPr>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FDD732A7-844D-4F2B-B68F-02801BB4B1A9}" type="datetimeFigureOut">
              <a:rPr lang="en-US" smtClean="0"/>
              <a:t>5/25/2016</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6913" y="6356350"/>
            <a:ext cx="533400" cy="365125"/>
          </a:xfrm>
        </p:spPr>
        <p:txBody>
          <a:bodyPr/>
          <a:lstStyle>
            <a:lvl1pPr>
              <a:defRPr>
                <a:solidFill>
                  <a:schemeClr val="tx2"/>
                </a:solidFill>
              </a:defRPr>
            </a:lvl1pPr>
          </a:lstStyle>
          <a:p>
            <a:fld id="{FF5AF09C-20B9-47AA-9194-A3978F6E77B3}" type="slidenum">
              <a:rPr lang="en-US" smtClean="0"/>
              <a:t>‹#›</a:t>
            </a:fld>
            <a:endParaRPr lang="en-US"/>
          </a:p>
        </p:txBody>
      </p:sp>
    </p:spTree>
    <p:extLst>
      <p:ext uri="{BB962C8B-B14F-4D97-AF65-F5344CB8AC3E}">
        <p14:creationId xmlns:p14="http://schemas.microsoft.com/office/powerpoint/2010/main" val="103772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5" y="79375"/>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100"/>
            <a:ext cx="7612063" cy="4183063"/>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fld id="{FDD732A7-844D-4F2B-B68F-02801BB4B1A9}" type="datetimeFigureOut">
              <a:rPr lang="en-US" smtClean="0"/>
              <a:t>5/25/2016</a:t>
            </a:fld>
            <a:endParaRPr lang="en-US"/>
          </a:p>
        </p:txBody>
      </p:sp>
      <p:sp>
        <p:nvSpPr>
          <p:cNvPr id="5" name="Footer Placeholder 4"/>
          <p:cNvSpPr>
            <a:spLocks noGrp="1"/>
          </p:cNvSpPr>
          <p:nvPr>
            <p:ph type="ftr" sz="quarter" idx="3"/>
          </p:nvPr>
        </p:nvSpPr>
        <p:spPr>
          <a:xfrm>
            <a:off x="444500" y="6356350"/>
            <a:ext cx="2895600" cy="365125"/>
          </a:xfrm>
          <a:prstGeom prst="rect">
            <a:avLst/>
          </a:prstGeom>
        </p:spPr>
        <p:txBody>
          <a:bodyPr vert="horz" lIns="91440" tIns="45720" rIns="91440" bIns="45720" rtlCol="0" anchor="ctr"/>
          <a:lstStyle>
            <a:lvl1pPr algn="l">
              <a:defRPr sz="1200">
                <a:solidFill>
                  <a:schemeClr val="bg1"/>
                </a:solidFill>
                <a:ea typeface="ＭＳ Ｐゴシック" charset="-128"/>
                <a:cs typeface="ＭＳ Ｐゴシック" charset="-128"/>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chemeClr val="bg1"/>
                </a:solidFill>
              </a:defRPr>
            </a:lvl1pPr>
          </a:lstStyle>
          <a:p>
            <a:fld id="{FF5AF09C-20B9-47AA-9194-A3978F6E77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800" kern="1200">
          <a:solidFill>
            <a:schemeClr val="tx2"/>
          </a:solidFill>
          <a:effectLst>
            <a:outerShdw blurRad="50800" dist="25400" dir="2700000" algn="tl" rotWithShape="0">
              <a:schemeClr val="bg1">
                <a:alpha val="40000"/>
              </a:schemeClr>
            </a:outerShdw>
          </a:effectLst>
          <a:latin typeface="+mj-lt"/>
          <a:ea typeface="ＭＳ Ｐゴシック" charset="-128"/>
          <a:cs typeface="ＭＳ Ｐゴシック" charset="-128"/>
        </a:defRPr>
      </a:lvl1pPr>
      <a:lvl2pPr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2pPr>
      <a:lvl3pPr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3pPr>
      <a:lvl4pPr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4pPr>
      <a:lvl5pPr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5pPr>
      <a:lvl6pPr marL="457200"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6pPr>
      <a:lvl7pPr marL="914400"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7pPr>
      <a:lvl8pPr marL="1371600"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8pPr>
      <a:lvl9pPr marL="1828800" algn="ctr" rtl="0" eaLnBrk="1" fontAlgn="base" hangingPunct="1">
        <a:spcBef>
          <a:spcPct val="0"/>
        </a:spcBef>
        <a:spcAft>
          <a:spcPct val="0"/>
        </a:spcAft>
        <a:defRPr sz="4800">
          <a:solidFill>
            <a:schemeClr val="tx2"/>
          </a:solidFill>
          <a:latin typeface="Book Antiqua" charset="0"/>
          <a:ea typeface="ＭＳ Ｐゴシック" charset="-128"/>
          <a:cs typeface="ＭＳ Ｐゴシック" charset="-128"/>
        </a:defRPr>
      </a:lvl9pPr>
    </p:titleStyle>
    <p:bodyStyle>
      <a:lvl1pPr marL="342900" indent="-342900" algn="l" rtl="0" eaLnBrk="1" fontAlgn="base" hangingPunct="1">
        <a:spcBef>
          <a:spcPts val="2000"/>
        </a:spcBef>
        <a:spcAft>
          <a:spcPct val="0"/>
        </a:spcAft>
        <a:buFont typeface="Wingdings 2" charset="0"/>
        <a:buChar char=""/>
        <a:defRPr sz="2400" kern="1200">
          <a:solidFill>
            <a:schemeClr val="bg1"/>
          </a:solidFill>
          <a:effectLst>
            <a:outerShdw blurRad="63500" dist="50800" dir="2700000" algn="tl" rotWithShape="0">
              <a:prstClr val="black">
                <a:alpha val="50000"/>
              </a:prstClr>
            </a:outerShdw>
          </a:effectLst>
          <a:latin typeface="+mn-lt"/>
          <a:ea typeface="ＭＳ Ｐゴシック" charset="-128"/>
          <a:cs typeface="ＭＳ Ｐゴシック" charset="-128"/>
        </a:defRPr>
      </a:lvl1pPr>
      <a:lvl2pPr marL="685800" indent="-336550" algn="l" rtl="0" eaLnBrk="1" fontAlgn="base" hangingPunct="1">
        <a:spcBef>
          <a:spcPts val="600"/>
        </a:spcBef>
        <a:spcAft>
          <a:spcPct val="0"/>
        </a:spcAft>
        <a:buFont typeface="Wingdings 2" charset="0"/>
        <a:buChar char=""/>
        <a:defRPr sz="2200" kern="1200">
          <a:solidFill>
            <a:schemeClr val="bg1"/>
          </a:solidFill>
          <a:effectLst>
            <a:outerShdw blurRad="63500" dist="50800" dir="2700000" algn="tl" rotWithShape="0">
              <a:prstClr val="black">
                <a:alpha val="50000"/>
              </a:prstClr>
            </a:outerShdw>
          </a:effectLst>
          <a:latin typeface="+mn-lt"/>
          <a:ea typeface="ＭＳ Ｐゴシック" charset="-128"/>
          <a:cs typeface="+mn-cs"/>
        </a:defRPr>
      </a:lvl2pPr>
      <a:lvl3pPr marL="1035050" indent="-349250" algn="l" rtl="0" eaLnBrk="1" fontAlgn="base" hangingPunct="1">
        <a:spcBef>
          <a:spcPts val="600"/>
        </a:spcBef>
        <a:spcAft>
          <a:spcPct val="0"/>
        </a:spcAft>
        <a:buFont typeface="Wingdings 2" charset="0"/>
        <a:buChar char=""/>
        <a:defRPr sz="2000" kern="1200">
          <a:solidFill>
            <a:schemeClr val="bg1"/>
          </a:solidFill>
          <a:effectLst>
            <a:outerShdw blurRad="63500" dist="50800" dir="2700000" algn="tl" rotWithShape="0">
              <a:prstClr val="black">
                <a:alpha val="50000"/>
              </a:prstClr>
            </a:outerShdw>
          </a:effectLst>
          <a:latin typeface="+mn-lt"/>
          <a:ea typeface="ＭＳ Ｐゴシック" charset="-128"/>
          <a:cs typeface="+mn-cs"/>
        </a:defRPr>
      </a:lvl3pPr>
      <a:lvl4pPr marL="1371600" indent="-336550" algn="l" rtl="0" eaLnBrk="1" fontAlgn="base" hangingPunct="1">
        <a:spcBef>
          <a:spcPts val="600"/>
        </a:spcBef>
        <a:spcAft>
          <a:spcPct val="0"/>
        </a:spcAft>
        <a:buFont typeface="Wingdings 2" charset="0"/>
        <a:buChar char=""/>
        <a:defRPr kern="1200">
          <a:solidFill>
            <a:schemeClr val="bg1"/>
          </a:solidFill>
          <a:effectLst>
            <a:outerShdw blurRad="63500" dist="50800" dir="2700000" algn="tl" rotWithShape="0">
              <a:prstClr val="black">
                <a:alpha val="50000"/>
              </a:prstClr>
            </a:outerShdw>
          </a:effectLst>
          <a:latin typeface="+mn-lt"/>
          <a:ea typeface="ＭＳ Ｐゴシック" charset="-128"/>
          <a:cs typeface="+mn-cs"/>
        </a:defRPr>
      </a:lvl4pPr>
      <a:lvl5pPr marL="1720850" indent="-349250" algn="l" rtl="0" eaLnBrk="1" fontAlgn="base" hangingPunct="1">
        <a:spcBef>
          <a:spcPts val="600"/>
        </a:spcBef>
        <a:spcAft>
          <a:spcPct val="0"/>
        </a:spcAft>
        <a:buFont typeface="Wingdings 2" charset="0"/>
        <a:buChar char=""/>
        <a:defRPr kern="1200">
          <a:solidFill>
            <a:schemeClr val="bg1"/>
          </a:solidFill>
          <a:effectLst>
            <a:outerShdw blurRad="63500" dist="50800" dir="2700000" algn="tl" rotWithShape="0">
              <a:prstClr val="black">
                <a:alpha val="50000"/>
              </a:prstClr>
            </a:outerShdw>
          </a:effectLst>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lstStyle/>
          <a:p>
            <a:r>
              <a:rPr lang="en-US" dirty="0" smtClean="0"/>
              <a:t>Introduce By AJ</a:t>
            </a:r>
            <a:endParaRPr lang="en-US" dirty="0"/>
          </a:p>
        </p:txBody>
      </p:sp>
    </p:spTree>
    <p:extLst>
      <p:ext uri="{BB962C8B-B14F-4D97-AF65-F5344CB8AC3E}">
        <p14:creationId xmlns:p14="http://schemas.microsoft.com/office/powerpoint/2010/main" val="248860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175" y="2133600"/>
            <a:ext cx="76120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0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1905000"/>
            <a:ext cx="8534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81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sp>
        <p:nvSpPr>
          <p:cNvPr id="2" name="Content Placeholder 1"/>
          <p:cNvSpPr>
            <a:spLocks noGrp="1"/>
          </p:cNvSpPr>
          <p:nvPr>
            <p:ph idx="1"/>
          </p:nvPr>
        </p:nvSpPr>
        <p:spPr/>
        <p:txBody>
          <a:bodyPr/>
          <a:lstStyle/>
          <a:p>
            <a:r>
              <a:rPr lang="en-US" b="1" dirty="0">
                <a:effectLst/>
              </a:rPr>
              <a:t> String and Regular Expression methods</a:t>
            </a:r>
          </a:p>
          <a:p>
            <a:r>
              <a:rPr lang="en-US" dirty="0">
                <a:effectLst/>
              </a:rPr>
              <a:t>The String object has four methods that take regular expressions as arguments. These are your workhorse methods that allow you to match, search, and replace a string using the flexibility of regular expressions:</a:t>
            </a:r>
          </a:p>
          <a:p>
            <a:r>
              <a:rPr lang="en-US" b="1" dirty="0">
                <a:effectLst/>
              </a:rPr>
              <a:t> String Methods Using Regular Expressions</a:t>
            </a:r>
          </a:p>
          <a:p>
            <a:endParaRPr lang="en-US" dirty="0"/>
          </a:p>
        </p:txBody>
      </p:sp>
    </p:spTree>
    <p:extLst>
      <p:ext uri="{BB962C8B-B14F-4D97-AF65-F5344CB8AC3E}">
        <p14:creationId xmlns:p14="http://schemas.microsoft.com/office/powerpoint/2010/main" val="193899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7646073"/>
              </p:ext>
            </p:extLst>
          </p:nvPr>
        </p:nvGraphicFramePr>
        <p:xfrm>
          <a:off x="381000" y="1915362"/>
          <a:ext cx="8229600" cy="4188366"/>
        </p:xfrm>
        <a:graphic>
          <a:graphicData uri="http://schemas.openxmlformats.org/drawingml/2006/table">
            <a:tbl>
              <a:tblPr/>
              <a:tblGrid>
                <a:gridCol w="4114800"/>
                <a:gridCol w="4114800"/>
              </a:tblGrid>
              <a:tr h="219597">
                <a:tc>
                  <a:txBody>
                    <a:bodyPr/>
                    <a:lstStyle/>
                    <a:p>
                      <a:r>
                        <a:rPr lang="en-US" sz="1300"/>
                        <a:t>Method</a:t>
                      </a:r>
                    </a:p>
                  </a:txBody>
                  <a:tcPr marL="13390" marR="13390" marT="13390" marB="13390" anchor="ctr">
                    <a:lnL>
                      <a:noFill/>
                    </a:lnL>
                    <a:lnR>
                      <a:noFill/>
                    </a:lnR>
                    <a:lnT>
                      <a:noFill/>
                    </a:lnT>
                    <a:lnB>
                      <a:noFill/>
                    </a:lnB>
                    <a:solidFill>
                      <a:srgbClr val="D8EA99"/>
                    </a:solidFill>
                  </a:tcPr>
                </a:tc>
                <a:tc>
                  <a:txBody>
                    <a:bodyPr/>
                    <a:lstStyle/>
                    <a:p>
                      <a:r>
                        <a:rPr lang="en-US" sz="1300"/>
                        <a:t>Description</a:t>
                      </a:r>
                    </a:p>
                  </a:txBody>
                  <a:tcPr marL="13390" marR="13390" marT="13390" marB="13390" anchor="ctr">
                    <a:lnL>
                      <a:noFill/>
                    </a:lnL>
                    <a:lnR>
                      <a:noFill/>
                    </a:lnR>
                    <a:lnT>
                      <a:noFill/>
                    </a:lnT>
                    <a:lnB>
                      <a:noFill/>
                    </a:lnB>
                    <a:solidFill>
                      <a:srgbClr val="D8EA99"/>
                    </a:solidFill>
                  </a:tcPr>
                </a:tc>
              </a:tr>
              <a:tr h="1183684">
                <a:tc>
                  <a:txBody>
                    <a:bodyPr/>
                    <a:lstStyle/>
                    <a:p>
                      <a:r>
                        <a:rPr lang="en-US" sz="1300"/>
                        <a:t>match( regular expression )</a:t>
                      </a:r>
                    </a:p>
                  </a:txBody>
                  <a:tcPr marL="13390" marR="13390" marT="13390" marB="13390">
                    <a:lnL>
                      <a:noFill/>
                    </a:lnL>
                    <a:lnR>
                      <a:noFill/>
                    </a:lnR>
                    <a:lnT>
                      <a:noFill/>
                    </a:lnT>
                    <a:lnB>
                      <a:noFill/>
                    </a:lnB>
                    <a:solidFill>
                      <a:srgbClr val="FFFFFF"/>
                    </a:solidFill>
                  </a:tcPr>
                </a:tc>
                <a:tc>
                  <a:txBody>
                    <a:bodyPr/>
                    <a:lstStyle/>
                    <a:p>
                      <a:r>
                        <a:rPr lang="en-US" sz="1300"/>
                        <a:t>Executes a search for a match within a string based on a regular expression. It returns an array of information or null if no match are found.</a:t>
                      </a:r>
                      <a:r>
                        <a:rPr lang="en-US" sz="1300" b="1"/>
                        <a:t>Note:</a:t>
                      </a:r>
                      <a:r>
                        <a:rPr lang="en-US" sz="1300"/>
                        <a:t> Also updates the $1…$9 properties in the RegExp object.</a:t>
                      </a:r>
                    </a:p>
                  </a:txBody>
                  <a:tcPr marL="13390" marR="13390" marT="13390" marB="13390">
                    <a:lnL>
                      <a:noFill/>
                    </a:lnL>
                    <a:lnR>
                      <a:noFill/>
                    </a:lnR>
                    <a:lnT>
                      <a:noFill/>
                    </a:lnT>
                    <a:lnB>
                      <a:noFill/>
                    </a:lnB>
                    <a:solidFill>
                      <a:srgbClr val="FFFFFF"/>
                    </a:solidFill>
                  </a:tcPr>
                </a:tc>
              </a:tr>
              <a:tr h="1183684">
                <a:tc>
                  <a:txBody>
                    <a:bodyPr/>
                    <a:lstStyle/>
                    <a:p>
                      <a:r>
                        <a:rPr lang="en-US" sz="1300" dirty="0"/>
                        <a:t>replace( regular expression, replacement text )</a:t>
                      </a:r>
                    </a:p>
                  </a:txBody>
                  <a:tcPr marL="13390" marR="13390" marT="13390" marB="13390">
                    <a:lnL>
                      <a:noFill/>
                    </a:lnL>
                    <a:lnR>
                      <a:noFill/>
                    </a:lnR>
                    <a:lnT>
                      <a:noFill/>
                    </a:lnT>
                    <a:lnB>
                      <a:noFill/>
                    </a:lnB>
                    <a:solidFill>
                      <a:srgbClr val="FFFFFF"/>
                    </a:solidFill>
                  </a:tcPr>
                </a:tc>
                <a:tc>
                  <a:txBody>
                    <a:bodyPr/>
                    <a:lstStyle/>
                    <a:p>
                      <a:r>
                        <a:rPr lang="en-US" sz="1300"/>
                        <a:t>Searches and replaces the regular expression portion (match) with the replaced text instead.</a:t>
                      </a:r>
                      <a:r>
                        <a:rPr lang="en-US" sz="1300" b="1"/>
                        <a:t>Note:</a:t>
                      </a:r>
                      <a:r>
                        <a:rPr lang="en-US" sz="1300"/>
                        <a:t> Also supports the replacement of regular expression with the specified RegExp $1…$9 properties.</a:t>
                      </a:r>
                    </a:p>
                  </a:txBody>
                  <a:tcPr marL="13390" marR="13390" marT="13390" marB="13390">
                    <a:lnL>
                      <a:noFill/>
                    </a:lnL>
                    <a:lnR>
                      <a:noFill/>
                    </a:lnR>
                    <a:lnT>
                      <a:noFill/>
                    </a:lnT>
                    <a:lnB>
                      <a:noFill/>
                    </a:lnB>
                    <a:solidFill>
                      <a:srgbClr val="FFFFFF"/>
                    </a:solidFill>
                  </a:tcPr>
                </a:tc>
              </a:tr>
              <a:tr h="605232">
                <a:tc>
                  <a:txBody>
                    <a:bodyPr/>
                    <a:lstStyle/>
                    <a:p>
                      <a:r>
                        <a:rPr lang="en-US" sz="1300"/>
                        <a:t>split ( string literal or regular expression )</a:t>
                      </a:r>
                    </a:p>
                  </a:txBody>
                  <a:tcPr marL="13390" marR="13390" marT="13390" marB="13390">
                    <a:lnL>
                      <a:noFill/>
                    </a:lnL>
                    <a:lnR>
                      <a:noFill/>
                    </a:lnR>
                    <a:lnT>
                      <a:noFill/>
                    </a:lnT>
                    <a:lnB>
                      <a:noFill/>
                    </a:lnB>
                    <a:solidFill>
                      <a:srgbClr val="FFFFFF"/>
                    </a:solidFill>
                  </a:tcPr>
                </a:tc>
                <a:tc>
                  <a:txBody>
                    <a:bodyPr/>
                    <a:lstStyle/>
                    <a:p>
                      <a:r>
                        <a:rPr lang="en-US" sz="1300"/>
                        <a:t>Breaks up a string into an array of substrings based on a regular expression or fixed string.</a:t>
                      </a:r>
                    </a:p>
                  </a:txBody>
                  <a:tcPr marL="13390" marR="13390" marT="13390" marB="13390">
                    <a:lnL>
                      <a:noFill/>
                    </a:lnL>
                    <a:lnR>
                      <a:noFill/>
                    </a:lnR>
                    <a:lnT>
                      <a:noFill/>
                    </a:lnT>
                    <a:lnB>
                      <a:noFill/>
                    </a:lnB>
                    <a:solidFill>
                      <a:srgbClr val="FFFFFF"/>
                    </a:solidFill>
                  </a:tcPr>
                </a:tc>
              </a:tr>
              <a:tr h="990866">
                <a:tc>
                  <a:txBody>
                    <a:bodyPr/>
                    <a:lstStyle/>
                    <a:p>
                      <a:r>
                        <a:rPr lang="en-US" sz="1300"/>
                        <a:t>search( regular expression )</a:t>
                      </a:r>
                    </a:p>
                  </a:txBody>
                  <a:tcPr marL="13390" marR="13390" marT="13390" marB="13390">
                    <a:lnL>
                      <a:noFill/>
                    </a:lnL>
                    <a:lnR>
                      <a:noFill/>
                    </a:lnR>
                    <a:lnT>
                      <a:noFill/>
                    </a:lnT>
                    <a:lnB>
                      <a:noFill/>
                    </a:lnB>
                    <a:solidFill>
                      <a:srgbClr val="FFFFFF"/>
                    </a:solidFill>
                  </a:tcPr>
                </a:tc>
                <a:tc>
                  <a:txBody>
                    <a:bodyPr/>
                    <a:lstStyle/>
                    <a:p>
                      <a:r>
                        <a:rPr lang="en-US" sz="1300" dirty="0"/>
                        <a:t>Tests for a match in a string. It returns the index of the match, or -1 if not found. Does NOT support global searches (</a:t>
                      </a:r>
                      <a:r>
                        <a:rPr lang="en-US" sz="1300" dirty="0" err="1"/>
                        <a:t>ie</a:t>
                      </a:r>
                      <a:r>
                        <a:rPr lang="en-US" sz="1300" dirty="0"/>
                        <a:t>: "g" flag not supported).</a:t>
                      </a:r>
                    </a:p>
                  </a:txBody>
                  <a:tcPr marL="13390" marR="13390" marT="13390" marB="13390">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22816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1126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175" y="2362200"/>
            <a:ext cx="7612063"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971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sp>
        <p:nvSpPr>
          <p:cNvPr id="2" name="Content Placeholder 1"/>
          <p:cNvSpPr>
            <a:spLocks noGrp="1"/>
          </p:cNvSpPr>
          <p:nvPr>
            <p:ph idx="1"/>
          </p:nvPr>
        </p:nvSpPr>
        <p:spPr/>
        <p:txBody>
          <a:bodyPr>
            <a:normAutofit/>
          </a:bodyPr>
          <a:lstStyle/>
          <a:p>
            <a:r>
              <a:rPr lang="en-US" dirty="0" smtClean="0">
                <a:effectLst/>
              </a:rPr>
              <a:t>[] : Match </a:t>
            </a:r>
            <a:r>
              <a:rPr lang="en-US" dirty="0">
                <a:effectLst/>
              </a:rPr>
              <a:t>any one character enclosed in the character set</a:t>
            </a:r>
            <a:r>
              <a:rPr lang="en-US" dirty="0" smtClean="0">
                <a:effectLst/>
              </a:rPr>
              <a:t>.</a:t>
            </a:r>
          </a:p>
          <a:p>
            <a:pPr lvl="1"/>
            <a:r>
              <a:rPr lang="en-US" dirty="0">
                <a:effectLst/>
              </a:rPr>
              <a:t>/[AN]BC/ matches "ABC" and "NBC" but not "BBC" since the leading “B” is not in the set</a:t>
            </a:r>
            <a:r>
              <a:rPr lang="en-US" dirty="0" smtClean="0">
                <a:effectLst/>
              </a:rPr>
              <a:t>.</a:t>
            </a:r>
          </a:p>
          <a:p>
            <a:pPr marL="342900" lvl="1" indent="-342900">
              <a:spcBef>
                <a:spcPts val="2000"/>
              </a:spcBef>
            </a:pPr>
            <a:r>
              <a:rPr lang="en-US" dirty="0" smtClean="0"/>
              <a:t>() </a:t>
            </a:r>
            <a:r>
              <a:rPr lang="en-US" dirty="0"/>
              <a:t>: </a:t>
            </a:r>
            <a:r>
              <a:rPr lang="en-US" dirty="0">
                <a:effectLst/>
              </a:rPr>
              <a:t>Grouping characters together to create a clause. May be nested</a:t>
            </a:r>
            <a:r>
              <a:rPr lang="en-US" dirty="0" smtClean="0">
                <a:effectLst/>
              </a:rPr>
              <a:t>.</a:t>
            </a:r>
          </a:p>
          <a:p>
            <a:pPr marL="692150" lvl="2" indent="-342900">
              <a:spcBef>
                <a:spcPts val="2000"/>
              </a:spcBef>
            </a:pPr>
            <a:r>
              <a:rPr lang="en-US" dirty="0" smtClean="0">
                <a:effectLst/>
              </a:rPr>
              <a:t>/(</a:t>
            </a:r>
            <a:r>
              <a:rPr lang="en-US" dirty="0" err="1">
                <a:effectLst/>
              </a:rPr>
              <a:t>abc</a:t>
            </a:r>
            <a:r>
              <a:rPr lang="en-US" dirty="0">
                <a:effectLst/>
              </a:rPr>
              <a:t>)+(</a:t>
            </a:r>
            <a:r>
              <a:rPr lang="en-US" dirty="0" err="1">
                <a:effectLst/>
              </a:rPr>
              <a:t>def</a:t>
            </a:r>
            <a:r>
              <a:rPr lang="en-US" dirty="0">
                <a:effectLst/>
              </a:rPr>
              <a:t>)/ matches one or more occurrences of "</a:t>
            </a:r>
            <a:r>
              <a:rPr lang="en-US" dirty="0" err="1">
                <a:effectLst/>
              </a:rPr>
              <a:t>abc</a:t>
            </a:r>
            <a:r>
              <a:rPr lang="en-US" dirty="0">
                <a:effectLst/>
              </a:rPr>
              <a:t>" followed by one occurrence of "</a:t>
            </a:r>
            <a:r>
              <a:rPr lang="en-US" dirty="0" err="1">
                <a:effectLst/>
              </a:rPr>
              <a:t>def</a:t>
            </a:r>
            <a:r>
              <a:rPr lang="en-US" dirty="0" smtClean="0">
                <a:effectLst/>
              </a:rPr>
              <a:t>".</a:t>
            </a:r>
          </a:p>
          <a:p>
            <a:pPr marL="349250" lvl="1" indent="0">
              <a:buNone/>
            </a:pPr>
            <a:endParaRPr lang="en-US" dirty="0" smtClean="0"/>
          </a:p>
          <a:p>
            <a:pPr marL="349250" lvl="1" indent="0">
              <a:buNone/>
            </a:pPr>
            <a:endParaRPr lang="en-US" dirty="0" smtClean="0"/>
          </a:p>
          <a:p>
            <a:pPr marL="349250" lvl="1" indent="0">
              <a:buNone/>
            </a:pPr>
            <a:endParaRPr lang="en-US" dirty="0"/>
          </a:p>
        </p:txBody>
      </p:sp>
    </p:spTree>
    <p:extLst>
      <p:ext uri="{BB962C8B-B14F-4D97-AF65-F5344CB8AC3E}">
        <p14:creationId xmlns:p14="http://schemas.microsoft.com/office/powerpoint/2010/main" val="3711141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sp>
        <p:nvSpPr>
          <p:cNvPr id="2" name="Content Placeholder 1"/>
          <p:cNvSpPr>
            <a:spLocks noGrp="1"/>
          </p:cNvSpPr>
          <p:nvPr>
            <p:ph idx="1"/>
          </p:nvPr>
        </p:nvSpPr>
        <p:spPr/>
        <p:txBody>
          <a:bodyPr>
            <a:normAutofit fontScale="92500"/>
          </a:bodyPr>
          <a:lstStyle/>
          <a:p>
            <a:r>
              <a:rPr lang="en-US" b="1" dirty="0">
                <a:effectLst/>
              </a:rPr>
              <a:t> </a:t>
            </a:r>
            <a:r>
              <a:rPr lang="en-US" b="1" dirty="0" err="1">
                <a:effectLst/>
              </a:rPr>
              <a:t>RegExp</a:t>
            </a:r>
            <a:r>
              <a:rPr lang="en-US" b="1" dirty="0">
                <a:effectLst/>
              </a:rPr>
              <a:t> methods and properties</a:t>
            </a:r>
          </a:p>
          <a:p>
            <a:r>
              <a:rPr lang="en-US" dirty="0">
                <a:effectLst/>
              </a:rPr>
              <a:t>You just saw several regular expression related string methods; in most situations, they are all you need for your string manipulation needs. However, true to the versatility of regular expressions, the Regular Expression (</a:t>
            </a:r>
            <a:r>
              <a:rPr lang="en-US" dirty="0" err="1">
                <a:effectLst/>
              </a:rPr>
              <a:t>RegExp</a:t>
            </a:r>
            <a:r>
              <a:rPr lang="en-US" dirty="0">
                <a:effectLst/>
              </a:rPr>
              <a:t>) object itself also supports two methods that mimic the functions of their string counterparts, the difference being these two methods take strings as parameters, while with String functions, they take a </a:t>
            </a:r>
            <a:r>
              <a:rPr lang="en-US" dirty="0" err="1">
                <a:effectLst/>
              </a:rPr>
              <a:t>RegExp</a:t>
            </a:r>
            <a:r>
              <a:rPr lang="en-US" dirty="0">
                <a:effectLst/>
              </a:rPr>
              <a:t> instead. The following describes the methods and properties of the regular expression object.</a:t>
            </a:r>
          </a:p>
          <a:p>
            <a:pPr marL="349250" lvl="1" indent="0">
              <a:buNone/>
            </a:pPr>
            <a:endParaRPr lang="en-US" dirty="0"/>
          </a:p>
        </p:txBody>
      </p:sp>
    </p:spTree>
    <p:extLst>
      <p:ext uri="{BB962C8B-B14F-4D97-AF65-F5344CB8AC3E}">
        <p14:creationId xmlns:p14="http://schemas.microsoft.com/office/powerpoint/2010/main" val="4016694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70100"/>
            <a:ext cx="8381999"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823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2104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581400"/>
            <a:ext cx="22955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2405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sp>
        <p:nvSpPr>
          <p:cNvPr id="2" name="Content Placeholder 1"/>
          <p:cNvSpPr>
            <a:spLocks noGrp="1"/>
          </p:cNvSpPr>
          <p:nvPr>
            <p:ph idx="1"/>
          </p:nvPr>
        </p:nvSpPr>
        <p:spPr/>
        <p:txBody>
          <a:bodyPr/>
          <a:lstStyle/>
          <a:p>
            <a:r>
              <a:rPr lang="en-US" b="1" dirty="0" smtClean="0">
                <a:effectLst/>
              </a:rPr>
              <a:t>Valid Number</a:t>
            </a:r>
          </a:p>
          <a:p>
            <a:r>
              <a:rPr lang="en-US" dirty="0" smtClean="0">
                <a:effectLst/>
              </a:rPr>
              <a:t>A valid number value should contain only an optional minus sign, followed by digits, followed by an optional dot (.) to signal decimals, and if it's present, additional digits. A regular expression to do that would look like this:</a:t>
            </a:r>
          </a:p>
          <a:p>
            <a:r>
              <a:rPr lang="en-US" dirty="0" err="1" smtClean="0"/>
              <a:t>var</a:t>
            </a:r>
            <a:r>
              <a:rPr lang="en-US" dirty="0" smtClean="0"/>
              <a:t> </a:t>
            </a:r>
            <a:r>
              <a:rPr lang="en-US" dirty="0" err="1" smtClean="0"/>
              <a:t>anum</a:t>
            </a:r>
            <a:r>
              <a:rPr lang="en-US" dirty="0" smtClean="0"/>
              <a:t>=/(^-*\d+$)|(^-*\d+\.\d+$)/</a:t>
            </a:r>
            <a:endParaRPr lang="en-US" dirty="0"/>
          </a:p>
        </p:txBody>
      </p:sp>
    </p:spTree>
    <p:extLst>
      <p:ext uri="{BB962C8B-B14F-4D97-AF65-F5344CB8AC3E}">
        <p14:creationId xmlns:p14="http://schemas.microsoft.com/office/powerpoint/2010/main" val="397261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a:bodyPr>
          <a:lstStyle/>
          <a:p>
            <a:r>
              <a:rPr lang="en-US" dirty="0"/>
              <a:t>1) Using literal syntax.</a:t>
            </a:r>
          </a:p>
          <a:p>
            <a:r>
              <a:rPr lang="en-US" dirty="0"/>
              <a:t>2) When you need to dynamically construct the regular expression, via the </a:t>
            </a:r>
            <a:r>
              <a:rPr lang="en-US" dirty="0" err="1"/>
              <a:t>RegExp</a:t>
            </a:r>
            <a:r>
              <a:rPr lang="en-US" dirty="0"/>
              <a:t>() constructor</a:t>
            </a:r>
            <a:r>
              <a:rPr lang="en-US" dirty="0" smtClean="0"/>
              <a:t>.</a:t>
            </a:r>
            <a:endParaRPr lang="en-US" dirty="0"/>
          </a:p>
          <a:p>
            <a:r>
              <a:rPr lang="en-US" dirty="0"/>
              <a:t>The literal syntax looks something </a:t>
            </a:r>
            <a:r>
              <a:rPr lang="en-US" dirty="0" smtClean="0"/>
              <a:t>like:</a:t>
            </a:r>
            <a:endParaRPr lang="en-US" dirty="0"/>
          </a:p>
          <a:p>
            <a:pPr lvl="1"/>
            <a:r>
              <a:rPr lang="en-US" dirty="0" err="1"/>
              <a:t>var</a:t>
            </a:r>
            <a:r>
              <a:rPr lang="en-US" dirty="0"/>
              <a:t> </a:t>
            </a:r>
            <a:r>
              <a:rPr lang="en-US" dirty="0" err="1"/>
              <a:t>RegularExpression</a:t>
            </a:r>
            <a:r>
              <a:rPr lang="en-US" dirty="0"/>
              <a:t> = /pattern</a:t>
            </a:r>
            <a:r>
              <a:rPr lang="en-US" dirty="0" smtClean="0"/>
              <a:t>/</a:t>
            </a:r>
            <a:endParaRPr lang="en-US" dirty="0"/>
          </a:p>
          <a:p>
            <a:pPr lvl="1"/>
            <a:r>
              <a:rPr lang="en-US" dirty="0"/>
              <a:t>while the </a:t>
            </a:r>
            <a:r>
              <a:rPr lang="en-US" dirty="0" err="1"/>
              <a:t>RegExp</a:t>
            </a:r>
            <a:r>
              <a:rPr lang="en-US" dirty="0"/>
              <a:t>() constructor method looks like</a:t>
            </a:r>
          </a:p>
        </p:txBody>
      </p:sp>
    </p:spTree>
    <p:extLst>
      <p:ext uri="{BB962C8B-B14F-4D97-AF65-F5344CB8AC3E}">
        <p14:creationId xmlns:p14="http://schemas.microsoft.com/office/powerpoint/2010/main" val="1187922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sp>
        <p:nvSpPr>
          <p:cNvPr id="6" name="Content Placeholder 5"/>
          <p:cNvSpPr>
            <a:spLocks noGrp="1"/>
          </p:cNvSpPr>
          <p:nvPr>
            <p:ph idx="1"/>
          </p:nvPr>
        </p:nvSpPr>
        <p:spPr/>
        <p:txBody>
          <a:bodyPr>
            <a:normAutofit fontScale="70000" lnSpcReduction="20000"/>
          </a:bodyPr>
          <a:lstStyle/>
          <a:p>
            <a:r>
              <a:rPr lang="en-US" b="1" dirty="0">
                <a:effectLst/>
              </a:rPr>
              <a:t>Valid Date Format</a:t>
            </a:r>
          </a:p>
          <a:p>
            <a:r>
              <a:rPr lang="en-US" dirty="0">
                <a:effectLst/>
              </a:rPr>
              <a:t>A valid short date should consist of a 2-digit month, date separator, 2-digit day, date separator, and a 4-digit year (e.g. 02/02/2000). It would be nice to allow the user to use any valid date separator character that your backend database supported such as slashes, dashes and periods. You want to be sure the user enters the same date separator character for all occurrences. The following function returns true or false depending on whether the user input matches this date format:</a:t>
            </a:r>
          </a:p>
          <a:p>
            <a:pPr marL="0" indent="0">
              <a:buNone/>
            </a:pPr>
            <a:r>
              <a:rPr lang="en-US" dirty="0">
                <a:effectLst/>
              </a:rPr>
              <a:t>function </a:t>
            </a:r>
            <a:r>
              <a:rPr lang="en-US" dirty="0" err="1">
                <a:effectLst/>
              </a:rPr>
              <a:t>checkdateformat</a:t>
            </a:r>
            <a:r>
              <a:rPr lang="en-US" dirty="0">
                <a:effectLst/>
              </a:rPr>
              <a:t>(</a:t>
            </a:r>
            <a:r>
              <a:rPr lang="en-US" dirty="0" err="1">
                <a:effectLst/>
              </a:rPr>
              <a:t>userinput</a:t>
            </a:r>
            <a:r>
              <a:rPr lang="en-US" dirty="0">
                <a:effectLst/>
              </a:rPr>
              <a:t>){</a:t>
            </a:r>
          </a:p>
          <a:p>
            <a:pPr marL="0" indent="0">
              <a:buNone/>
            </a:pPr>
            <a:r>
              <a:rPr lang="en-US" dirty="0">
                <a:effectLst/>
              </a:rPr>
              <a:t>    </a:t>
            </a:r>
            <a:r>
              <a:rPr lang="en-US" dirty="0" err="1">
                <a:effectLst/>
              </a:rPr>
              <a:t>var</a:t>
            </a:r>
            <a:r>
              <a:rPr lang="en-US" dirty="0">
                <a:effectLst/>
              </a:rPr>
              <a:t> </a:t>
            </a:r>
            <a:r>
              <a:rPr lang="en-US" dirty="0" err="1">
                <a:effectLst/>
              </a:rPr>
              <a:t>dateformat</a:t>
            </a:r>
            <a:r>
              <a:rPr lang="en-US" dirty="0">
                <a:effectLst/>
              </a:rPr>
              <a:t> = /^\d{1,2}(\-|\/|\.)\d{1,2}\1\d{4}$/</a:t>
            </a:r>
          </a:p>
          <a:p>
            <a:pPr marL="0" indent="0">
              <a:buNone/>
            </a:pPr>
            <a:r>
              <a:rPr lang="en-US" dirty="0">
                <a:effectLst/>
              </a:rPr>
              <a:t>    return </a:t>
            </a:r>
            <a:r>
              <a:rPr lang="en-US" dirty="0" err="1">
                <a:effectLst/>
              </a:rPr>
              <a:t>dateformat.test</a:t>
            </a:r>
            <a:r>
              <a:rPr lang="en-US" dirty="0">
                <a:effectLst/>
              </a:rPr>
              <a:t>(</a:t>
            </a:r>
            <a:r>
              <a:rPr lang="en-US" dirty="0" err="1">
                <a:effectLst/>
              </a:rPr>
              <a:t>userinput</a:t>
            </a:r>
            <a:r>
              <a:rPr lang="en-US" dirty="0">
                <a:effectLst/>
              </a:rPr>
              <a:t>) //returns true or false depending on </a:t>
            </a:r>
            <a:r>
              <a:rPr lang="en-US" dirty="0" err="1">
                <a:effectLst/>
              </a:rPr>
              <a:t>userinput</a:t>
            </a:r>
            <a:endParaRPr lang="en-US" dirty="0">
              <a:effectLst/>
            </a:endParaRPr>
          </a:p>
          <a:p>
            <a:pPr marL="0" indent="0">
              <a:buNone/>
            </a:pPr>
            <a:r>
              <a:rPr lang="en-US" dirty="0">
                <a:effectLst/>
              </a:rPr>
              <a:t>}</a:t>
            </a:r>
          </a:p>
          <a:p>
            <a:endParaRPr lang="en-US" dirty="0"/>
          </a:p>
        </p:txBody>
      </p:sp>
    </p:spTree>
    <p:extLst>
      <p:ext uri="{BB962C8B-B14F-4D97-AF65-F5344CB8AC3E}">
        <p14:creationId xmlns:p14="http://schemas.microsoft.com/office/powerpoint/2010/main" val="2122844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sp>
        <p:nvSpPr>
          <p:cNvPr id="6" name="Content Placeholder 5"/>
          <p:cNvSpPr>
            <a:spLocks noGrp="1"/>
          </p:cNvSpPr>
          <p:nvPr>
            <p:ph idx="1"/>
          </p:nvPr>
        </p:nvSpPr>
        <p:spPr/>
        <p:txBody>
          <a:bodyPr>
            <a:normAutofit/>
          </a:bodyPr>
          <a:lstStyle/>
          <a:p>
            <a:r>
              <a:rPr lang="en-US" dirty="0" smtClean="0"/>
              <a:t>Password</a:t>
            </a:r>
          </a:p>
          <a:p>
            <a:pPr lvl="1"/>
            <a:r>
              <a:rPr lang="en-US" b="1" dirty="0">
                <a:effectLst/>
              </a:rPr>
              <a:t>Password (</a:t>
            </a:r>
            <a:r>
              <a:rPr lang="en-US" b="1" dirty="0" err="1">
                <a:effectLst/>
              </a:rPr>
              <a:t>UpperCase</a:t>
            </a:r>
            <a:r>
              <a:rPr lang="en-US" b="1" dirty="0">
                <a:effectLst/>
              </a:rPr>
              <a:t>, </a:t>
            </a:r>
            <a:r>
              <a:rPr lang="en-US" b="1" dirty="0" err="1">
                <a:effectLst/>
              </a:rPr>
              <a:t>LowerCase</a:t>
            </a:r>
            <a:r>
              <a:rPr lang="en-US" b="1" dirty="0">
                <a:effectLst/>
              </a:rPr>
              <a:t> and Number)</a:t>
            </a:r>
          </a:p>
          <a:p>
            <a:pPr lvl="2"/>
            <a:r>
              <a:rPr lang="en-US" dirty="0">
                <a:effectLst/>
              </a:rPr>
              <a:t>^(?=.*\d)(?=.*[a-z])(?=.*[A-Z])(?!.*\s).*$</a:t>
            </a:r>
          </a:p>
          <a:p>
            <a:pPr lvl="1"/>
            <a:r>
              <a:rPr lang="en-US" b="1" dirty="0">
                <a:effectLst/>
              </a:rPr>
              <a:t>Password (</a:t>
            </a:r>
            <a:r>
              <a:rPr lang="en-US" b="1" dirty="0" err="1">
                <a:effectLst/>
              </a:rPr>
              <a:t>UpperCase</a:t>
            </a:r>
            <a:r>
              <a:rPr lang="en-US" b="1" dirty="0">
                <a:effectLst/>
              </a:rPr>
              <a:t>, </a:t>
            </a:r>
            <a:r>
              <a:rPr lang="en-US" b="1" dirty="0" err="1">
                <a:effectLst/>
              </a:rPr>
              <a:t>LowerCase</a:t>
            </a:r>
            <a:r>
              <a:rPr lang="en-US" b="1" dirty="0">
                <a:effectLst/>
              </a:rPr>
              <a:t>, Number/</a:t>
            </a:r>
            <a:r>
              <a:rPr lang="en-US" b="1" dirty="0" err="1">
                <a:effectLst/>
              </a:rPr>
              <a:t>SpecialChar</a:t>
            </a:r>
            <a:r>
              <a:rPr lang="en-US" b="1" dirty="0">
                <a:effectLst/>
              </a:rPr>
              <a:t> and min 8 Chars</a:t>
            </a:r>
            <a:r>
              <a:rPr lang="en-US" b="1" dirty="0" smtClean="0">
                <a:effectLst/>
              </a:rPr>
              <a:t>)</a:t>
            </a:r>
          </a:p>
          <a:p>
            <a:pPr lvl="2"/>
            <a:r>
              <a:rPr lang="pl-PL" dirty="0">
                <a:effectLst/>
              </a:rPr>
              <a:t>(?=^.{8,}$)((?=.*\d)|(?=.*\W+))(?![.\n])(?=.*[A-Z])(?=.*[a-z</a:t>
            </a:r>
            <a:r>
              <a:rPr lang="pl-PL" dirty="0" smtClean="0">
                <a:effectLst/>
              </a:rPr>
              <a:t>]).*$</a:t>
            </a:r>
            <a:r>
              <a:rPr lang="en-US" dirty="0">
                <a:effectLst/>
              </a:rPr>
              <a:t/>
            </a:r>
            <a:br>
              <a:rPr lang="en-US" dirty="0">
                <a:effectLst/>
              </a:rPr>
            </a:br>
            <a:endParaRPr lang="en-US" dirty="0"/>
          </a:p>
        </p:txBody>
      </p:sp>
    </p:spTree>
    <p:extLst>
      <p:ext uri="{BB962C8B-B14F-4D97-AF65-F5344CB8AC3E}">
        <p14:creationId xmlns:p14="http://schemas.microsoft.com/office/powerpoint/2010/main" val="2470000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sp>
        <p:nvSpPr>
          <p:cNvPr id="6" name="Content Placeholder 5"/>
          <p:cNvSpPr>
            <a:spLocks noGrp="1"/>
          </p:cNvSpPr>
          <p:nvPr>
            <p:ph idx="1"/>
          </p:nvPr>
        </p:nvSpPr>
        <p:spPr/>
        <p:txBody>
          <a:bodyPr>
            <a:normAutofit/>
          </a:bodyPr>
          <a:lstStyle/>
          <a:p>
            <a:r>
              <a:rPr lang="en-US" dirty="0" smtClean="0"/>
              <a:t>Password</a:t>
            </a:r>
          </a:p>
          <a:p>
            <a:pPr lvl="1"/>
            <a:r>
              <a:rPr lang="en-US" dirty="0" smtClean="0">
                <a:effectLst/>
              </a:rPr>
              <a:t>Contain </a:t>
            </a:r>
            <a:r>
              <a:rPr lang="en-US" dirty="0">
                <a:effectLst/>
              </a:rPr>
              <a:t>only three letters (no numbers or special characters</a:t>
            </a:r>
            <a:r>
              <a:rPr lang="en-US" dirty="0" smtClean="0">
                <a:effectLst/>
              </a:rPr>
              <a:t>)</a:t>
            </a:r>
          </a:p>
          <a:p>
            <a:pPr lvl="2"/>
            <a:r>
              <a:rPr lang="en-US" dirty="0">
                <a:effectLst/>
              </a:rPr>
              <a:t>&lt;input type="text" name="</a:t>
            </a:r>
            <a:r>
              <a:rPr lang="en-US" dirty="0" err="1">
                <a:effectLst/>
              </a:rPr>
              <a:t>country_code</a:t>
            </a:r>
            <a:r>
              <a:rPr lang="en-US" dirty="0">
                <a:effectLst/>
              </a:rPr>
              <a:t>" </a:t>
            </a:r>
            <a:br>
              <a:rPr lang="en-US" dirty="0">
                <a:effectLst/>
              </a:rPr>
            </a:br>
            <a:r>
              <a:rPr lang="en-US" dirty="0">
                <a:effectLst/>
              </a:rPr>
              <a:t>pattern="[A-</a:t>
            </a:r>
            <a:r>
              <a:rPr lang="en-US" dirty="0" err="1">
                <a:effectLst/>
              </a:rPr>
              <a:t>Za</a:t>
            </a:r>
            <a:r>
              <a:rPr lang="en-US" dirty="0">
                <a:effectLst/>
              </a:rPr>
              <a:t>-z]{3}" title="Three letter country code"&gt;</a:t>
            </a:r>
            <a:br>
              <a:rPr lang="en-US" dirty="0">
                <a:effectLst/>
              </a:rPr>
            </a:br>
            <a:endParaRPr lang="en-US" dirty="0"/>
          </a:p>
        </p:txBody>
      </p:sp>
    </p:spTree>
    <p:extLst>
      <p:ext uri="{BB962C8B-B14F-4D97-AF65-F5344CB8AC3E}">
        <p14:creationId xmlns:p14="http://schemas.microsoft.com/office/powerpoint/2010/main" val="3602924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612063" cy="304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334000"/>
            <a:ext cx="86487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86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sp>
        <p:nvSpPr>
          <p:cNvPr id="6" name="Content Placeholder 5"/>
          <p:cNvSpPr>
            <a:spLocks noGrp="1"/>
          </p:cNvSpPr>
          <p:nvPr>
            <p:ph idx="1"/>
          </p:nvPr>
        </p:nvSpPr>
        <p:spPr/>
        <p:txBody>
          <a:bodyPr>
            <a:normAutofit/>
          </a:bodyPr>
          <a:lstStyle/>
          <a:p>
            <a:r>
              <a:rPr lang="en-US" dirty="0" smtClean="0"/>
              <a:t>Password</a:t>
            </a:r>
          </a:p>
          <a:p>
            <a:pPr lvl="1"/>
            <a:r>
              <a:rPr lang="en-US" dirty="0" smtClean="0">
                <a:effectLst/>
              </a:rPr>
              <a:t>Must </a:t>
            </a:r>
            <a:r>
              <a:rPr lang="en-US" dirty="0">
                <a:effectLst/>
              </a:rPr>
              <a:t>contain 6 or </a:t>
            </a:r>
            <a:r>
              <a:rPr lang="en-US" dirty="0" smtClean="0">
                <a:effectLst/>
              </a:rPr>
              <a:t>more characters</a:t>
            </a:r>
          </a:p>
          <a:p>
            <a:pPr lvl="2"/>
            <a:r>
              <a:rPr lang="en-US" dirty="0">
                <a:effectLst/>
              </a:rPr>
              <a:t>Password: &lt;input type="password" name="pw" pattern=".{6,}" title="Six or more characters</a:t>
            </a:r>
            <a:r>
              <a:rPr lang="en-US" dirty="0" smtClean="0">
                <a:effectLst/>
              </a:rPr>
              <a:t>"&gt;</a:t>
            </a:r>
            <a:endParaRPr lang="en-US" dirty="0" smtClean="0"/>
          </a:p>
          <a:p>
            <a:pPr lvl="1"/>
            <a:r>
              <a:rPr lang="en-US" dirty="0">
                <a:effectLst/>
              </a:rPr>
              <a:t>contain 8 or more characters that are of at least one number, and one uppercase and lowercase </a:t>
            </a:r>
            <a:r>
              <a:rPr lang="en-US" dirty="0" smtClean="0">
                <a:effectLst/>
              </a:rPr>
              <a:t>letter.</a:t>
            </a:r>
          </a:p>
          <a:p>
            <a:pPr lvl="1"/>
            <a:r>
              <a:rPr lang="en-US" dirty="0" smtClean="0">
                <a:effectLst/>
              </a:rPr>
              <a:t>Password</a:t>
            </a:r>
            <a:r>
              <a:rPr lang="en-US" dirty="0">
                <a:effectLst/>
              </a:rPr>
              <a:t>: </a:t>
            </a:r>
            <a:r>
              <a:rPr lang="en-US" dirty="0">
                <a:effectLst/>
              </a:rPr>
              <a:t>&lt;input type="password" name="pw" pattern="(?=.*\d)(?=.*[a-z])(?=.*[A-Z]).{8,}"title="Must contain at least one number and one uppercase and lowercase letter, and at least 8 or more characters"&gt;</a:t>
            </a:r>
            <a:endParaRPr lang="en-US" dirty="0" smtClean="0">
              <a:effectLst/>
            </a:endParaRPr>
          </a:p>
        </p:txBody>
      </p:sp>
    </p:spTree>
    <p:extLst>
      <p:ext uri="{BB962C8B-B14F-4D97-AF65-F5344CB8AC3E}">
        <p14:creationId xmlns:p14="http://schemas.microsoft.com/office/powerpoint/2010/main" val="469162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a:t>
            </a:r>
            <a:r>
              <a:rPr lang="en-US" dirty="0" smtClean="0"/>
              <a:t>Expression</a:t>
            </a:r>
            <a:br>
              <a:rPr lang="en-US" dirty="0" smtClean="0"/>
            </a:br>
            <a:r>
              <a:rPr lang="en-US" b="1" dirty="0">
                <a:effectLst/>
              </a:rPr>
              <a:t>Sample </a:t>
            </a:r>
            <a:r>
              <a:rPr lang="en-US" b="1" dirty="0" smtClean="0">
                <a:effectLst/>
              </a:rPr>
              <a:t>Usage</a:t>
            </a:r>
            <a:endParaRPr lang="en-US" dirty="0"/>
          </a:p>
        </p:txBody>
      </p:sp>
      <p:sp>
        <p:nvSpPr>
          <p:cNvPr id="6" name="Content Placeholder 5"/>
          <p:cNvSpPr>
            <a:spLocks noGrp="1"/>
          </p:cNvSpPr>
          <p:nvPr>
            <p:ph idx="1"/>
          </p:nvPr>
        </p:nvSpPr>
        <p:spPr/>
        <p:txBody>
          <a:bodyPr>
            <a:normAutofit/>
          </a:bodyPr>
          <a:lstStyle/>
          <a:p>
            <a:pPr lvl="1"/>
            <a:r>
              <a:rPr lang="en-US" b="1" dirty="0" smtClean="0">
                <a:effectLst/>
              </a:rPr>
              <a:t>Username </a:t>
            </a:r>
            <a:r>
              <a:rPr lang="en-US" b="1" dirty="0">
                <a:effectLst/>
              </a:rPr>
              <a:t>with 2-20 chars</a:t>
            </a:r>
          </a:p>
          <a:p>
            <a:pPr lvl="1"/>
            <a:r>
              <a:rPr lang="en-US" dirty="0"/>
              <a:t>^[a-</a:t>
            </a:r>
            <a:r>
              <a:rPr lang="en-US" dirty="0" err="1"/>
              <a:t>zA</a:t>
            </a:r>
            <a:r>
              <a:rPr lang="en-US" dirty="0"/>
              <a:t>-Z][a-zA-Z0-9-_\.]{1,20}$</a:t>
            </a:r>
            <a:br>
              <a:rPr lang="en-US" dirty="0"/>
            </a:br>
            <a:r>
              <a:rPr lang="en-US" dirty="0"/>
              <a:t/>
            </a:r>
            <a:br>
              <a:rPr lang="en-US" dirty="0"/>
            </a:br>
            <a:r>
              <a:rPr lang="en-US" b="1" dirty="0">
                <a:effectLst/>
              </a:rPr>
              <a:t>Username with 2-20 chars</a:t>
            </a:r>
          </a:p>
          <a:p>
            <a:pPr lvl="2"/>
            <a:r>
              <a:rPr lang="en-US" dirty="0"/>
              <a:t>^[a-</a:t>
            </a:r>
            <a:r>
              <a:rPr lang="en-US" dirty="0" err="1"/>
              <a:t>zA</a:t>
            </a:r>
            <a:r>
              <a:rPr lang="en-US" dirty="0"/>
              <a:t>-Z][a-zA-Z0-9-_\.]{1,20</a:t>
            </a:r>
            <a:r>
              <a:rPr lang="en-US" dirty="0" smtClean="0"/>
              <a:t>}$</a:t>
            </a:r>
          </a:p>
          <a:p>
            <a:pPr lvl="2"/>
            <a:r>
              <a:rPr lang="sv-SE" dirty="0" smtClean="0">
                <a:effectLst/>
              </a:rPr>
              <a:t>Email </a:t>
            </a:r>
          </a:p>
          <a:p>
            <a:pPr lvl="3"/>
            <a:r>
              <a:rPr lang="sv-SE" dirty="0" smtClean="0">
                <a:effectLst/>
              </a:rPr>
              <a:t>var </a:t>
            </a:r>
            <a:r>
              <a:rPr lang="sv-SE" dirty="0">
                <a:effectLst/>
              </a:rPr>
              <a:t>email: /^[a-z0-9._%+-]+@[a-z0-9.-]+\.[a-z]{2,4</a:t>
            </a:r>
            <a:r>
              <a:rPr lang="sv-SE" dirty="0" smtClean="0">
                <a:effectLst/>
              </a:rPr>
              <a:t>}$/;</a:t>
            </a:r>
          </a:p>
          <a:p>
            <a:pPr lvl="3"/>
            <a:r>
              <a:rPr lang="en-US" dirty="0">
                <a:effectLst/>
              </a:rPr>
              <a:t>E-mail: &lt;input type="email" name="email" pattern="[a-z0-9._%+-]+@[a-z0-9.-]+\.[a-z]{2,3</a:t>
            </a:r>
            <a:r>
              <a:rPr lang="en-US" dirty="0" smtClean="0">
                <a:effectLst/>
              </a:rPr>
              <a:t>}$"&gt;</a:t>
            </a:r>
          </a:p>
          <a:p>
            <a:pPr lvl="3"/>
            <a:r>
              <a:rPr lang="en-US" dirty="0">
                <a:effectLst/>
              </a:rPr>
              <a:t>Homepage: &lt;input type="</a:t>
            </a:r>
            <a:r>
              <a:rPr lang="en-US" dirty="0" err="1">
                <a:effectLst/>
              </a:rPr>
              <a:t>url</a:t>
            </a:r>
            <a:r>
              <a:rPr lang="en-US" dirty="0">
                <a:effectLst/>
              </a:rPr>
              <a:t>" name="website" pattern="https?://.+" title="Include http://"&gt;</a:t>
            </a:r>
            <a:r>
              <a:rPr lang="en-US" dirty="0"/>
              <a:t/>
            </a:r>
            <a:br>
              <a:rPr lang="en-US" dirty="0"/>
            </a:br>
            <a:endParaRPr lang="en-US" dirty="0" smtClean="0">
              <a:effectLst/>
            </a:endParaRPr>
          </a:p>
        </p:txBody>
      </p:sp>
    </p:spTree>
    <p:extLst>
      <p:ext uri="{BB962C8B-B14F-4D97-AF65-F5344CB8AC3E}">
        <p14:creationId xmlns:p14="http://schemas.microsoft.com/office/powerpoint/2010/main" val="1208090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82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0" y="3352800"/>
            <a:ext cx="76009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24000"/>
            <a:ext cx="42576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6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sp>
        <p:nvSpPr>
          <p:cNvPr id="4" name="Content Placeholder 3"/>
          <p:cNvSpPr>
            <a:spLocks noGrp="1"/>
          </p:cNvSpPr>
          <p:nvPr>
            <p:ph idx="1"/>
          </p:nvPr>
        </p:nvSpPr>
        <p:spPr/>
        <p:txBody>
          <a:bodyPr/>
          <a:lstStyle/>
          <a:p>
            <a:r>
              <a:rPr lang="en-US" dirty="0" smtClean="0"/>
              <a:t>\d : Match Digit Between 0-9.</a:t>
            </a:r>
          </a:p>
          <a:p>
            <a:r>
              <a:rPr lang="en-US" dirty="0" smtClean="0"/>
              <a:t>{5} : Match Exactly five digit.</a:t>
            </a:r>
          </a:p>
          <a:p>
            <a:r>
              <a:rPr lang="en-US" dirty="0" smtClean="0"/>
              <a:t>^ : Denote Start of String</a:t>
            </a:r>
          </a:p>
          <a:p>
            <a:pPr lvl="1"/>
            <a:r>
              <a:rPr lang="en-US" dirty="0" smtClean="0"/>
              <a:t>/^Good/</a:t>
            </a:r>
          </a:p>
          <a:p>
            <a:r>
              <a:rPr lang="en-US" dirty="0" smtClean="0"/>
              <a:t>$ </a:t>
            </a:r>
            <a:r>
              <a:rPr lang="en-US" dirty="0"/>
              <a:t>: Denote </a:t>
            </a:r>
            <a:r>
              <a:rPr lang="en-US" dirty="0" smtClean="0"/>
              <a:t>End </a:t>
            </a:r>
            <a:r>
              <a:rPr lang="en-US" dirty="0"/>
              <a:t>of String</a:t>
            </a:r>
          </a:p>
          <a:p>
            <a:pPr lvl="1"/>
            <a:r>
              <a:rPr lang="en-US" dirty="0" smtClean="0"/>
              <a:t>/art$/</a:t>
            </a:r>
            <a:endParaRPr lang="en-US" dirty="0"/>
          </a:p>
          <a:p>
            <a:pPr marL="349250" lvl="1" indent="0">
              <a:buNone/>
            </a:pPr>
            <a:endParaRPr lang="en-US" dirty="0" smtClean="0"/>
          </a:p>
        </p:txBody>
      </p:sp>
    </p:spTree>
    <p:extLst>
      <p:ext uri="{BB962C8B-B14F-4D97-AF65-F5344CB8AC3E}">
        <p14:creationId xmlns:p14="http://schemas.microsoft.com/office/powerpoint/2010/main" val="60824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sp>
        <p:nvSpPr>
          <p:cNvPr id="4" name="Content Placeholder 3"/>
          <p:cNvSpPr>
            <a:spLocks noGrp="1"/>
          </p:cNvSpPr>
          <p:nvPr>
            <p:ph idx="1"/>
          </p:nvPr>
        </p:nvSpPr>
        <p:spPr/>
        <p:txBody>
          <a:bodyPr>
            <a:normAutofit fontScale="40000" lnSpcReduction="20000"/>
          </a:bodyPr>
          <a:lstStyle/>
          <a:p>
            <a:r>
              <a:rPr lang="en-US" b="1" dirty="0">
                <a:effectLst/>
              </a:rPr>
              <a:t>Categories of Pattern Matching Characters</a:t>
            </a:r>
          </a:p>
          <a:p>
            <a:r>
              <a:rPr lang="en-US" dirty="0">
                <a:effectLst/>
              </a:rPr>
              <a:t>Pattern-matching characters can be grouped into various categories, which will be explained in detail later. By understanding these characters, you understand the language needed to create a regular expression pattern. The categories are:</a:t>
            </a:r>
          </a:p>
          <a:p>
            <a:r>
              <a:rPr lang="en-US" b="1" dirty="0">
                <a:effectLst/>
              </a:rPr>
              <a:t>Position matching</a:t>
            </a:r>
            <a:r>
              <a:rPr lang="en-US" dirty="0">
                <a:effectLst/>
              </a:rPr>
              <a:t>- You wish to match a substring that occurs at a specific location within the larger string. For example, a substring that occurs at the very beginning or end of string.</a:t>
            </a:r>
          </a:p>
          <a:p>
            <a:r>
              <a:rPr lang="en-US" b="1" dirty="0">
                <a:effectLst/>
              </a:rPr>
              <a:t>Special literal character matching</a:t>
            </a:r>
            <a:r>
              <a:rPr lang="en-US" dirty="0">
                <a:effectLst/>
              </a:rPr>
              <a:t>- All alphabetic and numeric characters by default match themselves literally in regular expressions. However, if you wish to match say a newline in Regular Expressions, a special syntax is needed, specifically, a backslash (\) followed by a designated character. For example, to match a newline, the syntax "\n" is used, while "\r" matches a carriage return.</a:t>
            </a:r>
          </a:p>
          <a:p>
            <a:r>
              <a:rPr lang="en-US" b="1" dirty="0">
                <a:effectLst/>
              </a:rPr>
              <a:t>Character classes matching</a:t>
            </a:r>
            <a:r>
              <a:rPr lang="en-US" dirty="0">
                <a:effectLst/>
              </a:rPr>
              <a:t>- Individual characters can be combined into character classes to form more complex matches, by placing them in designated containers such as a square bracket. For example, /[</a:t>
            </a:r>
            <a:r>
              <a:rPr lang="en-US" dirty="0" err="1">
                <a:effectLst/>
              </a:rPr>
              <a:t>abc</a:t>
            </a:r>
            <a:r>
              <a:rPr lang="en-US" dirty="0">
                <a:effectLst/>
              </a:rPr>
              <a:t>]/ matches "a", "b", or "c", while /[a-zA-Z0-9]/ matches all alphanumeric characters. </a:t>
            </a:r>
          </a:p>
          <a:p>
            <a:r>
              <a:rPr lang="en-US" b="1" dirty="0">
                <a:effectLst/>
              </a:rPr>
              <a:t>Repetition matching</a:t>
            </a:r>
            <a:r>
              <a:rPr lang="en-US" dirty="0">
                <a:effectLst/>
              </a:rPr>
              <a:t>- You wish to match character(s) that occurs in certain repetition. For example, to match "555", the easy way is to use /5{3}/</a:t>
            </a:r>
          </a:p>
          <a:p>
            <a:r>
              <a:rPr lang="en-US" b="1" dirty="0">
                <a:effectLst/>
              </a:rPr>
              <a:t>Alternation and grouping matching</a:t>
            </a:r>
            <a:r>
              <a:rPr lang="en-US" dirty="0">
                <a:effectLst/>
              </a:rPr>
              <a:t>- You wish to group characters to be considered as a single entity or add an "OR" logic to your pattern matching.</a:t>
            </a:r>
          </a:p>
          <a:p>
            <a:r>
              <a:rPr lang="en-US" b="1" dirty="0">
                <a:effectLst/>
              </a:rPr>
              <a:t>Back reference matching</a:t>
            </a:r>
            <a:r>
              <a:rPr lang="en-US" dirty="0">
                <a:effectLst/>
              </a:rPr>
              <a:t>- You wish to refer back to a </a:t>
            </a:r>
            <a:r>
              <a:rPr lang="en-US" dirty="0" err="1">
                <a:effectLst/>
              </a:rPr>
              <a:t>subexpression</a:t>
            </a:r>
            <a:r>
              <a:rPr lang="en-US" dirty="0">
                <a:effectLst/>
              </a:rPr>
              <a:t> in the same regular expression to perform matches where one match is based on the result of an earlier match.</a:t>
            </a:r>
          </a:p>
          <a:p>
            <a:pPr marL="349250" lvl="1" indent="0">
              <a:buNone/>
            </a:pPr>
            <a:endParaRPr lang="en-US" dirty="0" smtClean="0"/>
          </a:p>
        </p:txBody>
      </p:sp>
    </p:spTree>
    <p:extLst>
      <p:ext uri="{BB962C8B-B14F-4D97-AF65-F5344CB8AC3E}">
        <p14:creationId xmlns:p14="http://schemas.microsoft.com/office/powerpoint/2010/main" val="132096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6120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99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175" y="2057400"/>
            <a:ext cx="76120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9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Regular Expression</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5175" y="2209800"/>
            <a:ext cx="76120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3403600" y="162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8444668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259</TotalTime>
  <Words>771</Words>
  <Application>Microsoft Office PowerPoint</Application>
  <PresentationFormat>On-screen Show (4:3)</PresentationFormat>
  <Paragraphs>93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Theme1</vt:lpstr>
      <vt:lpstr>JavaScript</vt:lpstr>
      <vt:lpstr>Regular Expression</vt:lpstr>
      <vt:lpstr>PowerPoint Presentation</vt:lpstr>
      <vt:lpstr>PowerPoint Presentation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vt:lpstr>
      <vt:lpstr>Regular Expression Sample Usage</vt:lpstr>
      <vt:lpstr>Regular Expression Sample Usage</vt:lpstr>
      <vt:lpstr>Regular Expression Sample Usage</vt:lpstr>
      <vt:lpstr>Regular Expression Sample Usage</vt:lpstr>
      <vt:lpstr>Regular Expression Sample Usage</vt:lpstr>
      <vt:lpstr>Regular Expression Sample Usage</vt:lpstr>
      <vt:lpstr>Regular Expression Sample Usage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anshika</dc:creator>
  <cp:lastModifiedBy>anshika</cp:lastModifiedBy>
  <cp:revision>143</cp:revision>
  <dcterms:created xsi:type="dcterms:W3CDTF">2016-05-18T04:00:53Z</dcterms:created>
  <dcterms:modified xsi:type="dcterms:W3CDTF">2016-05-25T08:19:48Z</dcterms:modified>
</cp:coreProperties>
</file>