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3D0501C-B8D0-45C6-9272-4AE1093FD6BF}" type="datetimeFigureOut">
              <a:rPr lang="en-IN" smtClean="0"/>
              <a:t>15-12-2019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74F0C-9671-400F-9E8B-6540E5D917EC}" type="slidenum">
              <a:rPr lang="en-IN" smtClean="0"/>
              <a:t>‹#›</a:t>
            </a:fld>
            <a:endParaRPr lang="en-IN"/>
          </a:p>
        </p:txBody>
      </p:sp>
    </p:spTree>
    <p:extLst>
      <p:ext uri="{BB962C8B-B14F-4D97-AF65-F5344CB8AC3E}">
        <p14:creationId xmlns:p14="http://schemas.microsoft.com/office/powerpoint/2010/main" val="203372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3D0501C-B8D0-45C6-9272-4AE1093FD6BF}" type="datetimeFigureOut">
              <a:rPr lang="en-IN" smtClean="0"/>
              <a:t>15-12-2019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74F0C-9671-400F-9E8B-6540E5D917EC}" type="slidenum">
              <a:rPr lang="en-IN" smtClean="0"/>
              <a:t>‹#›</a:t>
            </a:fld>
            <a:endParaRPr lang="en-IN"/>
          </a:p>
        </p:txBody>
      </p:sp>
    </p:spTree>
    <p:extLst>
      <p:ext uri="{BB962C8B-B14F-4D97-AF65-F5344CB8AC3E}">
        <p14:creationId xmlns:p14="http://schemas.microsoft.com/office/powerpoint/2010/main" val="1148898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3D0501C-B8D0-45C6-9272-4AE1093FD6BF}" type="datetimeFigureOut">
              <a:rPr lang="en-IN" smtClean="0"/>
              <a:t>15-12-2019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74F0C-9671-400F-9E8B-6540E5D917EC}" type="slidenum">
              <a:rPr lang="en-IN" smtClean="0"/>
              <a:t>‹#›</a:t>
            </a:fld>
            <a:endParaRPr lang="en-IN"/>
          </a:p>
        </p:txBody>
      </p:sp>
    </p:spTree>
    <p:extLst>
      <p:ext uri="{BB962C8B-B14F-4D97-AF65-F5344CB8AC3E}">
        <p14:creationId xmlns:p14="http://schemas.microsoft.com/office/powerpoint/2010/main" val="2659253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3D0501C-B8D0-45C6-9272-4AE1093FD6BF}" type="datetimeFigureOut">
              <a:rPr lang="en-IN" smtClean="0"/>
              <a:t>15-12-2019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74F0C-9671-400F-9E8B-6540E5D917EC}" type="slidenum">
              <a:rPr lang="en-IN" smtClean="0"/>
              <a:t>‹#›</a:t>
            </a:fld>
            <a:endParaRPr lang="en-IN"/>
          </a:p>
        </p:txBody>
      </p:sp>
    </p:spTree>
    <p:extLst>
      <p:ext uri="{BB962C8B-B14F-4D97-AF65-F5344CB8AC3E}">
        <p14:creationId xmlns:p14="http://schemas.microsoft.com/office/powerpoint/2010/main" val="2102597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D0501C-B8D0-45C6-9272-4AE1093FD6BF}" type="datetimeFigureOut">
              <a:rPr lang="en-IN" smtClean="0"/>
              <a:t>15-12-2019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74F0C-9671-400F-9E8B-6540E5D917EC}" type="slidenum">
              <a:rPr lang="en-IN" smtClean="0"/>
              <a:t>‹#›</a:t>
            </a:fld>
            <a:endParaRPr lang="en-IN"/>
          </a:p>
        </p:txBody>
      </p:sp>
    </p:spTree>
    <p:extLst>
      <p:ext uri="{BB962C8B-B14F-4D97-AF65-F5344CB8AC3E}">
        <p14:creationId xmlns:p14="http://schemas.microsoft.com/office/powerpoint/2010/main" val="157164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3D0501C-B8D0-45C6-9272-4AE1093FD6BF}" type="datetimeFigureOut">
              <a:rPr lang="en-IN" smtClean="0"/>
              <a:t>15-12-2019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74F0C-9671-400F-9E8B-6540E5D917EC}" type="slidenum">
              <a:rPr lang="en-IN" smtClean="0"/>
              <a:t>‹#›</a:t>
            </a:fld>
            <a:endParaRPr lang="en-IN"/>
          </a:p>
        </p:txBody>
      </p:sp>
    </p:spTree>
    <p:extLst>
      <p:ext uri="{BB962C8B-B14F-4D97-AF65-F5344CB8AC3E}">
        <p14:creationId xmlns:p14="http://schemas.microsoft.com/office/powerpoint/2010/main" val="3986074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3D0501C-B8D0-45C6-9272-4AE1093FD6BF}" type="datetimeFigureOut">
              <a:rPr lang="en-IN" smtClean="0"/>
              <a:t>15-12-2019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974F0C-9671-400F-9E8B-6540E5D917EC}" type="slidenum">
              <a:rPr lang="en-IN" smtClean="0"/>
              <a:t>‹#›</a:t>
            </a:fld>
            <a:endParaRPr lang="en-IN"/>
          </a:p>
        </p:txBody>
      </p:sp>
    </p:spTree>
    <p:extLst>
      <p:ext uri="{BB962C8B-B14F-4D97-AF65-F5344CB8AC3E}">
        <p14:creationId xmlns:p14="http://schemas.microsoft.com/office/powerpoint/2010/main" val="368623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3D0501C-B8D0-45C6-9272-4AE1093FD6BF}" type="datetimeFigureOut">
              <a:rPr lang="en-IN" smtClean="0"/>
              <a:t>15-12-2019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974F0C-9671-400F-9E8B-6540E5D917EC}" type="slidenum">
              <a:rPr lang="en-IN" smtClean="0"/>
              <a:t>‹#›</a:t>
            </a:fld>
            <a:endParaRPr lang="en-IN"/>
          </a:p>
        </p:txBody>
      </p:sp>
    </p:spTree>
    <p:extLst>
      <p:ext uri="{BB962C8B-B14F-4D97-AF65-F5344CB8AC3E}">
        <p14:creationId xmlns:p14="http://schemas.microsoft.com/office/powerpoint/2010/main" val="2688336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D0501C-B8D0-45C6-9272-4AE1093FD6BF}" type="datetimeFigureOut">
              <a:rPr lang="en-IN" smtClean="0"/>
              <a:t>15-12-2019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974F0C-9671-400F-9E8B-6540E5D917EC}" type="slidenum">
              <a:rPr lang="en-IN" smtClean="0"/>
              <a:t>‹#›</a:t>
            </a:fld>
            <a:endParaRPr lang="en-IN"/>
          </a:p>
        </p:txBody>
      </p:sp>
    </p:spTree>
    <p:extLst>
      <p:ext uri="{BB962C8B-B14F-4D97-AF65-F5344CB8AC3E}">
        <p14:creationId xmlns:p14="http://schemas.microsoft.com/office/powerpoint/2010/main" val="1891167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D0501C-B8D0-45C6-9272-4AE1093FD6BF}" type="datetimeFigureOut">
              <a:rPr lang="en-IN" smtClean="0"/>
              <a:t>15-12-2019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74F0C-9671-400F-9E8B-6540E5D917EC}" type="slidenum">
              <a:rPr lang="en-IN" smtClean="0"/>
              <a:t>‹#›</a:t>
            </a:fld>
            <a:endParaRPr lang="en-IN"/>
          </a:p>
        </p:txBody>
      </p:sp>
    </p:spTree>
    <p:extLst>
      <p:ext uri="{BB962C8B-B14F-4D97-AF65-F5344CB8AC3E}">
        <p14:creationId xmlns:p14="http://schemas.microsoft.com/office/powerpoint/2010/main" val="2834592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D0501C-B8D0-45C6-9272-4AE1093FD6BF}" type="datetimeFigureOut">
              <a:rPr lang="en-IN" smtClean="0"/>
              <a:t>15-12-2019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74F0C-9671-400F-9E8B-6540E5D917EC}" type="slidenum">
              <a:rPr lang="en-IN" smtClean="0"/>
              <a:t>‹#›</a:t>
            </a:fld>
            <a:endParaRPr lang="en-IN"/>
          </a:p>
        </p:txBody>
      </p:sp>
    </p:spTree>
    <p:extLst>
      <p:ext uri="{BB962C8B-B14F-4D97-AF65-F5344CB8AC3E}">
        <p14:creationId xmlns:p14="http://schemas.microsoft.com/office/powerpoint/2010/main" val="1156217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D0501C-B8D0-45C6-9272-4AE1093FD6BF}" type="datetimeFigureOut">
              <a:rPr lang="en-IN" smtClean="0"/>
              <a:t>15-12-2019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974F0C-9671-400F-9E8B-6540E5D917EC}" type="slidenum">
              <a:rPr lang="en-IN" smtClean="0"/>
              <a:t>‹#›</a:t>
            </a:fld>
            <a:endParaRPr lang="en-IN"/>
          </a:p>
        </p:txBody>
      </p:sp>
    </p:spTree>
    <p:extLst>
      <p:ext uri="{BB962C8B-B14F-4D97-AF65-F5344CB8AC3E}">
        <p14:creationId xmlns:p14="http://schemas.microsoft.com/office/powerpoint/2010/main" val="997845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Angular </a:t>
            </a:r>
            <a:endParaRPr lang="en-IN" dirty="0"/>
          </a:p>
        </p:txBody>
      </p:sp>
      <p:sp>
        <p:nvSpPr>
          <p:cNvPr id="3" name="Subtitle 2"/>
          <p:cNvSpPr>
            <a:spLocks noGrp="1"/>
          </p:cNvSpPr>
          <p:nvPr>
            <p:ph type="subTitle" idx="1"/>
          </p:nvPr>
        </p:nvSpPr>
        <p:spPr/>
        <p:txBody>
          <a:bodyPr/>
          <a:lstStyle/>
          <a:p>
            <a:r>
              <a:rPr lang="en-IN" dirty="0" smtClean="0"/>
              <a:t>AJ</a:t>
            </a:r>
            <a:endParaRPr lang="en-IN" dirty="0"/>
          </a:p>
        </p:txBody>
      </p:sp>
    </p:spTree>
    <p:extLst>
      <p:ext uri="{BB962C8B-B14F-4D97-AF65-F5344CB8AC3E}">
        <p14:creationId xmlns:p14="http://schemas.microsoft.com/office/powerpoint/2010/main" val="10509879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3229" y="422757"/>
            <a:ext cx="3945632" cy="461665"/>
          </a:xfrm>
          <a:prstGeom prst="rect">
            <a:avLst/>
          </a:prstGeom>
        </p:spPr>
        <p:txBody>
          <a:bodyPr wrap="none">
            <a:spAutoFit/>
          </a:bodyPr>
          <a:lstStyle/>
          <a:p>
            <a:r>
              <a:rPr lang="en-IN" sz="2400" b="1" dirty="0" smtClean="0"/>
              <a:t>Angular App files explanation</a:t>
            </a:r>
            <a:endParaRPr lang="en-IN" sz="2400" b="1" dirty="0"/>
          </a:p>
        </p:txBody>
      </p:sp>
      <p:sp>
        <p:nvSpPr>
          <p:cNvPr id="3" name="Rectangle 2"/>
          <p:cNvSpPr/>
          <p:nvPr/>
        </p:nvSpPr>
        <p:spPr>
          <a:xfrm>
            <a:off x="253228" y="948690"/>
            <a:ext cx="11542531" cy="3416320"/>
          </a:xfrm>
          <a:prstGeom prst="rect">
            <a:avLst/>
          </a:prstGeom>
        </p:spPr>
        <p:txBody>
          <a:bodyPr wrap="square">
            <a:spAutoFit/>
          </a:bodyPr>
          <a:lstStyle/>
          <a:p>
            <a:r>
              <a:rPr lang="en-IN" b="1" dirty="0" smtClean="0"/>
              <a:t>Files used in Angular 7 App folder</a:t>
            </a:r>
          </a:p>
          <a:p>
            <a:r>
              <a:rPr lang="en-IN" dirty="0" smtClean="0"/>
              <a:t>Angular App files which are mainly used in your project are given below:</a:t>
            </a:r>
          </a:p>
          <a:p>
            <a:pPr>
              <a:buFont typeface="Arial" panose="020B0604020202020204" pitchFamily="34" charset="0"/>
              <a:buChar char="•"/>
            </a:pPr>
            <a:r>
              <a:rPr lang="en-IN" b="1" dirty="0" err="1" smtClean="0"/>
              <a:t>src</a:t>
            </a:r>
            <a:r>
              <a:rPr lang="en-IN" b="1" dirty="0" smtClean="0"/>
              <a:t> folder:</a:t>
            </a:r>
            <a:r>
              <a:rPr lang="en-IN" dirty="0" smtClean="0"/>
              <a:t> This is the folder which contains the main code files related to your angular application.</a:t>
            </a:r>
          </a:p>
          <a:p>
            <a:pPr>
              <a:buFont typeface="Arial" panose="020B0604020202020204" pitchFamily="34" charset="0"/>
              <a:buChar char="•"/>
            </a:pPr>
            <a:r>
              <a:rPr lang="en-IN" b="1" dirty="0" smtClean="0"/>
              <a:t>app folder:</a:t>
            </a:r>
            <a:r>
              <a:rPr lang="en-IN" dirty="0" smtClean="0"/>
              <a:t> The app folder contains the files, you have created for app components.</a:t>
            </a:r>
          </a:p>
          <a:p>
            <a:pPr>
              <a:buFont typeface="Arial" panose="020B0604020202020204" pitchFamily="34" charset="0"/>
              <a:buChar char="•"/>
            </a:pPr>
            <a:r>
              <a:rPr lang="en-IN" b="1" dirty="0" smtClean="0"/>
              <a:t>app.component.css:</a:t>
            </a:r>
            <a:r>
              <a:rPr lang="en-IN" dirty="0" smtClean="0"/>
              <a:t> This file contains the cascading style sheets code for your app component.</a:t>
            </a:r>
          </a:p>
          <a:p>
            <a:pPr>
              <a:buFont typeface="Arial" panose="020B0604020202020204" pitchFamily="34" charset="0"/>
              <a:buChar char="•"/>
            </a:pPr>
            <a:r>
              <a:rPr lang="en-IN" b="1" dirty="0" smtClean="0"/>
              <a:t>app.component.html:</a:t>
            </a:r>
            <a:r>
              <a:rPr lang="en-IN" dirty="0" smtClean="0"/>
              <a:t> This file contains the html file related to app component. This is the template file which is used by angular to do the data binding.</a:t>
            </a:r>
          </a:p>
          <a:p>
            <a:pPr>
              <a:buFont typeface="Arial" panose="020B0604020202020204" pitchFamily="34" charset="0"/>
              <a:buChar char="•"/>
            </a:pPr>
            <a:r>
              <a:rPr lang="en-IN" b="1" dirty="0" err="1" smtClean="0"/>
              <a:t>app.component.spec.ts</a:t>
            </a:r>
            <a:r>
              <a:rPr lang="en-IN" b="1" dirty="0" smtClean="0"/>
              <a:t>:</a:t>
            </a:r>
            <a:r>
              <a:rPr lang="en-IN" dirty="0" smtClean="0"/>
              <a:t> This file is a unit testing file related to app component. This file is used along with other unit tests. It is run from Angular CLI by the command ng test.</a:t>
            </a:r>
          </a:p>
          <a:p>
            <a:pPr>
              <a:buFont typeface="Arial" panose="020B0604020202020204" pitchFamily="34" charset="0"/>
              <a:buChar char="•"/>
            </a:pPr>
            <a:r>
              <a:rPr lang="en-IN" b="1" dirty="0" err="1" smtClean="0"/>
              <a:t>app.component.ts</a:t>
            </a:r>
            <a:r>
              <a:rPr lang="en-IN" b="1" dirty="0" smtClean="0"/>
              <a:t>:</a:t>
            </a:r>
            <a:r>
              <a:rPr lang="en-IN" dirty="0" smtClean="0"/>
              <a:t> This is the most important typescript file which includes the view logic behind the component.</a:t>
            </a:r>
          </a:p>
          <a:p>
            <a:pPr>
              <a:buFont typeface="Arial" panose="020B0604020202020204" pitchFamily="34" charset="0"/>
              <a:buChar char="•"/>
            </a:pPr>
            <a:r>
              <a:rPr lang="en-IN" b="1" dirty="0" err="1" smtClean="0"/>
              <a:t>app.module.ts</a:t>
            </a:r>
            <a:r>
              <a:rPr lang="en-IN" b="1" dirty="0" smtClean="0"/>
              <a:t>:</a:t>
            </a:r>
            <a:r>
              <a:rPr lang="en-IN" dirty="0" smtClean="0"/>
              <a:t> This is also a typescript file which includes all the dependencies for the website. This file is used to define the needed modules to be imported, the components to be declared and the main component to be bootstrapped.</a:t>
            </a:r>
            <a:endParaRPr lang="en-IN" dirty="0"/>
          </a:p>
        </p:txBody>
      </p:sp>
    </p:spTree>
    <p:extLst>
      <p:ext uri="{BB962C8B-B14F-4D97-AF65-F5344CB8AC3E}">
        <p14:creationId xmlns:p14="http://schemas.microsoft.com/office/powerpoint/2010/main" val="19683488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3229" y="422757"/>
            <a:ext cx="3945632" cy="461665"/>
          </a:xfrm>
          <a:prstGeom prst="rect">
            <a:avLst/>
          </a:prstGeom>
        </p:spPr>
        <p:txBody>
          <a:bodyPr wrap="none">
            <a:spAutoFit/>
          </a:bodyPr>
          <a:lstStyle/>
          <a:p>
            <a:r>
              <a:rPr lang="en-IN" sz="2400" b="1" dirty="0" smtClean="0"/>
              <a:t>Angular App files explanation</a:t>
            </a:r>
            <a:endParaRPr lang="en-IN" sz="2400" b="1" dirty="0"/>
          </a:p>
        </p:txBody>
      </p:sp>
      <p:sp>
        <p:nvSpPr>
          <p:cNvPr id="4" name="Rectangle 3"/>
          <p:cNvSpPr/>
          <p:nvPr/>
        </p:nvSpPr>
        <p:spPr>
          <a:xfrm>
            <a:off x="253229" y="884422"/>
            <a:ext cx="11581720" cy="3970318"/>
          </a:xfrm>
          <a:prstGeom prst="rect">
            <a:avLst/>
          </a:prstGeom>
        </p:spPr>
        <p:txBody>
          <a:bodyPr wrap="square">
            <a:spAutoFit/>
          </a:bodyPr>
          <a:lstStyle/>
          <a:p>
            <a:r>
              <a:rPr lang="en-IN" b="1" dirty="0" smtClean="0"/>
              <a:t>Other Important files</a:t>
            </a:r>
          </a:p>
          <a:p>
            <a:pPr>
              <a:buFont typeface="Arial" panose="020B0604020202020204" pitchFamily="34" charset="0"/>
              <a:buChar char="•"/>
            </a:pPr>
            <a:r>
              <a:rPr lang="en-IN" b="1" dirty="0" err="1" smtClean="0"/>
              <a:t>package.json</a:t>
            </a:r>
            <a:r>
              <a:rPr lang="en-IN" b="1" dirty="0" smtClean="0"/>
              <a:t>:</a:t>
            </a:r>
            <a:r>
              <a:rPr lang="en-IN" dirty="0" smtClean="0"/>
              <a:t> This is </a:t>
            </a:r>
            <a:r>
              <a:rPr lang="en-IN" dirty="0" err="1" smtClean="0"/>
              <a:t>npm</a:t>
            </a:r>
            <a:r>
              <a:rPr lang="en-IN" dirty="0" smtClean="0"/>
              <a:t> configuration file. It includes details about your website's package dependencies along with details about your own website being a package itself.</a:t>
            </a:r>
          </a:p>
          <a:p>
            <a:pPr>
              <a:buFont typeface="Arial" panose="020B0604020202020204" pitchFamily="34" charset="0"/>
              <a:buChar char="•"/>
            </a:pPr>
            <a:r>
              <a:rPr lang="en-IN" b="1" dirty="0" smtClean="0"/>
              <a:t>package-</a:t>
            </a:r>
            <a:r>
              <a:rPr lang="en-IN" b="1" dirty="0" err="1" smtClean="0"/>
              <a:t>lock.json</a:t>
            </a:r>
            <a:r>
              <a:rPr lang="en-IN" b="1" dirty="0" smtClean="0"/>
              <a:t> :</a:t>
            </a:r>
            <a:r>
              <a:rPr lang="en-IN" dirty="0" smtClean="0"/>
              <a:t> This is an auto-generated and modified file that gets updated whenever </a:t>
            </a:r>
            <a:r>
              <a:rPr lang="en-IN" dirty="0" err="1" smtClean="0"/>
              <a:t>npm</a:t>
            </a:r>
            <a:r>
              <a:rPr lang="en-IN" dirty="0" smtClean="0"/>
              <a:t> does an operation related to </a:t>
            </a:r>
            <a:r>
              <a:rPr lang="en-IN" dirty="0" err="1" smtClean="0"/>
              <a:t>node_modules</a:t>
            </a:r>
            <a:r>
              <a:rPr lang="en-IN" dirty="0" smtClean="0"/>
              <a:t> or </a:t>
            </a:r>
            <a:r>
              <a:rPr lang="en-IN" dirty="0" err="1" smtClean="0"/>
              <a:t>package.json</a:t>
            </a:r>
            <a:endParaRPr lang="en-IN" dirty="0" smtClean="0"/>
          </a:p>
          <a:p>
            <a:pPr>
              <a:buFont typeface="Arial" panose="020B0604020202020204" pitchFamily="34" charset="0"/>
              <a:buChar char="•"/>
            </a:pPr>
            <a:r>
              <a:rPr lang="en-IN" b="1" dirty="0" err="1" smtClean="0"/>
              <a:t>angular.json</a:t>
            </a:r>
            <a:r>
              <a:rPr lang="en-IN" b="1" dirty="0" smtClean="0"/>
              <a:t>:</a:t>
            </a:r>
            <a:r>
              <a:rPr lang="en-IN" dirty="0" smtClean="0"/>
              <a:t> It is very important configuration file related to your angular application. </a:t>
            </a:r>
            <a:r>
              <a:rPr lang="en-IN" b="1" dirty="0" smtClean="0"/>
              <a:t>It defines the structure of your app and includes any settings associated with your application.</a:t>
            </a:r>
            <a:r>
              <a:rPr lang="en-IN" dirty="0" smtClean="0"/>
              <a:t> Here, you can specify environments on this file (development, production). This is the file where we add Bootstrap file to work with Angular 7.</a:t>
            </a:r>
          </a:p>
          <a:p>
            <a:pPr>
              <a:buFont typeface="Arial" panose="020B0604020202020204" pitchFamily="34" charset="0"/>
              <a:buChar char="•"/>
            </a:pPr>
            <a:r>
              <a:rPr lang="en-IN" b="1" dirty="0" smtClean="0"/>
              <a:t>.</a:t>
            </a:r>
            <a:r>
              <a:rPr lang="en-IN" b="1" dirty="0" err="1" smtClean="0"/>
              <a:t>gitignore</a:t>
            </a:r>
            <a:r>
              <a:rPr lang="en-IN" b="1" dirty="0" smtClean="0"/>
              <a:t>:</a:t>
            </a:r>
            <a:r>
              <a:rPr lang="en-IN" dirty="0" smtClean="0"/>
              <a:t> This file is related to the source control git.</a:t>
            </a:r>
          </a:p>
          <a:p>
            <a:pPr>
              <a:buFont typeface="Arial" panose="020B0604020202020204" pitchFamily="34" charset="0"/>
              <a:buChar char="•"/>
            </a:pPr>
            <a:r>
              <a:rPr lang="en-IN" b="1" dirty="0" smtClean="0"/>
              <a:t>.</a:t>
            </a:r>
            <a:r>
              <a:rPr lang="en-IN" b="1" dirty="0" err="1" smtClean="0"/>
              <a:t>editorconfig</a:t>
            </a:r>
            <a:r>
              <a:rPr lang="en-IN" b="1" dirty="0" smtClean="0"/>
              <a:t>:</a:t>
            </a:r>
            <a:r>
              <a:rPr lang="en-IN" dirty="0" smtClean="0"/>
              <a:t> This is a simple file which is used to maintain consistency in code editors to organize some basics such as indentation and whitespaces.</a:t>
            </a:r>
          </a:p>
          <a:p>
            <a:pPr>
              <a:buFont typeface="Arial" panose="020B0604020202020204" pitchFamily="34" charset="0"/>
              <a:buChar char="•"/>
            </a:pPr>
            <a:r>
              <a:rPr lang="en-IN" b="1" dirty="0" smtClean="0"/>
              <a:t>assets folder:</a:t>
            </a:r>
            <a:r>
              <a:rPr lang="en-IN" dirty="0" smtClean="0"/>
              <a:t> This folder is a placeholder for resource files which are used in the application such as images, locales, translations etc.</a:t>
            </a:r>
          </a:p>
          <a:p>
            <a:pPr>
              <a:buFont typeface="Arial" panose="020B0604020202020204" pitchFamily="34" charset="0"/>
              <a:buChar char="•"/>
            </a:pPr>
            <a:endParaRPr lang="en-IN" dirty="0"/>
          </a:p>
        </p:txBody>
      </p:sp>
      <p:sp>
        <p:nvSpPr>
          <p:cNvPr id="7" name="Rectangle 6"/>
          <p:cNvSpPr/>
          <p:nvPr/>
        </p:nvSpPr>
        <p:spPr>
          <a:xfrm>
            <a:off x="253229" y="4474591"/>
            <a:ext cx="11255829" cy="1477328"/>
          </a:xfrm>
          <a:prstGeom prst="rect">
            <a:avLst/>
          </a:prstGeom>
        </p:spPr>
        <p:txBody>
          <a:bodyPr wrap="square">
            <a:spAutoFit/>
          </a:bodyPr>
          <a:lstStyle/>
          <a:p>
            <a:r>
              <a:rPr lang="en-IN" b="1" dirty="0" smtClean="0"/>
              <a:t>environments folder:</a:t>
            </a:r>
            <a:r>
              <a:rPr lang="en-IN" dirty="0" smtClean="0"/>
              <a:t> The environments folder is used to hold the environment configuration constants that help when building the angular application. The constants are defined in 2 separate .</a:t>
            </a:r>
            <a:r>
              <a:rPr lang="en-IN" dirty="0" err="1" smtClean="0"/>
              <a:t>ts</a:t>
            </a:r>
            <a:r>
              <a:rPr lang="en-IN" dirty="0" smtClean="0"/>
              <a:t> files (</a:t>
            </a:r>
            <a:r>
              <a:rPr lang="en-IN" dirty="0" err="1" smtClean="0"/>
              <a:t>environment.ts</a:t>
            </a:r>
            <a:r>
              <a:rPr lang="en-IN" dirty="0" smtClean="0"/>
              <a:t> and </a:t>
            </a:r>
            <a:r>
              <a:rPr lang="en-IN" dirty="0" err="1" smtClean="0"/>
              <a:t>environment.prod.ts</a:t>
            </a:r>
            <a:r>
              <a:rPr lang="en-IN" dirty="0" smtClean="0"/>
              <a:t>), where these constants are used within the </a:t>
            </a:r>
            <a:r>
              <a:rPr lang="en-IN" dirty="0" err="1" smtClean="0"/>
              <a:t>angular.json</a:t>
            </a:r>
            <a:r>
              <a:rPr lang="en-IN" dirty="0" smtClean="0"/>
              <a:t> file by the Angular CLI. For example, if you run the ng build command, it will build the application using the development environment settings, whereas the command ng build ?prod will build the project using the production environment settings.</a:t>
            </a:r>
            <a:endParaRPr lang="en-IN" dirty="0"/>
          </a:p>
        </p:txBody>
      </p:sp>
    </p:spTree>
    <p:extLst>
      <p:ext uri="{BB962C8B-B14F-4D97-AF65-F5344CB8AC3E}">
        <p14:creationId xmlns:p14="http://schemas.microsoft.com/office/powerpoint/2010/main" val="5706479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52697" y="192861"/>
            <a:ext cx="1138210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browserlist</a:t>
            </a:r>
            <a:r>
              <a:rPr kumimoji="0" lang="en-US" altLang="en-US" sz="1800" b="1" i="0" u="none" strike="noStrike" cap="none" normalizeH="0" baseline="0" dirty="0" smtClean="0">
                <a:ln>
                  <a:noFill/>
                </a:ln>
                <a:solidFill>
                  <a:schemeClr val="tx1"/>
                </a:solidFill>
                <a:effectLst/>
                <a:latin typeface="Arial" panose="020B0604020202020204" pitchFamily="34" charset="0"/>
              </a:rPr>
              <a:t>:</a:t>
            </a:r>
            <a:r>
              <a:rPr kumimoji="0" lang="en-US" altLang="en-US" sz="1800" b="0" i="0" u="none" strike="noStrike" cap="none" normalizeH="0" baseline="0" dirty="0" smtClean="0">
                <a:ln>
                  <a:noFill/>
                </a:ln>
                <a:solidFill>
                  <a:schemeClr val="tx1"/>
                </a:solidFill>
                <a:effectLst/>
                <a:latin typeface="Arial" panose="020B0604020202020204" pitchFamily="34" charset="0"/>
              </a:rPr>
              <a:t> This file is used by </a:t>
            </a:r>
            <a:r>
              <a:rPr kumimoji="0" lang="en-US" altLang="en-US" sz="1800" b="0" i="0" u="none" strike="noStrike" cap="none" normalizeH="0" baseline="0" dirty="0" err="1" smtClean="0">
                <a:ln>
                  <a:noFill/>
                </a:ln>
                <a:solidFill>
                  <a:schemeClr val="tx1"/>
                </a:solidFill>
                <a:effectLst/>
                <a:latin typeface="Arial" panose="020B0604020202020204" pitchFamily="34" charset="0"/>
              </a:rPr>
              <a:t>autoprefixer</a:t>
            </a:r>
            <a:r>
              <a:rPr kumimoji="0" lang="en-US" altLang="en-US" sz="1800" b="0" i="0" u="none" strike="noStrike" cap="none" normalizeH="0" baseline="0" dirty="0" smtClean="0">
                <a:ln>
                  <a:noFill/>
                </a:ln>
                <a:solidFill>
                  <a:schemeClr val="tx1"/>
                </a:solidFill>
                <a:effectLst/>
                <a:latin typeface="Arial" panose="020B0604020202020204" pitchFamily="34" charset="0"/>
              </a:rPr>
              <a:t> that adjusts the CSS to support a list of defined browsers.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favicon.ico:</a:t>
            </a:r>
            <a:r>
              <a:rPr kumimoji="0" lang="en-US" altLang="en-US" sz="1800" b="0" i="0" u="none" strike="noStrike" cap="none" normalizeH="0" baseline="0" dirty="0" smtClean="0">
                <a:ln>
                  <a:noFill/>
                </a:ln>
                <a:solidFill>
                  <a:schemeClr val="tx1"/>
                </a:solidFill>
                <a:effectLst/>
                <a:latin typeface="Arial" panose="020B0604020202020204" pitchFamily="34" charset="0"/>
              </a:rPr>
              <a:t> This file specifies a small icon that appears next to the browser tab of a website.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index.html:</a:t>
            </a:r>
            <a:r>
              <a:rPr kumimoji="0" lang="en-US" altLang="en-US" sz="1800" b="0" i="0" u="none" strike="noStrike" cap="none" normalizeH="0" baseline="0" dirty="0" smtClean="0">
                <a:ln>
                  <a:noFill/>
                </a:ln>
                <a:solidFill>
                  <a:schemeClr val="tx1"/>
                </a:solidFill>
                <a:effectLst/>
                <a:latin typeface="Arial" panose="020B0604020202020204" pitchFamily="34" charset="0"/>
              </a:rPr>
              <a:t> This is the entry file which holds the high level container for the angular application.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karma.config.js:</a:t>
            </a:r>
            <a:r>
              <a:rPr kumimoji="0" lang="en-US" altLang="en-US" sz="1800" b="0" i="0" u="none" strike="noStrike" cap="none" normalizeH="0" baseline="0" dirty="0" smtClean="0">
                <a:ln>
                  <a:noFill/>
                </a:ln>
                <a:solidFill>
                  <a:schemeClr val="tx1"/>
                </a:solidFill>
                <a:effectLst/>
                <a:latin typeface="Arial" panose="020B0604020202020204" pitchFamily="34" charset="0"/>
              </a:rPr>
              <a:t> This file specifies the </a:t>
            </a:r>
            <a:r>
              <a:rPr kumimoji="0" lang="en-US" altLang="en-US" sz="1800" b="0" i="0" u="none" strike="noStrike" cap="none" normalizeH="0" baseline="0" dirty="0" err="1" smtClean="0">
                <a:ln>
                  <a:noFill/>
                </a:ln>
                <a:solidFill>
                  <a:schemeClr val="tx1"/>
                </a:solidFill>
                <a:effectLst/>
                <a:latin typeface="Arial" panose="020B0604020202020204" pitchFamily="34" charset="0"/>
              </a:rPr>
              <a:t>config</a:t>
            </a:r>
            <a:r>
              <a:rPr kumimoji="0" lang="en-US" altLang="en-US" sz="1800" b="0" i="0" u="none" strike="noStrike" cap="none" normalizeH="0" baseline="0" dirty="0" smtClean="0">
                <a:ln>
                  <a:noFill/>
                </a:ln>
                <a:solidFill>
                  <a:schemeClr val="tx1"/>
                </a:solidFill>
                <a:effectLst/>
                <a:latin typeface="Arial" panose="020B0604020202020204" pitchFamily="34" charset="0"/>
              </a:rPr>
              <a:t> file for the Karma Test Runner, Karma has been developed by the AngularJS team which can run tests for both AngularJS and Angular 2+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main.ts</a:t>
            </a:r>
            <a:r>
              <a:rPr kumimoji="0" lang="en-US" altLang="en-US" sz="1800" b="1" i="0" u="none" strike="noStrike" cap="none" normalizeH="0" baseline="0" dirty="0" smtClean="0">
                <a:ln>
                  <a:noFill/>
                </a:ln>
                <a:solidFill>
                  <a:schemeClr val="tx1"/>
                </a:solidFill>
                <a:effectLst/>
                <a:latin typeface="Arial" panose="020B0604020202020204" pitchFamily="34" charset="0"/>
              </a:rPr>
              <a:t>:</a:t>
            </a:r>
            <a:r>
              <a:rPr kumimoji="0" lang="en-US" altLang="en-US" sz="1800" b="0" i="0" u="none" strike="noStrike" cap="none" normalizeH="0" baseline="0" dirty="0" smtClean="0">
                <a:ln>
                  <a:noFill/>
                </a:ln>
                <a:solidFill>
                  <a:schemeClr val="tx1"/>
                </a:solidFill>
                <a:effectLst/>
                <a:latin typeface="Arial" panose="020B0604020202020204" pitchFamily="34" charset="0"/>
              </a:rPr>
              <a:t> As defined in </a:t>
            </a:r>
            <a:r>
              <a:rPr kumimoji="0" lang="en-US" altLang="en-US" sz="1800" b="0" i="0" u="none" strike="noStrike" cap="none" normalizeH="0" baseline="0" dirty="0" err="1" smtClean="0">
                <a:ln>
                  <a:noFill/>
                </a:ln>
                <a:solidFill>
                  <a:schemeClr val="tx1"/>
                </a:solidFill>
                <a:effectLst/>
                <a:latin typeface="Arial" panose="020B0604020202020204" pitchFamily="34" charset="0"/>
              </a:rPr>
              <a:t>angular.json</a:t>
            </a:r>
            <a:r>
              <a:rPr kumimoji="0" lang="en-US" altLang="en-US" sz="1800" b="0" i="0" u="none" strike="noStrike" cap="none" normalizeH="0" baseline="0" dirty="0" smtClean="0">
                <a:ln>
                  <a:noFill/>
                </a:ln>
                <a:solidFill>
                  <a:schemeClr val="tx1"/>
                </a:solidFill>
                <a:effectLst/>
                <a:latin typeface="Arial" panose="020B0604020202020204" pitchFamily="34" charset="0"/>
              </a:rPr>
              <a:t> file, this is the main </a:t>
            </a:r>
            <a:r>
              <a:rPr kumimoji="0" lang="en-US" altLang="en-US" sz="1800" b="0" i="0" u="none" strike="noStrike" cap="none" normalizeH="0" baseline="0" dirty="0" err="1" smtClean="0">
                <a:ln>
                  <a:noFill/>
                </a:ln>
                <a:solidFill>
                  <a:schemeClr val="tx1"/>
                </a:solidFill>
                <a:effectLst/>
                <a:latin typeface="Arial" panose="020B0604020202020204" pitchFamily="34" charset="0"/>
              </a:rPr>
              <a:t>ts</a:t>
            </a:r>
            <a:r>
              <a:rPr kumimoji="0" lang="en-US" altLang="en-US" sz="1800" b="0" i="0" u="none" strike="noStrike" cap="none" normalizeH="0" baseline="0" dirty="0" smtClean="0">
                <a:ln>
                  <a:noFill/>
                </a:ln>
                <a:solidFill>
                  <a:schemeClr val="tx1"/>
                </a:solidFill>
                <a:effectLst/>
                <a:latin typeface="Arial" panose="020B0604020202020204" pitchFamily="34" charset="0"/>
              </a:rPr>
              <a:t> file that will first run. This file bootstraps (starts) the </a:t>
            </a:r>
            <a:r>
              <a:rPr kumimoji="0" lang="en-US" altLang="en-US" sz="1800" b="0" i="0" u="none" strike="noStrike" cap="none" normalizeH="0" baseline="0" dirty="0" err="1" smtClean="0">
                <a:ln>
                  <a:noFill/>
                </a:ln>
                <a:solidFill>
                  <a:schemeClr val="tx1"/>
                </a:solidFill>
                <a:effectLst/>
                <a:latin typeface="Arial" panose="020B0604020202020204" pitchFamily="34" charset="0"/>
              </a:rPr>
              <a:t>AppModule</a:t>
            </a:r>
            <a:r>
              <a:rPr kumimoji="0" lang="en-US" altLang="en-US" sz="1800" b="0" i="0" u="none" strike="noStrike" cap="none" normalizeH="0" baseline="0" dirty="0" smtClean="0">
                <a:ln>
                  <a:noFill/>
                </a:ln>
                <a:solidFill>
                  <a:schemeClr val="tx1"/>
                </a:solidFill>
                <a:effectLst/>
                <a:latin typeface="Arial" panose="020B0604020202020204" pitchFamily="34" charset="0"/>
              </a:rPr>
              <a:t> from </a:t>
            </a:r>
            <a:r>
              <a:rPr kumimoji="0" lang="en-US" altLang="en-US" sz="1800" b="0" i="0" u="none" strike="noStrike" cap="none" normalizeH="0" baseline="0" dirty="0" err="1" smtClean="0">
                <a:ln>
                  <a:noFill/>
                </a:ln>
                <a:solidFill>
                  <a:schemeClr val="tx1"/>
                </a:solidFill>
                <a:effectLst/>
                <a:latin typeface="Arial" panose="020B0604020202020204" pitchFamily="34" charset="0"/>
              </a:rPr>
              <a:t>app.module.ts</a:t>
            </a:r>
            <a:r>
              <a:rPr kumimoji="0" lang="en-US" altLang="en-US" sz="1800" b="0" i="0" u="none" strike="noStrike" cap="none" normalizeH="0" baseline="0" dirty="0" smtClean="0">
                <a:ln>
                  <a:noFill/>
                </a:ln>
                <a:solidFill>
                  <a:schemeClr val="tx1"/>
                </a:solidFill>
                <a:effectLst/>
                <a:latin typeface="Arial" panose="020B0604020202020204" pitchFamily="34" charset="0"/>
              </a:rPr>
              <a:t> , and it can be used to define global configurations.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352697" y="2161898"/>
            <a:ext cx="1126453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polyfills.ts:</a:t>
            </a:r>
            <a:r>
              <a:rPr kumimoji="0" lang="en-US" altLang="en-US" sz="1800" b="0" i="0" u="none" strike="noStrike" cap="none" normalizeH="0" baseline="0" smtClean="0">
                <a:ln>
                  <a:noFill/>
                </a:ln>
                <a:solidFill>
                  <a:schemeClr val="tx1"/>
                </a:solidFill>
                <a:effectLst/>
                <a:latin typeface="Arial" panose="020B0604020202020204" pitchFamily="34" charset="0"/>
              </a:rPr>
              <a:t> This file is a set of code that can be used to provide compatibility support for older browsers. Angular 7 code is written mainly in ES6+ language specifications which is getting more adopted in front-end development, so since not all browsers support the full ES6+ specifications, pollyfills can be used to cover whatever feature missing from a given browser.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styles.css:/</a:t>
            </a:r>
            <a:r>
              <a:rPr kumimoji="0" lang="en-US" altLang="en-US" sz="1800" b="0" i="0" u="none" strike="noStrike" cap="none" normalizeH="0" baseline="0" smtClean="0">
                <a:ln>
                  <a:noFill/>
                </a:ln>
                <a:solidFill>
                  <a:schemeClr val="tx1"/>
                </a:solidFill>
                <a:effectLst/>
                <a:latin typeface="Arial" panose="020B0604020202020204" pitchFamily="34" charset="0"/>
              </a:rPr>
              <a:t> This is a global css file which is used by the angular application.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tests.ts:</a:t>
            </a:r>
            <a:r>
              <a:rPr kumimoji="0" lang="en-US" altLang="en-US" sz="1800" b="0" i="0" u="none" strike="noStrike" cap="none" normalizeH="0" baseline="0" smtClean="0">
                <a:ln>
                  <a:noFill/>
                </a:ln>
                <a:solidFill>
                  <a:schemeClr val="tx1"/>
                </a:solidFill>
                <a:effectLst/>
                <a:latin typeface="Arial" panose="020B0604020202020204" pitchFamily="34" charset="0"/>
              </a:rPr>
              <a:t> This is the main test file that the Angular CLI command ng test will use to traverse all the unit tests within the application and run them.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tsconfig.json:</a:t>
            </a:r>
            <a:r>
              <a:rPr kumimoji="0" lang="en-US" altLang="en-US" sz="1800" b="0" i="0" u="none" strike="noStrike" cap="none" normalizeH="0" baseline="0" smtClean="0">
                <a:ln>
                  <a:noFill/>
                </a:ln>
                <a:solidFill>
                  <a:schemeClr val="tx1"/>
                </a:solidFill>
                <a:effectLst/>
                <a:latin typeface="Arial" panose="020B0604020202020204" pitchFamily="34" charset="0"/>
              </a:rPr>
              <a:t> This is a typescript compiler configuration file.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tsconfig.app.json:</a:t>
            </a:r>
            <a:r>
              <a:rPr kumimoji="0" lang="en-US" altLang="en-US" sz="1800" b="0" i="0" u="none" strike="noStrike" cap="none" normalizeH="0" baseline="0" smtClean="0">
                <a:ln>
                  <a:noFill/>
                </a:ln>
                <a:solidFill>
                  <a:schemeClr val="tx1"/>
                </a:solidFill>
                <a:effectLst/>
                <a:latin typeface="Arial" panose="020B0604020202020204" pitchFamily="34" charset="0"/>
              </a:rPr>
              <a:t> This is used to override the tsconfig.json file with app specific configurations.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tsconfig.spec.json:</a:t>
            </a:r>
            <a:r>
              <a:rPr kumimoji="0" lang="en-US" altLang="en-US" sz="1800" b="0" i="0" u="none" strike="noStrike" cap="none" normalizeH="0" baseline="0" smtClean="0">
                <a:ln>
                  <a:noFill/>
                </a:ln>
                <a:solidFill>
                  <a:schemeClr val="tx1"/>
                </a:solidFill>
                <a:effectLst/>
                <a:latin typeface="Arial" panose="020B0604020202020204" pitchFamily="34" charset="0"/>
              </a:rPr>
              <a:t> This overrides the tsconfig.json file with app specific unit test configurations. </a:t>
            </a:r>
          </a:p>
        </p:txBody>
      </p:sp>
    </p:spTree>
    <p:extLst>
      <p:ext uri="{BB962C8B-B14F-4D97-AF65-F5344CB8AC3E}">
        <p14:creationId xmlns:p14="http://schemas.microsoft.com/office/powerpoint/2010/main" val="11903894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939" y="998336"/>
            <a:ext cx="11304444" cy="5671602"/>
          </a:xfrm>
          <a:prstGeom prst="rect">
            <a:avLst/>
          </a:prstGeom>
        </p:spPr>
      </p:pic>
      <p:sp>
        <p:nvSpPr>
          <p:cNvPr id="4" name="Rectangle 3"/>
          <p:cNvSpPr/>
          <p:nvPr/>
        </p:nvSpPr>
        <p:spPr>
          <a:xfrm>
            <a:off x="294420" y="331316"/>
            <a:ext cx="2668166" cy="369332"/>
          </a:xfrm>
          <a:prstGeom prst="rect">
            <a:avLst/>
          </a:prstGeom>
        </p:spPr>
        <p:txBody>
          <a:bodyPr wrap="none">
            <a:spAutoFit/>
          </a:bodyPr>
          <a:lstStyle/>
          <a:p>
            <a:r>
              <a:rPr lang="en-IN" b="1" dirty="0"/>
              <a:t>All Angular CLI commands</a:t>
            </a:r>
          </a:p>
        </p:txBody>
      </p:sp>
    </p:spTree>
    <p:extLst>
      <p:ext uri="{BB962C8B-B14F-4D97-AF65-F5344CB8AC3E}">
        <p14:creationId xmlns:p14="http://schemas.microsoft.com/office/powerpoint/2010/main" val="32689657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0957" y="344380"/>
            <a:ext cx="2248821" cy="369332"/>
          </a:xfrm>
          <a:prstGeom prst="rect">
            <a:avLst/>
          </a:prstGeom>
        </p:spPr>
        <p:txBody>
          <a:bodyPr wrap="none">
            <a:spAutoFit/>
          </a:bodyPr>
          <a:lstStyle/>
          <a:p>
            <a:r>
              <a:rPr lang="en-IN" b="1" dirty="0" smtClean="0"/>
              <a:t>Angular </a:t>
            </a:r>
            <a:r>
              <a:rPr lang="en-IN" b="1" dirty="0"/>
              <a:t>Components</a:t>
            </a:r>
          </a:p>
        </p:txBody>
      </p:sp>
      <p:sp>
        <p:nvSpPr>
          <p:cNvPr id="6" name="Rectangle 5"/>
          <p:cNvSpPr/>
          <p:nvPr/>
        </p:nvSpPr>
        <p:spPr>
          <a:xfrm>
            <a:off x="260956" y="713712"/>
            <a:ext cx="11573991" cy="923330"/>
          </a:xfrm>
          <a:prstGeom prst="rect">
            <a:avLst/>
          </a:prstGeom>
        </p:spPr>
        <p:txBody>
          <a:bodyPr wrap="square">
            <a:spAutoFit/>
          </a:bodyPr>
          <a:lstStyle/>
          <a:p>
            <a:r>
              <a:rPr lang="en-IN" dirty="0"/>
              <a:t>Components are the key features of Angular. The whole application is built by using different components.</a:t>
            </a:r>
          </a:p>
          <a:p>
            <a:r>
              <a:rPr lang="en-IN" dirty="0"/>
              <a:t>The core idea behind Angular is to build components. They make your complex application into reusable parts which you can reuse very easily.</a:t>
            </a:r>
          </a:p>
        </p:txBody>
      </p:sp>
      <p:sp>
        <p:nvSpPr>
          <p:cNvPr id="7" name="Rectangle 6"/>
          <p:cNvSpPr/>
          <p:nvPr/>
        </p:nvSpPr>
        <p:spPr>
          <a:xfrm>
            <a:off x="260956" y="1788999"/>
            <a:ext cx="6096000" cy="1477328"/>
          </a:xfrm>
          <a:prstGeom prst="rect">
            <a:avLst/>
          </a:prstGeom>
        </p:spPr>
        <p:txBody>
          <a:bodyPr>
            <a:spAutoFit/>
          </a:bodyPr>
          <a:lstStyle/>
          <a:p>
            <a:r>
              <a:rPr lang="en-IN" b="1" dirty="0"/>
              <a:t>Creating component with CLI </a:t>
            </a:r>
          </a:p>
          <a:p>
            <a:r>
              <a:rPr lang="en-IN" b="1" dirty="0"/>
              <a:t>Syntax</a:t>
            </a:r>
          </a:p>
          <a:p>
            <a:pPr>
              <a:buFont typeface="+mj-lt"/>
              <a:buAutoNum type="arabicPeriod"/>
            </a:pPr>
            <a:r>
              <a:rPr lang="en-IN" dirty="0"/>
              <a:t>ng generate component </a:t>
            </a:r>
            <a:r>
              <a:rPr lang="en-IN" dirty="0" err="1"/>
              <a:t>component_name</a:t>
            </a:r>
            <a:r>
              <a:rPr lang="en-IN" dirty="0"/>
              <a:t>  </a:t>
            </a:r>
          </a:p>
          <a:p>
            <a:pPr>
              <a:buFont typeface="+mj-lt"/>
              <a:buAutoNum type="arabicPeriod"/>
            </a:pPr>
            <a:r>
              <a:rPr lang="en-IN" dirty="0"/>
              <a:t>Or  </a:t>
            </a:r>
          </a:p>
          <a:p>
            <a:pPr>
              <a:buFont typeface="+mj-lt"/>
              <a:buAutoNum type="arabicPeriod"/>
            </a:pPr>
            <a:r>
              <a:rPr lang="en-IN" dirty="0"/>
              <a:t>ng g c </a:t>
            </a:r>
            <a:r>
              <a:rPr lang="en-IN" dirty="0" err="1"/>
              <a:t>component_name</a:t>
            </a:r>
            <a:r>
              <a:rPr lang="en-IN" dirty="0"/>
              <a:t>  </a:t>
            </a:r>
          </a:p>
        </p:txBody>
      </p:sp>
      <p:sp>
        <p:nvSpPr>
          <p:cNvPr id="8" name="Rectangle 7"/>
          <p:cNvSpPr/>
          <p:nvPr/>
        </p:nvSpPr>
        <p:spPr>
          <a:xfrm>
            <a:off x="5412377" y="1788999"/>
            <a:ext cx="6096000" cy="1477328"/>
          </a:xfrm>
          <a:prstGeom prst="rect">
            <a:avLst/>
          </a:prstGeom>
        </p:spPr>
        <p:txBody>
          <a:bodyPr>
            <a:spAutoFit/>
          </a:bodyPr>
          <a:lstStyle/>
          <a:p>
            <a:r>
              <a:rPr lang="en-IN" dirty="0"/>
              <a:t>Open Command prompt and stop </a:t>
            </a:r>
            <a:r>
              <a:rPr lang="en-IN" b="1" dirty="0"/>
              <a:t>ng serve</a:t>
            </a:r>
            <a:r>
              <a:rPr lang="en-IN" dirty="0"/>
              <a:t> command if it is running on the browser.</a:t>
            </a:r>
          </a:p>
          <a:p>
            <a:r>
              <a:rPr lang="en-IN" dirty="0"/>
              <a:t>Type </a:t>
            </a:r>
            <a:r>
              <a:rPr lang="en-IN" b="1" dirty="0"/>
              <a:t>ng generate component server2</a:t>
            </a:r>
            <a:r>
              <a:rPr lang="en-IN" dirty="0"/>
              <a:t> to create a new component named server2.</a:t>
            </a:r>
          </a:p>
          <a:p>
            <a:r>
              <a:rPr lang="en-IN" dirty="0"/>
              <a:t>You can also use a shortcut </a:t>
            </a:r>
            <a:r>
              <a:rPr lang="en-IN" b="1" dirty="0"/>
              <a:t>ng g c server2</a:t>
            </a:r>
            <a:r>
              <a:rPr lang="en-IN" dirty="0"/>
              <a:t> to do the same task.</a:t>
            </a:r>
          </a:p>
        </p:txBody>
      </p:sp>
    </p:spTree>
    <p:extLst>
      <p:ext uri="{BB962C8B-B14F-4D97-AF65-F5344CB8AC3E}">
        <p14:creationId xmlns:p14="http://schemas.microsoft.com/office/powerpoint/2010/main" val="12713405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9432" y="553386"/>
            <a:ext cx="2645148" cy="523220"/>
          </a:xfrm>
          <a:prstGeom prst="rect">
            <a:avLst/>
          </a:prstGeom>
        </p:spPr>
        <p:txBody>
          <a:bodyPr wrap="none">
            <a:spAutoFit/>
          </a:bodyPr>
          <a:lstStyle/>
          <a:p>
            <a:r>
              <a:rPr lang="en-IN" sz="2800" b="1" dirty="0" smtClean="0"/>
              <a:t>What is Angular </a:t>
            </a:r>
            <a:endParaRPr lang="en-IN" sz="2800" b="1" dirty="0"/>
          </a:p>
        </p:txBody>
      </p:sp>
      <p:sp>
        <p:nvSpPr>
          <p:cNvPr id="5" name="Rectangle 4"/>
          <p:cNvSpPr/>
          <p:nvPr/>
        </p:nvSpPr>
        <p:spPr>
          <a:xfrm>
            <a:off x="479432" y="1253256"/>
            <a:ext cx="11042008" cy="1754326"/>
          </a:xfrm>
          <a:prstGeom prst="rect">
            <a:avLst/>
          </a:prstGeom>
        </p:spPr>
        <p:txBody>
          <a:bodyPr wrap="square">
            <a:spAutoFit/>
          </a:bodyPr>
          <a:lstStyle/>
          <a:p>
            <a:r>
              <a:rPr lang="en-IN" dirty="0" smtClean="0"/>
              <a:t>Angular is a JavaScript </a:t>
            </a:r>
            <a:r>
              <a:rPr lang="en-IN" b="1" dirty="0" smtClean="0"/>
              <a:t>(actually a </a:t>
            </a:r>
            <a:r>
              <a:rPr lang="en-IN" b="1" dirty="0" err="1" smtClean="0"/>
              <a:t>TypeScript</a:t>
            </a:r>
            <a:r>
              <a:rPr lang="en-IN" b="1" dirty="0" smtClean="0"/>
              <a:t> based open-source full-stack web application)</a:t>
            </a:r>
            <a:r>
              <a:rPr lang="en-IN" dirty="0" smtClean="0"/>
              <a:t> framework which makes you able to create reactive </a:t>
            </a:r>
            <a:r>
              <a:rPr lang="en-IN" b="1" dirty="0" smtClean="0"/>
              <a:t>Single Page Applications</a:t>
            </a:r>
            <a:r>
              <a:rPr lang="en-IN" dirty="0" smtClean="0"/>
              <a:t> (SPAs). Angular  is completely based on components. It consists of several components which forms a tree structure with parent and child components. </a:t>
            </a:r>
            <a:r>
              <a:rPr lang="en-IN" dirty="0" err="1" smtClean="0"/>
              <a:t>Angular's</a:t>
            </a:r>
            <a:r>
              <a:rPr lang="en-IN" dirty="0" smtClean="0"/>
              <a:t> versions beyond 2+ are generally known as </a:t>
            </a:r>
            <a:r>
              <a:rPr lang="en-IN" b="1" dirty="0" smtClean="0"/>
              <a:t>Angular</a:t>
            </a:r>
            <a:r>
              <a:rPr lang="en-IN" dirty="0" smtClean="0"/>
              <a:t> only. The very first version Angular 1.0 is known as </a:t>
            </a:r>
            <a:r>
              <a:rPr lang="en-IN" b="1" dirty="0" smtClean="0"/>
              <a:t>AngularJS.</a:t>
            </a:r>
          </a:p>
          <a:p>
            <a:endParaRPr lang="en-IN" dirty="0" smtClean="0"/>
          </a:p>
          <a:p>
            <a:r>
              <a:rPr lang="en-IN" dirty="0" smtClean="0"/>
              <a:t>"Angular is a complete rewrite of AngularJS by the same team that built AngularJS."</a:t>
            </a:r>
            <a:endParaRPr lang="en-IN" dirty="0"/>
          </a:p>
        </p:txBody>
      </p:sp>
      <p:sp>
        <p:nvSpPr>
          <p:cNvPr id="6" name="Rectangle 5"/>
          <p:cNvSpPr/>
          <p:nvPr/>
        </p:nvSpPr>
        <p:spPr>
          <a:xfrm>
            <a:off x="479432" y="3184232"/>
            <a:ext cx="11042008" cy="1477328"/>
          </a:xfrm>
          <a:prstGeom prst="rect">
            <a:avLst/>
          </a:prstGeom>
        </p:spPr>
        <p:txBody>
          <a:bodyPr wrap="square">
            <a:spAutoFit/>
          </a:bodyPr>
          <a:lstStyle/>
          <a:p>
            <a:r>
              <a:rPr lang="en-IN" b="1" dirty="0" smtClean="0"/>
              <a:t>What is Single Page Application (SPA)?</a:t>
            </a:r>
          </a:p>
          <a:p>
            <a:r>
              <a:rPr lang="en-IN" dirty="0" smtClean="0"/>
              <a:t>A single page application is a web application or a website which provides users a very fluid, reactive and fast experience similar to a desktop application. It contains menu, buttons and blocks on a single page and when a user clicks on any of them; it dynamically rewrites the current page rather than loading entire new pages from a server. That's the reason behind its reactive fast speed.</a:t>
            </a:r>
            <a:endParaRPr lang="en-IN" dirty="0"/>
          </a:p>
        </p:txBody>
      </p:sp>
    </p:spTree>
    <p:extLst>
      <p:ext uri="{BB962C8B-B14F-4D97-AF65-F5344CB8AC3E}">
        <p14:creationId xmlns:p14="http://schemas.microsoft.com/office/powerpoint/2010/main" val="5299003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804" y="291938"/>
            <a:ext cx="10986315" cy="6405580"/>
          </a:xfrm>
          <a:prstGeom prst="rect">
            <a:avLst/>
          </a:prstGeom>
        </p:spPr>
      </p:pic>
    </p:spTree>
    <p:extLst>
      <p:ext uri="{BB962C8B-B14F-4D97-AF65-F5344CB8AC3E}">
        <p14:creationId xmlns:p14="http://schemas.microsoft.com/office/powerpoint/2010/main" val="215329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9302" y="448386"/>
            <a:ext cx="11321143" cy="2862322"/>
          </a:xfrm>
          <a:prstGeom prst="rect">
            <a:avLst/>
          </a:prstGeom>
        </p:spPr>
        <p:txBody>
          <a:bodyPr wrap="square">
            <a:spAutoFit/>
          </a:bodyPr>
          <a:lstStyle/>
          <a:p>
            <a:r>
              <a:rPr lang="en-IN" b="1" dirty="0" smtClean="0"/>
              <a:t>Angular Features</a:t>
            </a:r>
          </a:p>
          <a:p>
            <a:r>
              <a:rPr lang="en-IN" dirty="0" smtClean="0"/>
              <a:t>A list of most important features and benefits of Angular:</a:t>
            </a:r>
          </a:p>
          <a:p>
            <a:r>
              <a:rPr lang="en-IN" b="1" dirty="0" smtClean="0"/>
              <a:t>Angular supports multiple platforms </a:t>
            </a:r>
          </a:p>
          <a:p>
            <a:r>
              <a:rPr lang="en-IN" dirty="0" smtClean="0"/>
              <a:t>Angular is a cross platform language. It supports multiple platforms. You can build different types of apps by using Angular. </a:t>
            </a:r>
          </a:p>
          <a:p>
            <a:pPr>
              <a:buFont typeface="+mj-lt"/>
              <a:buAutoNum type="arabicPeriod"/>
            </a:pPr>
            <a:r>
              <a:rPr lang="en-IN" b="1" dirty="0" smtClean="0"/>
              <a:t>Desktop applications:</a:t>
            </a:r>
            <a:r>
              <a:rPr lang="en-IN" dirty="0" smtClean="0"/>
              <a:t> Angular facilitates you to create desktop installed apps on different types of operating systems i.e. Windows, Mac or Linux by using the same Angular methods which we use for creating web and native apps. </a:t>
            </a:r>
          </a:p>
          <a:p>
            <a:pPr>
              <a:buFont typeface="+mj-lt"/>
              <a:buAutoNum type="arabicPeriod"/>
            </a:pPr>
            <a:r>
              <a:rPr lang="en-IN" b="1" dirty="0" smtClean="0"/>
              <a:t>Native applications:</a:t>
            </a:r>
            <a:r>
              <a:rPr lang="en-IN" dirty="0" smtClean="0"/>
              <a:t> You can built native apps by using Angular with strategies from Cordova, Ionic, or </a:t>
            </a:r>
            <a:r>
              <a:rPr lang="en-IN" dirty="0" err="1" smtClean="0"/>
              <a:t>NativeScript</a:t>
            </a:r>
            <a:r>
              <a:rPr lang="en-IN" dirty="0" smtClean="0"/>
              <a:t>. </a:t>
            </a:r>
          </a:p>
          <a:p>
            <a:pPr>
              <a:buFont typeface="+mj-lt"/>
              <a:buAutoNum type="arabicPeriod"/>
            </a:pPr>
            <a:r>
              <a:rPr lang="en-IN" b="1" dirty="0" smtClean="0"/>
              <a:t>Progressive web applications:</a:t>
            </a:r>
            <a:r>
              <a:rPr lang="en-IN" dirty="0" smtClean="0"/>
              <a:t> Progressive web applications are the most common apps which are built with Angular. Angular provides modern web platform capabilities to deliver high performance, offline, and zero-step installation apps.</a:t>
            </a:r>
            <a:endParaRPr lang="en-IN" dirty="0"/>
          </a:p>
        </p:txBody>
      </p:sp>
      <p:sp>
        <p:nvSpPr>
          <p:cNvPr id="4" name="Rectangle 3"/>
          <p:cNvSpPr/>
          <p:nvPr/>
        </p:nvSpPr>
        <p:spPr>
          <a:xfrm>
            <a:off x="409301" y="3741782"/>
            <a:ext cx="11321143" cy="646331"/>
          </a:xfrm>
          <a:prstGeom prst="rect">
            <a:avLst/>
          </a:prstGeom>
        </p:spPr>
        <p:txBody>
          <a:bodyPr wrap="square">
            <a:spAutoFit/>
          </a:bodyPr>
          <a:lstStyle/>
          <a:p>
            <a:r>
              <a:rPr lang="en-IN" b="1" dirty="0" smtClean="0"/>
              <a:t>High Speed, Ultimate Performance </a:t>
            </a:r>
          </a:p>
          <a:p>
            <a:r>
              <a:rPr lang="en-IN" dirty="0" smtClean="0"/>
              <a:t>Angular is amazingly fast and provides a great performance due to the following reasons: </a:t>
            </a:r>
            <a:endParaRPr lang="en-IN" dirty="0"/>
          </a:p>
        </p:txBody>
      </p:sp>
      <p:sp>
        <p:nvSpPr>
          <p:cNvPr id="5" name="Rectangle 4"/>
          <p:cNvSpPr/>
          <p:nvPr/>
        </p:nvSpPr>
        <p:spPr>
          <a:xfrm>
            <a:off x="409300" y="4388113"/>
            <a:ext cx="11321144" cy="2031325"/>
          </a:xfrm>
          <a:prstGeom prst="rect">
            <a:avLst/>
          </a:prstGeom>
        </p:spPr>
        <p:txBody>
          <a:bodyPr wrap="square">
            <a:spAutoFit/>
          </a:bodyPr>
          <a:lstStyle/>
          <a:p>
            <a:pPr>
              <a:buFont typeface="+mj-lt"/>
              <a:buAutoNum type="arabicPeriod"/>
            </a:pPr>
            <a:r>
              <a:rPr lang="en-IN" b="1" dirty="0" smtClean="0"/>
              <a:t>Universal support:</a:t>
            </a:r>
            <a:r>
              <a:rPr lang="en-IN" dirty="0" smtClean="0"/>
              <a:t> Angular can be used as a front-end web development tool for the programming languages like Node.js, </a:t>
            </a:r>
            <a:r>
              <a:rPr lang="en-IN" dirty="0" err="1" smtClean="0"/>
              <a:t>.Net</a:t>
            </a:r>
            <a:r>
              <a:rPr lang="en-IN" dirty="0" smtClean="0"/>
              <a:t>, PHP, Java Struts and Spring and other servers for near-instant rendering in just HTML and CSS. It also optimizes the website for better SEO. </a:t>
            </a:r>
          </a:p>
          <a:p>
            <a:pPr>
              <a:buFont typeface="+mj-lt"/>
              <a:buAutoNum type="arabicPeriod"/>
            </a:pPr>
            <a:r>
              <a:rPr lang="en-IN" b="1" dirty="0" smtClean="0"/>
              <a:t>Code splitting:</a:t>
            </a:r>
            <a:r>
              <a:rPr lang="en-IN" dirty="0" smtClean="0"/>
              <a:t> Angular apps are fast and loads quickly with the new Component Router, which delivers automatic code-splitting so users only load code required to render the view they request. </a:t>
            </a:r>
          </a:p>
          <a:p>
            <a:pPr>
              <a:buFont typeface="+mj-lt"/>
              <a:buAutoNum type="arabicPeriod"/>
            </a:pPr>
            <a:r>
              <a:rPr lang="en-IN" b="1" dirty="0" smtClean="0"/>
              <a:t>Code generation:</a:t>
            </a:r>
            <a:r>
              <a:rPr lang="en-IN" dirty="0" smtClean="0"/>
              <a:t> Angular makes your templates in highly optimized code for </a:t>
            </a:r>
            <a:r>
              <a:rPr lang="en-IN" dirty="0" err="1" smtClean="0"/>
              <a:t>today?s</a:t>
            </a:r>
            <a:r>
              <a:rPr lang="en-IN" dirty="0" smtClean="0"/>
              <a:t> JavaScript virtual machines which gives the benefits of hand-written code.</a:t>
            </a:r>
            <a:endParaRPr lang="en-IN" dirty="0"/>
          </a:p>
        </p:txBody>
      </p:sp>
    </p:spTree>
    <p:extLst>
      <p:ext uri="{BB962C8B-B14F-4D97-AF65-F5344CB8AC3E}">
        <p14:creationId xmlns:p14="http://schemas.microsoft.com/office/powerpoint/2010/main" val="24826013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805" y="375588"/>
            <a:ext cx="10019664" cy="6419378"/>
          </a:xfrm>
          <a:prstGeom prst="rect">
            <a:avLst/>
          </a:prstGeom>
        </p:spPr>
      </p:pic>
    </p:spTree>
    <p:extLst>
      <p:ext uri="{BB962C8B-B14F-4D97-AF65-F5344CB8AC3E}">
        <p14:creationId xmlns:p14="http://schemas.microsoft.com/office/powerpoint/2010/main" val="2628967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54054" y="396632"/>
            <a:ext cx="3572838" cy="523220"/>
          </a:xfrm>
          <a:prstGeom prst="rect">
            <a:avLst/>
          </a:prstGeom>
        </p:spPr>
        <p:txBody>
          <a:bodyPr wrap="none">
            <a:spAutoFit/>
          </a:bodyPr>
          <a:lstStyle/>
          <a:p>
            <a:r>
              <a:rPr lang="en-IN" sz="2800" b="1" dirty="0" smtClean="0"/>
              <a:t>How to install Angular </a:t>
            </a:r>
            <a:endParaRPr lang="en-IN" sz="2800" b="1" dirty="0"/>
          </a:p>
        </p:txBody>
      </p:sp>
      <p:sp>
        <p:nvSpPr>
          <p:cNvPr id="4" name="Rectangle 3"/>
          <p:cNvSpPr/>
          <p:nvPr/>
        </p:nvSpPr>
        <p:spPr>
          <a:xfrm>
            <a:off x="554054" y="1102025"/>
            <a:ext cx="3770263" cy="461665"/>
          </a:xfrm>
          <a:prstGeom prst="rect">
            <a:avLst/>
          </a:prstGeom>
        </p:spPr>
        <p:txBody>
          <a:bodyPr wrap="none">
            <a:spAutoFit/>
          </a:bodyPr>
          <a:lstStyle/>
          <a:p>
            <a:r>
              <a:rPr lang="en-IN" sz="2400" b="1" dirty="0" smtClean="0"/>
              <a:t>Angular  Environment Setup</a:t>
            </a:r>
            <a:endParaRPr lang="en-IN" sz="2400" b="1" dirty="0"/>
          </a:p>
        </p:txBody>
      </p:sp>
      <p:sp>
        <p:nvSpPr>
          <p:cNvPr id="5" name="Rectangle 4"/>
          <p:cNvSpPr/>
          <p:nvPr/>
        </p:nvSpPr>
        <p:spPr>
          <a:xfrm>
            <a:off x="554054" y="1745863"/>
            <a:ext cx="5215402" cy="369332"/>
          </a:xfrm>
          <a:prstGeom prst="rect">
            <a:avLst/>
          </a:prstGeom>
        </p:spPr>
        <p:txBody>
          <a:bodyPr wrap="none">
            <a:spAutoFit/>
          </a:bodyPr>
          <a:lstStyle/>
          <a:p>
            <a:r>
              <a:rPr lang="en-IN" b="1" dirty="0" smtClean="0"/>
              <a:t>Install Visual Studio Code IDE or </a:t>
            </a:r>
            <a:r>
              <a:rPr lang="en-IN" b="1" dirty="0" err="1" smtClean="0"/>
              <a:t>JetBrains</a:t>
            </a:r>
            <a:r>
              <a:rPr lang="en-IN" b="1" dirty="0" smtClean="0"/>
              <a:t> </a:t>
            </a:r>
            <a:r>
              <a:rPr lang="en-IN" b="1" dirty="0" err="1" smtClean="0"/>
              <a:t>WebStorm</a:t>
            </a:r>
            <a:endParaRPr lang="en-IN" b="1" dirty="0"/>
          </a:p>
        </p:txBody>
      </p:sp>
      <p:sp>
        <p:nvSpPr>
          <p:cNvPr id="6" name="Rectangle 5"/>
          <p:cNvSpPr/>
          <p:nvPr/>
        </p:nvSpPr>
        <p:spPr>
          <a:xfrm>
            <a:off x="575853" y="2297368"/>
            <a:ext cx="1540806" cy="369332"/>
          </a:xfrm>
          <a:prstGeom prst="rect">
            <a:avLst/>
          </a:prstGeom>
        </p:spPr>
        <p:txBody>
          <a:bodyPr wrap="none">
            <a:spAutoFit/>
          </a:bodyPr>
          <a:lstStyle/>
          <a:p>
            <a:r>
              <a:rPr lang="en-IN" b="1" dirty="0" smtClean="0"/>
              <a:t>Install Node.js</a:t>
            </a:r>
            <a:endParaRPr lang="en-IN" b="1" dirty="0"/>
          </a:p>
        </p:txBody>
      </p:sp>
      <p:sp>
        <p:nvSpPr>
          <p:cNvPr id="7" name="Rectangle 6"/>
          <p:cNvSpPr/>
          <p:nvPr/>
        </p:nvSpPr>
        <p:spPr>
          <a:xfrm>
            <a:off x="554054" y="2848873"/>
            <a:ext cx="3042179" cy="369332"/>
          </a:xfrm>
          <a:prstGeom prst="rect">
            <a:avLst/>
          </a:prstGeom>
        </p:spPr>
        <p:txBody>
          <a:bodyPr wrap="none">
            <a:spAutoFit/>
          </a:bodyPr>
          <a:lstStyle/>
          <a:p>
            <a:r>
              <a:rPr lang="en-IN" b="1" dirty="0" smtClean="0"/>
              <a:t>Use </a:t>
            </a:r>
            <a:r>
              <a:rPr lang="en-IN" b="1" dirty="0" err="1" smtClean="0"/>
              <a:t>npm</a:t>
            </a:r>
            <a:r>
              <a:rPr lang="en-IN" b="1" dirty="0" smtClean="0"/>
              <a:t> to install Angular CLI</a:t>
            </a:r>
            <a:endParaRPr lang="en-IN" b="1" dirty="0"/>
          </a:p>
        </p:txBody>
      </p:sp>
      <p:sp>
        <p:nvSpPr>
          <p:cNvPr id="8" name="Rectangle 7"/>
          <p:cNvSpPr/>
          <p:nvPr/>
        </p:nvSpPr>
        <p:spPr>
          <a:xfrm>
            <a:off x="575853" y="3400378"/>
            <a:ext cx="2812052" cy="369332"/>
          </a:xfrm>
          <a:prstGeom prst="rect">
            <a:avLst/>
          </a:prstGeom>
        </p:spPr>
        <p:txBody>
          <a:bodyPr wrap="none">
            <a:spAutoFit/>
          </a:bodyPr>
          <a:lstStyle/>
          <a:p>
            <a:r>
              <a:rPr lang="en-IN" dirty="0" err="1" smtClean="0"/>
              <a:t>npm</a:t>
            </a:r>
            <a:r>
              <a:rPr lang="en-IN" dirty="0" smtClean="0"/>
              <a:t> install -g @angular/cli  </a:t>
            </a:r>
            <a:endParaRPr lang="en-IN" dirty="0"/>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6421" y="1745863"/>
            <a:ext cx="3410426" cy="1781424"/>
          </a:xfrm>
          <a:prstGeom prst="rect">
            <a:avLst/>
          </a:prstGeom>
        </p:spPr>
      </p:pic>
      <p:pic>
        <p:nvPicPr>
          <p:cNvPr id="10" name="Picture 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4278" y="3033539"/>
            <a:ext cx="1209844" cy="190527"/>
          </a:xfrm>
          <a:prstGeom prst="rect">
            <a:avLst/>
          </a:prstGeom>
        </p:spPr>
      </p:pic>
    </p:spTree>
    <p:extLst>
      <p:ext uri="{BB962C8B-B14F-4D97-AF65-F5344CB8AC3E}">
        <p14:creationId xmlns:p14="http://schemas.microsoft.com/office/powerpoint/2010/main" val="39738999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863" y="291798"/>
            <a:ext cx="6096000" cy="3139321"/>
          </a:xfrm>
          <a:prstGeom prst="rect">
            <a:avLst/>
          </a:prstGeom>
        </p:spPr>
        <p:txBody>
          <a:bodyPr>
            <a:spAutoFit/>
          </a:bodyPr>
          <a:lstStyle/>
          <a:p>
            <a:r>
              <a:rPr lang="en-IN" b="1" dirty="0" smtClean="0"/>
              <a:t>You will see 5 components there:</a:t>
            </a:r>
            <a:endParaRPr lang="en-IN" dirty="0" smtClean="0"/>
          </a:p>
          <a:p>
            <a:pPr>
              <a:buFont typeface="Arial" panose="020B0604020202020204" pitchFamily="34" charset="0"/>
              <a:buChar char="•"/>
            </a:pPr>
            <a:r>
              <a:rPr lang="en-IN" dirty="0" smtClean="0"/>
              <a:t>app.component.css</a:t>
            </a:r>
          </a:p>
          <a:p>
            <a:pPr>
              <a:buFont typeface="Arial" panose="020B0604020202020204" pitchFamily="34" charset="0"/>
              <a:buChar char="•"/>
            </a:pPr>
            <a:r>
              <a:rPr lang="en-IN" dirty="0" smtClean="0"/>
              <a:t>app.component.html </a:t>
            </a:r>
          </a:p>
          <a:p>
            <a:pPr>
              <a:buFont typeface="Arial" panose="020B0604020202020204" pitchFamily="34" charset="0"/>
              <a:buChar char="•"/>
            </a:pPr>
            <a:r>
              <a:rPr lang="en-IN" dirty="0" err="1" smtClean="0"/>
              <a:t>app.component.spec.ts</a:t>
            </a:r>
            <a:endParaRPr lang="en-IN" dirty="0" smtClean="0"/>
          </a:p>
          <a:p>
            <a:pPr>
              <a:buFont typeface="Arial" panose="020B0604020202020204" pitchFamily="34" charset="0"/>
              <a:buChar char="•"/>
            </a:pPr>
            <a:r>
              <a:rPr lang="en-IN" dirty="0" err="1" smtClean="0"/>
              <a:t>app.component.ts</a:t>
            </a:r>
            <a:endParaRPr lang="en-IN" dirty="0" smtClean="0"/>
          </a:p>
          <a:p>
            <a:pPr>
              <a:buFont typeface="Arial" panose="020B0604020202020204" pitchFamily="34" charset="0"/>
              <a:buChar char="•"/>
            </a:pPr>
            <a:r>
              <a:rPr lang="en-IN" dirty="0" err="1" smtClean="0"/>
              <a:t>app.module.ts</a:t>
            </a:r>
            <a:endParaRPr lang="en-IN" dirty="0" smtClean="0"/>
          </a:p>
          <a:p>
            <a:r>
              <a:rPr lang="en-IN" dirty="0" smtClean="0"/>
              <a:t>You can see the code within the different components to understand what is going on and which part is responsible for the outlook of the app.</a:t>
            </a:r>
          </a:p>
          <a:p>
            <a:r>
              <a:rPr lang="en-IN" b="1" dirty="0" smtClean="0"/>
              <a:t>app.component.css</a:t>
            </a:r>
            <a:endParaRPr lang="en-IN" dirty="0" smtClean="0"/>
          </a:p>
          <a:p>
            <a:r>
              <a:rPr lang="en-IN" dirty="0" smtClean="0"/>
              <a:t>This part is empty because we don't specify any CSS here.</a:t>
            </a:r>
            <a:endParaRPr lang="en-IN"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4414" y="2677885"/>
            <a:ext cx="5815283" cy="3963489"/>
          </a:xfrm>
          <a:prstGeom prst="rect">
            <a:avLst/>
          </a:prstGeom>
        </p:spPr>
      </p:pic>
    </p:spTree>
    <p:extLst>
      <p:ext uri="{BB962C8B-B14F-4D97-AF65-F5344CB8AC3E}">
        <p14:creationId xmlns:p14="http://schemas.microsoft.com/office/powerpoint/2010/main" val="959178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8675" y="378210"/>
            <a:ext cx="6096000" cy="1477328"/>
          </a:xfrm>
          <a:prstGeom prst="rect">
            <a:avLst/>
          </a:prstGeom>
        </p:spPr>
        <p:txBody>
          <a:bodyPr>
            <a:spAutoFit/>
          </a:bodyPr>
          <a:lstStyle/>
          <a:p>
            <a:r>
              <a:rPr lang="en-IN" b="1" smtClean="0"/>
              <a:t>app.component.html </a:t>
            </a:r>
            <a:endParaRPr lang="en-IN" smtClean="0"/>
          </a:p>
          <a:p>
            <a:r>
              <a:rPr lang="en-IN" dirty="0" smtClean="0"/>
              <a:t>This is the most important component, the front page of your app. Here, you can change the salutation used before your app's name. You can also change the content on the front page and their respective links.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4675" y="640080"/>
            <a:ext cx="5362200" cy="2884986"/>
          </a:xfrm>
          <a:prstGeom prst="rect">
            <a:avLst/>
          </a:prstGeom>
        </p:spPr>
      </p:pic>
    </p:spTree>
    <p:extLst>
      <p:ext uri="{BB962C8B-B14F-4D97-AF65-F5344CB8AC3E}">
        <p14:creationId xmlns:p14="http://schemas.microsoft.com/office/powerpoint/2010/main" val="16193109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7681" y="480201"/>
            <a:ext cx="6096000" cy="646331"/>
          </a:xfrm>
          <a:prstGeom prst="rect">
            <a:avLst/>
          </a:prstGeom>
        </p:spPr>
        <p:txBody>
          <a:bodyPr>
            <a:spAutoFit/>
          </a:bodyPr>
          <a:lstStyle/>
          <a:p>
            <a:r>
              <a:rPr lang="en-IN" b="1" dirty="0" err="1" smtClean="0"/>
              <a:t>app.component.spec.ts</a:t>
            </a:r>
            <a:r>
              <a:rPr lang="en-IN" b="1" dirty="0" smtClean="0"/>
              <a:t>:</a:t>
            </a:r>
            <a:endParaRPr lang="en-IN" dirty="0" smtClean="0"/>
          </a:p>
          <a:p>
            <a:r>
              <a:rPr lang="en-IN" dirty="0" smtClean="0"/>
              <a:t>This file is used for testing purpose only. </a:t>
            </a:r>
            <a:endParaRPr lang="en-IN" dirty="0"/>
          </a:p>
        </p:txBody>
      </p:sp>
      <p:sp>
        <p:nvSpPr>
          <p:cNvPr id="5" name="Rectangle 4"/>
          <p:cNvSpPr/>
          <p:nvPr/>
        </p:nvSpPr>
        <p:spPr>
          <a:xfrm>
            <a:off x="487681" y="1226399"/>
            <a:ext cx="6096000" cy="923330"/>
          </a:xfrm>
          <a:prstGeom prst="rect">
            <a:avLst/>
          </a:prstGeom>
        </p:spPr>
        <p:txBody>
          <a:bodyPr>
            <a:spAutoFit/>
          </a:bodyPr>
          <a:lstStyle/>
          <a:p>
            <a:r>
              <a:rPr lang="en-IN" b="1" dirty="0" err="1" smtClean="0"/>
              <a:t>app.component.ts</a:t>
            </a:r>
            <a:r>
              <a:rPr lang="en-IN" b="1" dirty="0" smtClean="0"/>
              <a:t> </a:t>
            </a:r>
            <a:endParaRPr lang="en-IN" dirty="0" smtClean="0"/>
          </a:p>
          <a:p>
            <a:r>
              <a:rPr lang="en-IN" dirty="0" smtClean="0"/>
              <a:t>You can change the name of your app here. You just have to change the title.</a:t>
            </a:r>
            <a:endParaRPr lang="en-IN" dirty="0"/>
          </a:p>
        </p:txBody>
      </p:sp>
      <p:sp>
        <p:nvSpPr>
          <p:cNvPr id="6" name="Rectangle 5"/>
          <p:cNvSpPr/>
          <p:nvPr/>
        </p:nvSpPr>
        <p:spPr>
          <a:xfrm>
            <a:off x="487681" y="2249596"/>
            <a:ext cx="1562415" cy="369332"/>
          </a:xfrm>
          <a:prstGeom prst="rect">
            <a:avLst/>
          </a:prstGeom>
        </p:spPr>
        <p:txBody>
          <a:bodyPr wrap="none">
            <a:spAutoFit/>
          </a:bodyPr>
          <a:lstStyle/>
          <a:p>
            <a:r>
              <a:rPr lang="en-IN" b="1" smtClean="0"/>
              <a:t>app.module.ts</a:t>
            </a:r>
            <a:endParaRPr lang="en-IN"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1" y="2718795"/>
            <a:ext cx="4753638" cy="3781953"/>
          </a:xfrm>
          <a:prstGeom prst="rect">
            <a:avLst/>
          </a:prstGeom>
        </p:spPr>
      </p:pic>
      <p:sp>
        <p:nvSpPr>
          <p:cNvPr id="2" name="Rectangle 1"/>
          <p:cNvSpPr/>
          <p:nvPr/>
        </p:nvSpPr>
        <p:spPr>
          <a:xfrm>
            <a:off x="1958189" y="2249596"/>
            <a:ext cx="9733070" cy="369332"/>
          </a:xfrm>
          <a:prstGeom prst="rect">
            <a:avLst/>
          </a:prstGeom>
        </p:spPr>
        <p:txBody>
          <a:bodyPr wrap="square">
            <a:spAutoFit/>
          </a:bodyPr>
          <a:lstStyle/>
          <a:p>
            <a:r>
              <a:rPr lang="en-IN" dirty="0"/>
              <a:t>it has some libraries which are imported and also a declarative which is assigned the </a:t>
            </a:r>
            <a:r>
              <a:rPr lang="en-IN" dirty="0" smtClean="0"/>
              <a:t>app component</a:t>
            </a:r>
            <a:endParaRPr lang="en-IN" dirty="0"/>
          </a:p>
        </p:txBody>
      </p:sp>
    </p:spTree>
    <p:extLst>
      <p:ext uri="{BB962C8B-B14F-4D97-AF65-F5344CB8AC3E}">
        <p14:creationId xmlns:p14="http://schemas.microsoft.com/office/powerpoint/2010/main" val="34317634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1507</TotalTime>
  <Words>1464</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Angular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dc:title>
  <dc:creator>AJ</dc:creator>
  <cp:lastModifiedBy>AJ</cp:lastModifiedBy>
  <cp:revision>30</cp:revision>
  <dcterms:created xsi:type="dcterms:W3CDTF">2019-12-10T06:58:17Z</dcterms:created>
  <dcterms:modified xsi:type="dcterms:W3CDTF">2019-12-15T07:11:29Z</dcterms:modified>
</cp:coreProperties>
</file>