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1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3D0501C-B8D0-45C6-9272-4AE1093FD6BF}"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20337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D0501C-B8D0-45C6-9272-4AE1093FD6BF}"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114889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D0501C-B8D0-45C6-9272-4AE1093FD6BF}"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265925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3D0501C-B8D0-45C6-9272-4AE1093FD6BF}"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210259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D0501C-B8D0-45C6-9272-4AE1093FD6BF}" type="datetimeFigureOut">
              <a:rPr lang="en-IN" smtClean="0"/>
              <a:t>15-12-2019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157164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D0501C-B8D0-45C6-9272-4AE1093FD6BF}"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398607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3D0501C-B8D0-45C6-9272-4AE1093FD6BF}" type="datetimeFigureOut">
              <a:rPr lang="en-IN" smtClean="0"/>
              <a:t>15-12-2019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36862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D0501C-B8D0-45C6-9272-4AE1093FD6BF}" type="datetimeFigureOut">
              <a:rPr lang="en-IN" smtClean="0"/>
              <a:t>15-12-2019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268833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0501C-B8D0-45C6-9272-4AE1093FD6BF}" type="datetimeFigureOut">
              <a:rPr lang="en-IN" smtClean="0"/>
              <a:t>15-12-2019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189116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D0501C-B8D0-45C6-9272-4AE1093FD6BF}"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283459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D0501C-B8D0-45C6-9272-4AE1093FD6BF}" type="datetimeFigureOut">
              <a:rPr lang="en-IN" smtClean="0"/>
              <a:t>15-12-2019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74F0C-9671-400F-9E8B-6540E5D917EC}" type="slidenum">
              <a:rPr lang="en-IN" smtClean="0"/>
              <a:t>‹#›</a:t>
            </a:fld>
            <a:endParaRPr lang="en-IN"/>
          </a:p>
        </p:txBody>
      </p:sp>
    </p:spTree>
    <p:extLst>
      <p:ext uri="{BB962C8B-B14F-4D97-AF65-F5344CB8AC3E}">
        <p14:creationId xmlns:p14="http://schemas.microsoft.com/office/powerpoint/2010/main" val="115621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0501C-B8D0-45C6-9272-4AE1093FD6BF}" type="datetimeFigureOut">
              <a:rPr lang="en-IN" smtClean="0"/>
              <a:t>15-12-2019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74F0C-9671-400F-9E8B-6540E5D917EC}" type="slidenum">
              <a:rPr lang="en-IN" smtClean="0"/>
              <a:t>‹#›</a:t>
            </a:fld>
            <a:endParaRPr lang="en-IN"/>
          </a:p>
        </p:txBody>
      </p:sp>
    </p:spTree>
    <p:extLst>
      <p:ext uri="{BB962C8B-B14F-4D97-AF65-F5344CB8AC3E}">
        <p14:creationId xmlns:p14="http://schemas.microsoft.com/office/powerpoint/2010/main" val="997845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 </a:t>
            </a:r>
            <a:endParaRPr lang="en-IN" dirty="0"/>
          </a:p>
        </p:txBody>
      </p:sp>
      <p:sp>
        <p:nvSpPr>
          <p:cNvPr id="3" name="Subtitle 2"/>
          <p:cNvSpPr>
            <a:spLocks noGrp="1"/>
          </p:cNvSpPr>
          <p:nvPr>
            <p:ph type="subTitle" idx="1"/>
          </p:nvPr>
        </p:nvSpPr>
        <p:spPr/>
        <p:txBody>
          <a:bodyPr/>
          <a:lstStyle/>
          <a:p>
            <a:r>
              <a:rPr lang="en-IN" dirty="0" smtClean="0"/>
              <a:t>AJ</a:t>
            </a:r>
            <a:endParaRPr lang="en-IN" dirty="0"/>
          </a:p>
        </p:txBody>
      </p:sp>
    </p:spTree>
    <p:extLst>
      <p:ext uri="{BB962C8B-B14F-4D97-AF65-F5344CB8AC3E}">
        <p14:creationId xmlns:p14="http://schemas.microsoft.com/office/powerpoint/2010/main" val="1050987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97" y="396632"/>
            <a:ext cx="3898760" cy="461665"/>
          </a:xfrm>
          <a:prstGeom prst="rect">
            <a:avLst/>
          </a:prstGeom>
        </p:spPr>
        <p:txBody>
          <a:bodyPr wrap="none">
            <a:spAutoFit/>
          </a:bodyPr>
          <a:lstStyle/>
          <a:p>
            <a:r>
              <a:rPr lang="en-IN" sz="2400" b="1" dirty="0"/>
              <a:t>Angular Interpolation Usages</a:t>
            </a:r>
          </a:p>
        </p:txBody>
      </p:sp>
      <p:sp>
        <p:nvSpPr>
          <p:cNvPr id="3" name="Rectangle 2"/>
          <p:cNvSpPr/>
          <p:nvPr/>
        </p:nvSpPr>
        <p:spPr>
          <a:xfrm>
            <a:off x="563159" y="968718"/>
            <a:ext cx="11062783" cy="646331"/>
          </a:xfrm>
          <a:prstGeom prst="rect">
            <a:avLst/>
          </a:prstGeom>
        </p:spPr>
        <p:txBody>
          <a:bodyPr wrap="square">
            <a:spAutoFit/>
          </a:bodyPr>
          <a:lstStyle/>
          <a:p>
            <a:r>
              <a:rPr lang="en-IN" b="1" dirty="0" smtClean="0"/>
              <a:t>3. Invoke </a:t>
            </a:r>
            <a:r>
              <a:rPr lang="en-IN" b="1" dirty="0"/>
              <a:t>methods and display return values</a:t>
            </a:r>
            <a:r>
              <a:rPr lang="en-IN" dirty="0"/>
              <a:t> – We can also invoke/call methods on hosting component views within interpolation expressions.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159" y="1725470"/>
            <a:ext cx="5406567" cy="4853749"/>
          </a:xfrm>
          <a:prstGeom prst="rect">
            <a:avLst/>
          </a:prstGeom>
        </p:spPr>
      </p:pic>
      <p:sp>
        <p:nvSpPr>
          <p:cNvPr id="6" name="Rectangle 5"/>
          <p:cNvSpPr/>
          <p:nvPr/>
        </p:nvSpPr>
        <p:spPr>
          <a:xfrm>
            <a:off x="6291086" y="1615049"/>
            <a:ext cx="5626594" cy="5460084"/>
          </a:xfrm>
          <a:prstGeom prst="rect">
            <a:avLst/>
          </a:prstGeom>
        </p:spPr>
        <p:txBody>
          <a:bodyPr wrap="square">
            <a:spAutoFit/>
          </a:bodyPr>
          <a:lstStyle/>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import</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latin typeface="Courier New" panose="02070309020205020404" pitchFamily="49" charset="0"/>
                <a:ea typeface="Times New Roman" panose="02020603050405020304" pitchFamily="18" charset="0"/>
                <a:cs typeface="Times New Roman" panose="02020603050405020304" pitchFamily="18" charset="0"/>
              </a:rPr>
              <a:t>{ Component, </a:t>
            </a:r>
            <a:r>
              <a:rPr lang="en-IN" sz="1400" dirty="0" err="1">
                <a:latin typeface="Courier New" panose="02070309020205020404" pitchFamily="49" charset="0"/>
                <a:ea typeface="Times New Roman" panose="02020603050405020304" pitchFamily="18" charset="0"/>
                <a:cs typeface="Times New Roman" panose="02020603050405020304" pitchFamily="18" charset="0"/>
              </a:rPr>
              <a:t>OnInit</a:t>
            </a:r>
            <a:r>
              <a:rPr lang="en-IN" sz="1400" dirty="0">
                <a:latin typeface="Courier New" panose="02070309020205020404" pitchFamily="49" charset="0"/>
                <a:ea typeface="Times New Roman" panose="02020603050405020304" pitchFamily="18" charset="0"/>
                <a:cs typeface="Times New Roman" panose="02020603050405020304" pitchFamily="18" charset="0"/>
              </a:rPr>
              <a:t> } from '@angular/core';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@Component({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selector: 'app-greet',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template: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    &lt;h1&gt;Greetings {{ name }}! &lt;/h1&gt;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    &lt;h2&gt;Have a good {{ </a:t>
            </a:r>
            <a:r>
              <a:rPr lang="en-IN" sz="1400" dirty="0" err="1">
                <a:latin typeface="Courier New" panose="02070309020205020404" pitchFamily="49" charset="0"/>
                <a:ea typeface="Times New Roman" panose="02020603050405020304" pitchFamily="18" charset="0"/>
                <a:cs typeface="Times New Roman" panose="02020603050405020304" pitchFamily="18" charset="0"/>
              </a:rPr>
              <a:t>getTime</a:t>
            </a:r>
            <a:r>
              <a:rPr lang="en-IN" sz="1400" dirty="0">
                <a:latin typeface="Courier New" panose="02070309020205020404" pitchFamily="49" charset="0"/>
                <a:ea typeface="Times New Roman" panose="02020603050405020304" pitchFamily="18" charset="0"/>
                <a:cs typeface="Times New Roman" panose="02020603050405020304" pitchFamily="18" charset="0"/>
              </a:rPr>
              <a:t>() }}!&lt;/h2&gt;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err="1">
                <a:latin typeface="Courier New" panose="02070309020205020404" pitchFamily="49" charset="0"/>
                <a:ea typeface="Times New Roman" panose="02020603050405020304" pitchFamily="18" charset="0"/>
                <a:cs typeface="Times New Roman" panose="02020603050405020304" pitchFamily="18" charset="0"/>
              </a:rPr>
              <a:t>styleUrls</a:t>
            </a:r>
            <a:r>
              <a:rPr lang="en-IN" sz="1400" dirty="0">
                <a:latin typeface="Courier New" panose="02070309020205020404" pitchFamily="49" charset="0"/>
                <a:ea typeface="Times New Roman" panose="02020603050405020304" pitchFamily="18" charset="0"/>
                <a:cs typeface="Times New Roman" panose="02020603050405020304" pitchFamily="18" charset="0"/>
              </a:rPr>
              <a:t>: ['./greet.component.css']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export class</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latin typeface="Courier New" panose="02070309020205020404" pitchFamily="49" charset="0"/>
                <a:ea typeface="Times New Roman" panose="02020603050405020304" pitchFamily="18" charset="0"/>
                <a:cs typeface="Times New Roman" panose="02020603050405020304" pitchFamily="18" charset="0"/>
              </a:rPr>
              <a:t>GreetComponent</a:t>
            </a:r>
            <a:r>
              <a:rPr lang="en-IN" sz="1400" dirty="0">
                <a:latin typeface="Courier New" panose="02070309020205020404" pitchFamily="49" charset="0"/>
                <a:ea typeface="Times New Roman" panose="02020603050405020304" pitchFamily="18" charset="0"/>
                <a:cs typeface="Times New Roman" panose="02020603050405020304" pitchFamily="18" charset="0"/>
              </a:rPr>
              <a:t> implements</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latin typeface="Courier New" panose="02070309020205020404" pitchFamily="49" charset="0"/>
                <a:ea typeface="Times New Roman" panose="02020603050405020304" pitchFamily="18" charset="0"/>
                <a:cs typeface="Times New Roman" panose="02020603050405020304" pitchFamily="18" charset="0"/>
              </a:rPr>
              <a:t>OnInit</a:t>
            </a:r>
            <a:r>
              <a:rPr lang="en-IN" sz="1400" dirty="0">
                <a:latin typeface="Courier New" panose="02070309020205020404" pitchFamily="49" charset="0"/>
                <a:ea typeface="Times New Roman" panose="02020603050405020304" pitchFamily="18"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name: string = "John Doe";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err="1">
                <a:latin typeface="Courier New" panose="02070309020205020404" pitchFamily="49" charset="0"/>
                <a:ea typeface="Times New Roman" panose="02020603050405020304" pitchFamily="18" charset="0"/>
                <a:cs typeface="Times New Roman" panose="02020603050405020304" pitchFamily="18" charset="0"/>
              </a:rPr>
              <a:t>getTime</a:t>
            </a:r>
            <a:r>
              <a:rPr lang="en-IN" sz="1400" dirty="0">
                <a:latin typeface="Courier New" panose="02070309020205020404" pitchFamily="49" charset="0"/>
                <a:ea typeface="Times New Roman" panose="02020603050405020304" pitchFamily="18" charset="0"/>
                <a:cs typeface="Times New Roman" panose="02020603050405020304" pitchFamily="18" charset="0"/>
              </a:rPr>
              <a:t>(): string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    return</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latin typeface="Courier New" panose="02070309020205020404" pitchFamily="49" charset="0"/>
                <a:ea typeface="Times New Roman" panose="02020603050405020304" pitchFamily="18" charset="0"/>
                <a:cs typeface="Times New Roman" panose="02020603050405020304" pitchFamily="18" charset="0"/>
              </a:rPr>
              <a:t>'morning';</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ourier New" panose="02070309020205020404" pitchFamily="49" charset="0"/>
                <a:ea typeface="Times New Roman" panose="02020603050405020304" pitchFamily="18"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4927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97" y="396632"/>
            <a:ext cx="3898760" cy="461665"/>
          </a:xfrm>
          <a:prstGeom prst="rect">
            <a:avLst/>
          </a:prstGeom>
        </p:spPr>
        <p:txBody>
          <a:bodyPr wrap="none">
            <a:spAutoFit/>
          </a:bodyPr>
          <a:lstStyle/>
          <a:p>
            <a:r>
              <a:rPr lang="en-IN" sz="2400" b="1" dirty="0"/>
              <a:t>Angular Interpolation Usages</a:t>
            </a:r>
          </a:p>
        </p:txBody>
      </p:sp>
      <p:sp>
        <p:nvSpPr>
          <p:cNvPr id="4" name="Rectangle 3"/>
          <p:cNvSpPr/>
          <p:nvPr/>
        </p:nvSpPr>
        <p:spPr>
          <a:xfrm>
            <a:off x="513697" y="858297"/>
            <a:ext cx="11059994" cy="646331"/>
          </a:xfrm>
          <a:prstGeom prst="rect">
            <a:avLst/>
          </a:prstGeom>
        </p:spPr>
        <p:txBody>
          <a:bodyPr wrap="square">
            <a:spAutoFit/>
          </a:bodyPr>
          <a:lstStyle/>
          <a:p>
            <a:r>
              <a:rPr lang="en-IN" b="1" dirty="0" smtClean="0"/>
              <a:t>4. Display </a:t>
            </a:r>
            <a:r>
              <a:rPr lang="en-IN" b="1" dirty="0"/>
              <a:t>array items</a:t>
            </a:r>
            <a:r>
              <a:rPr lang="en-IN" dirty="0"/>
              <a:t> – We can use interpolation along </a:t>
            </a:r>
            <a:r>
              <a:rPr lang="en-IN" dirty="0" smtClean="0"/>
              <a:t>with</a:t>
            </a:r>
          </a:p>
          <a:p>
            <a:r>
              <a:rPr lang="en-IN" dirty="0" smtClean="0"/>
              <a:t> </a:t>
            </a:r>
            <a:r>
              <a:rPr lang="en-IN" b="1" dirty="0" err="1"/>
              <a:t>ngFor</a:t>
            </a:r>
            <a:r>
              <a:rPr lang="en-IN" dirty="0"/>
              <a:t> directive to display an array of items.</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97" y="1875466"/>
            <a:ext cx="4639322" cy="1771897"/>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689" y="858297"/>
            <a:ext cx="4667901" cy="5896798"/>
          </a:xfrm>
          <a:prstGeom prst="rect">
            <a:avLst/>
          </a:prstGeom>
        </p:spPr>
      </p:pic>
      <p:sp>
        <p:nvSpPr>
          <p:cNvPr id="9" name="Rectangle 8"/>
          <p:cNvSpPr/>
          <p:nvPr/>
        </p:nvSpPr>
        <p:spPr>
          <a:xfrm>
            <a:off x="500689" y="4018201"/>
            <a:ext cx="6096000" cy="923330"/>
          </a:xfrm>
          <a:prstGeom prst="rect">
            <a:avLst/>
          </a:prstGeom>
        </p:spPr>
        <p:txBody>
          <a:bodyPr>
            <a:spAutoFit/>
          </a:bodyPr>
          <a:lstStyle/>
          <a:p>
            <a:r>
              <a:rPr lang="en-IN" dirty="0"/>
              <a:t>Either we use inline template or separate HTML file for component view, the template data bindings have the same access to the component’s properties.</a:t>
            </a:r>
          </a:p>
        </p:txBody>
      </p:sp>
    </p:spTree>
    <p:extLst>
      <p:ext uri="{BB962C8B-B14F-4D97-AF65-F5344CB8AC3E}">
        <p14:creationId xmlns:p14="http://schemas.microsoft.com/office/powerpoint/2010/main" val="4051501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5343" y="383569"/>
            <a:ext cx="4086440" cy="461665"/>
          </a:xfrm>
          <a:prstGeom prst="rect">
            <a:avLst/>
          </a:prstGeom>
        </p:spPr>
        <p:txBody>
          <a:bodyPr wrap="none">
            <a:spAutoFit/>
          </a:bodyPr>
          <a:lstStyle/>
          <a:p>
            <a:r>
              <a:rPr lang="en-IN" sz="2400" b="1" dirty="0"/>
              <a:t>Angular Interpolation Example</a:t>
            </a:r>
          </a:p>
        </p:txBody>
      </p:sp>
      <p:sp>
        <p:nvSpPr>
          <p:cNvPr id="5" name="Rectangle 4"/>
          <p:cNvSpPr/>
          <p:nvPr/>
        </p:nvSpPr>
        <p:spPr>
          <a:xfrm>
            <a:off x="325342" y="989652"/>
            <a:ext cx="9981251" cy="369332"/>
          </a:xfrm>
          <a:prstGeom prst="rect">
            <a:avLst/>
          </a:prstGeom>
        </p:spPr>
        <p:txBody>
          <a:bodyPr wrap="square">
            <a:spAutoFit/>
          </a:bodyPr>
          <a:lstStyle/>
          <a:p>
            <a:r>
              <a:rPr lang="en-IN" dirty="0"/>
              <a:t>Let’s create a new component using </a:t>
            </a:r>
            <a:r>
              <a:rPr lang="en-IN" b="1" i="1" dirty="0"/>
              <a:t>@angular/cli</a:t>
            </a:r>
            <a:r>
              <a:rPr lang="en-IN" dirty="0"/>
              <a:t> by following command.</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41" y="1503402"/>
            <a:ext cx="7486248" cy="1786492"/>
          </a:xfrm>
          <a:prstGeom prst="rect">
            <a:avLst/>
          </a:prstGeom>
        </p:spPr>
      </p:pic>
      <p:sp>
        <p:nvSpPr>
          <p:cNvPr id="11" name="Rectangle 2"/>
          <p:cNvSpPr>
            <a:spLocks noChangeArrowheads="1"/>
          </p:cNvSpPr>
          <p:nvPr/>
        </p:nvSpPr>
        <p:spPr bwMode="auto">
          <a:xfrm>
            <a:off x="325341" y="3532563"/>
            <a:ext cx="108434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Above command will generate ‘</a:t>
            </a:r>
            <a:r>
              <a:rPr kumimoji="0" lang="en-US" altLang="en-US" b="0" i="0" u="none" strike="noStrike" cap="none" normalizeH="0" baseline="0" dirty="0" err="1" smtClean="0">
                <a:ln>
                  <a:noFill/>
                </a:ln>
                <a:solidFill>
                  <a:schemeClr val="tx1"/>
                </a:solidFill>
                <a:effectLst/>
                <a:latin typeface="Arial Unicode MS"/>
                <a:ea typeface="Calibri" panose="020F0502020204030204" pitchFamily="34" charset="0"/>
                <a:cs typeface="Courier New" panose="02070309020205020404" pitchFamily="49" charset="0"/>
              </a:rPr>
              <a:t>greet.component.ts</a:t>
            </a:r>
            <a:r>
              <a:rPr kumimoji="0" lang="en-US"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with inline template. Let’s add properties </a:t>
            </a:r>
            <a:r>
              <a:rPr kumimoji="0" lang="en-US" altLang="en-US" sz="2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a:t>
            </a:r>
            <a:r>
              <a:rPr kumimoji="0" lang="en-US"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sz="24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time</a:t>
            </a:r>
            <a:r>
              <a:rPr kumimoji="0" lang="en-US" alt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the greet component like shown below:</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3795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5343" y="383569"/>
            <a:ext cx="4086440" cy="461665"/>
          </a:xfrm>
          <a:prstGeom prst="rect">
            <a:avLst/>
          </a:prstGeom>
        </p:spPr>
        <p:txBody>
          <a:bodyPr wrap="none">
            <a:spAutoFit/>
          </a:bodyPr>
          <a:lstStyle/>
          <a:p>
            <a:r>
              <a:rPr lang="en-IN" sz="2400" b="1" dirty="0"/>
              <a:t>Angular Interpolation Example</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43" y="1863336"/>
            <a:ext cx="6769277" cy="4903223"/>
          </a:xfrm>
          <a:prstGeom prst="rect">
            <a:avLst/>
          </a:prstGeom>
        </p:spPr>
      </p:pic>
      <p:sp>
        <p:nvSpPr>
          <p:cNvPr id="4" name="Rectangle 3"/>
          <p:cNvSpPr/>
          <p:nvPr/>
        </p:nvSpPr>
        <p:spPr>
          <a:xfrm>
            <a:off x="325343" y="1001987"/>
            <a:ext cx="11405103" cy="707886"/>
          </a:xfrm>
          <a:prstGeom prst="rect">
            <a:avLst/>
          </a:prstGeom>
        </p:spPr>
        <p:txBody>
          <a:bodyPr wrap="square">
            <a:spAutoFit/>
          </a:bodyPr>
          <a:lstStyle/>
          <a:p>
            <a:r>
              <a:rPr lang="en-IN" sz="2000" dirty="0"/>
              <a:t>Angular automatically pulls the value of the </a:t>
            </a:r>
            <a:r>
              <a:rPr lang="en-IN" sz="2000" i="1" dirty="0"/>
              <a:t>name</a:t>
            </a:r>
            <a:r>
              <a:rPr lang="en-IN" sz="2000" dirty="0"/>
              <a:t> and </a:t>
            </a:r>
            <a:r>
              <a:rPr lang="en-IN" sz="2000" i="1" dirty="0"/>
              <a:t>time</a:t>
            </a:r>
            <a:r>
              <a:rPr lang="en-IN" sz="2000" dirty="0"/>
              <a:t> properties from the ‘greet’ component and inserts those values into the browser. Angular updates the display when these properties change.</a:t>
            </a:r>
          </a:p>
        </p:txBody>
      </p:sp>
    </p:spTree>
    <p:extLst>
      <p:ext uri="{BB962C8B-B14F-4D97-AF65-F5344CB8AC3E}">
        <p14:creationId xmlns:p14="http://schemas.microsoft.com/office/powerpoint/2010/main" val="2170981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2365" y="367473"/>
            <a:ext cx="11321144" cy="2709011"/>
          </a:xfrm>
          <a:prstGeom prst="rect">
            <a:avLst/>
          </a:prstGeom>
        </p:spPr>
        <p:txBody>
          <a:bodyPr wrap="square">
            <a:spAutoFit/>
          </a:bodyPr>
          <a:lstStyle/>
          <a:p>
            <a:pPr>
              <a:lnSpc>
                <a:spcPct val="107000"/>
              </a:lnSpc>
              <a:spcAft>
                <a:spcPts val="800"/>
              </a:spcAft>
            </a:pPr>
            <a:r>
              <a:rPr lang="en-IN" sz="2800" b="1" dirty="0">
                <a:latin typeface="Times New Roman" panose="02020603050405020304" pitchFamily="18" charset="0"/>
                <a:ea typeface="Times New Roman" panose="02020603050405020304" pitchFamily="18" charset="0"/>
                <a:cs typeface="Times New Roman" panose="02020603050405020304" pitchFamily="18" charset="0"/>
              </a:rPr>
              <a:t>Difference between Interpolation and Property Binding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Interpolation is a special syntax that Angular converts into property binding (pair of square bracket). It’s a convenient alternative to property binding.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Another major difference is that to set an element property to a</a:t>
            </a:r>
            <a:r>
              <a:rPr lang="en-IN" b="1" dirty="0">
                <a:latin typeface="Times New Roman" panose="02020603050405020304" pitchFamily="18" charset="0"/>
                <a:ea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ea typeface="Times New Roman" panose="02020603050405020304" pitchFamily="18" charset="0"/>
                <a:cs typeface="Times New Roman" panose="02020603050405020304" pitchFamily="18" charset="0"/>
              </a:rPr>
              <a:t>non-string data value</a:t>
            </a:r>
            <a:r>
              <a:rPr lang="en-IN" dirty="0">
                <a:latin typeface="Times New Roman" panose="02020603050405020304" pitchFamily="18" charset="0"/>
                <a:ea typeface="Times New Roman" panose="02020603050405020304" pitchFamily="18" charset="0"/>
                <a:cs typeface="Times New Roman" panose="02020603050405020304" pitchFamily="18" charset="0"/>
              </a:rPr>
              <a:t>, we must use property binding.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In this example, </a:t>
            </a:r>
            <a:r>
              <a:rPr lang="en-IN" sz="1200" dirty="0">
                <a:latin typeface="Courier New" panose="02070309020205020404" pitchFamily="49" charset="0"/>
                <a:ea typeface="Times New Roman" panose="02020603050405020304" pitchFamily="18" charset="0"/>
                <a:cs typeface="Times New Roman" panose="02020603050405020304" pitchFamily="18" charset="0"/>
              </a:rPr>
              <a:t>OK</a:t>
            </a:r>
            <a:r>
              <a:rPr lang="en-IN" dirty="0">
                <a:latin typeface="Times New Roman" panose="02020603050405020304" pitchFamily="18" charset="0"/>
                <a:ea typeface="Times New Roman" panose="02020603050405020304" pitchFamily="18" charset="0"/>
                <a:cs typeface="Times New Roman" panose="02020603050405020304" pitchFamily="18" charset="0"/>
              </a:rPr>
              <a:t> button will be disabled or enabled based on the value of </a:t>
            </a:r>
            <a:r>
              <a:rPr lang="en-IN" sz="1200" dirty="0">
                <a:latin typeface="Courier New" panose="02070309020205020404" pitchFamily="49" charset="0"/>
                <a:ea typeface="Times New Roman" panose="02020603050405020304" pitchFamily="18" charset="0"/>
                <a:cs typeface="Times New Roman" panose="02020603050405020304" pitchFamily="18" charset="0"/>
              </a:rPr>
              <a:t>'</a:t>
            </a:r>
            <a:r>
              <a:rPr lang="en-IN" sz="1200" dirty="0" err="1">
                <a:latin typeface="Courier New" panose="02070309020205020404" pitchFamily="49" charset="0"/>
                <a:ea typeface="Times New Roman" panose="02020603050405020304" pitchFamily="18" charset="0"/>
                <a:cs typeface="Times New Roman" panose="02020603050405020304" pitchFamily="18" charset="0"/>
              </a:rPr>
              <a:t>isDisabled</a:t>
            </a:r>
            <a:r>
              <a:rPr lang="en-IN" sz="1200" dirty="0">
                <a:latin typeface="Courier New" panose="02070309020205020404" pitchFamily="49" charset="0"/>
                <a:ea typeface="Times New Roman" panose="02020603050405020304" pitchFamily="18" charset="0"/>
                <a:cs typeface="Times New Roman" panose="02020603050405020304" pitchFamily="18" charset="0"/>
              </a:rPr>
              <a:t>'</a:t>
            </a:r>
            <a:r>
              <a:rPr lang="en-IN" dirty="0">
                <a:latin typeface="Times New Roman" panose="02020603050405020304" pitchFamily="18" charset="0"/>
                <a:ea typeface="Times New Roman" panose="02020603050405020304" pitchFamily="18" charset="0"/>
                <a:cs typeface="Times New Roman" panose="02020603050405020304" pitchFamily="18" charset="0"/>
              </a:rPr>
              <a:t>. on the other side, </a:t>
            </a:r>
            <a:r>
              <a:rPr lang="en-IN" sz="1200" dirty="0">
                <a:latin typeface="Courier New" panose="02070309020205020404" pitchFamily="49" charset="0"/>
                <a:ea typeface="Times New Roman" panose="02020603050405020304" pitchFamily="18" charset="0"/>
                <a:cs typeface="Times New Roman" panose="02020603050405020304" pitchFamily="18" charset="0"/>
              </a:rPr>
              <a:t>Cancel</a:t>
            </a:r>
            <a:r>
              <a:rPr lang="en-IN" dirty="0">
                <a:latin typeface="Times New Roman" panose="02020603050405020304" pitchFamily="18" charset="0"/>
                <a:ea typeface="Times New Roman" panose="02020603050405020304" pitchFamily="18" charset="0"/>
                <a:cs typeface="Times New Roman" panose="02020603050405020304" pitchFamily="18" charset="0"/>
              </a:rPr>
              <a:t> button will always be disabled irrespective of the property value.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r="17191"/>
          <a:stretch/>
        </p:blipFill>
        <p:spPr>
          <a:xfrm>
            <a:off x="615780" y="3324226"/>
            <a:ext cx="4165226" cy="193384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607" y="4438807"/>
            <a:ext cx="1352739" cy="819264"/>
          </a:xfrm>
          <a:prstGeom prst="rect">
            <a:avLst/>
          </a:prstGeom>
        </p:spPr>
      </p:pic>
    </p:spTree>
    <p:extLst>
      <p:ext uri="{BB962C8B-B14F-4D97-AF65-F5344CB8AC3E}">
        <p14:creationId xmlns:p14="http://schemas.microsoft.com/office/powerpoint/2010/main" val="1789706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0956" y="190492"/>
            <a:ext cx="3323217" cy="523220"/>
          </a:xfrm>
          <a:prstGeom prst="rect">
            <a:avLst/>
          </a:prstGeom>
        </p:spPr>
        <p:txBody>
          <a:bodyPr wrap="none">
            <a:spAutoFit/>
          </a:bodyPr>
          <a:lstStyle/>
          <a:p>
            <a:r>
              <a:rPr lang="en-IN" sz="2800" b="1" dirty="0" smtClean="0"/>
              <a:t>Angular </a:t>
            </a:r>
            <a:r>
              <a:rPr lang="en-IN" sz="2800" b="1" dirty="0"/>
              <a:t>Components</a:t>
            </a:r>
            <a:endParaRPr lang="en-IN" b="1" dirty="0"/>
          </a:p>
        </p:txBody>
      </p:sp>
      <p:sp>
        <p:nvSpPr>
          <p:cNvPr id="6" name="Rectangle 5"/>
          <p:cNvSpPr/>
          <p:nvPr/>
        </p:nvSpPr>
        <p:spPr>
          <a:xfrm>
            <a:off x="260956" y="713712"/>
            <a:ext cx="11573991" cy="923330"/>
          </a:xfrm>
          <a:prstGeom prst="rect">
            <a:avLst/>
          </a:prstGeom>
        </p:spPr>
        <p:txBody>
          <a:bodyPr wrap="square">
            <a:spAutoFit/>
          </a:bodyPr>
          <a:lstStyle/>
          <a:p>
            <a:r>
              <a:rPr lang="en-IN" dirty="0"/>
              <a:t>Components are the key features of Angular. The whole application is built by using different components.</a:t>
            </a:r>
          </a:p>
          <a:p>
            <a:r>
              <a:rPr lang="en-IN" dirty="0"/>
              <a:t>The core idea behind Angular is to build components. They make your complex application into reusable parts which you can reuse very easily.</a:t>
            </a:r>
          </a:p>
        </p:txBody>
      </p:sp>
      <p:sp>
        <p:nvSpPr>
          <p:cNvPr id="7" name="Rectangle 6"/>
          <p:cNvSpPr/>
          <p:nvPr/>
        </p:nvSpPr>
        <p:spPr>
          <a:xfrm>
            <a:off x="260956" y="1788999"/>
            <a:ext cx="6096000" cy="1477328"/>
          </a:xfrm>
          <a:prstGeom prst="rect">
            <a:avLst/>
          </a:prstGeom>
        </p:spPr>
        <p:txBody>
          <a:bodyPr>
            <a:spAutoFit/>
          </a:bodyPr>
          <a:lstStyle/>
          <a:p>
            <a:r>
              <a:rPr lang="en-IN" b="1" dirty="0"/>
              <a:t>Creating component with CLI </a:t>
            </a:r>
          </a:p>
          <a:p>
            <a:r>
              <a:rPr lang="en-IN" b="1" u="sng" dirty="0"/>
              <a:t>Syntax</a:t>
            </a:r>
          </a:p>
          <a:p>
            <a:pPr>
              <a:buFont typeface="+mj-lt"/>
              <a:buAutoNum type="arabicPeriod"/>
            </a:pPr>
            <a:r>
              <a:rPr lang="en-IN" dirty="0" smtClean="0"/>
              <a:t> ng</a:t>
            </a:r>
            <a:r>
              <a:rPr lang="en-IN" dirty="0"/>
              <a:t> generate component </a:t>
            </a:r>
            <a:r>
              <a:rPr lang="en-IN" dirty="0" err="1"/>
              <a:t>component_name</a:t>
            </a:r>
            <a:r>
              <a:rPr lang="en-IN" dirty="0"/>
              <a:t>  </a:t>
            </a:r>
            <a:endParaRPr lang="en-IN" dirty="0" smtClean="0"/>
          </a:p>
          <a:p>
            <a:r>
              <a:rPr lang="en-IN" dirty="0" smtClean="0"/>
              <a:t>Or</a:t>
            </a:r>
            <a:r>
              <a:rPr lang="en-IN" dirty="0"/>
              <a:t>  </a:t>
            </a:r>
          </a:p>
          <a:p>
            <a:r>
              <a:rPr lang="en-IN" dirty="0" smtClean="0"/>
              <a:t>2. ng</a:t>
            </a:r>
            <a:r>
              <a:rPr lang="en-IN" dirty="0"/>
              <a:t> g c </a:t>
            </a:r>
            <a:r>
              <a:rPr lang="en-IN" dirty="0" err="1"/>
              <a:t>component_name</a:t>
            </a:r>
            <a:r>
              <a:rPr lang="en-IN" dirty="0"/>
              <a:t>  </a:t>
            </a:r>
          </a:p>
        </p:txBody>
      </p:sp>
      <p:sp>
        <p:nvSpPr>
          <p:cNvPr id="8" name="Rectangle 7"/>
          <p:cNvSpPr/>
          <p:nvPr/>
        </p:nvSpPr>
        <p:spPr>
          <a:xfrm>
            <a:off x="5575853" y="1663958"/>
            <a:ext cx="6096000" cy="1754326"/>
          </a:xfrm>
          <a:prstGeom prst="rect">
            <a:avLst/>
          </a:prstGeom>
        </p:spPr>
        <p:txBody>
          <a:bodyPr>
            <a:spAutoFit/>
          </a:bodyPr>
          <a:lstStyle/>
          <a:p>
            <a:r>
              <a:rPr lang="en-IN" dirty="0"/>
              <a:t>Open Command prompt and stop </a:t>
            </a:r>
            <a:r>
              <a:rPr lang="en-IN" b="1" dirty="0"/>
              <a:t>ng serve</a:t>
            </a:r>
            <a:r>
              <a:rPr lang="en-IN" dirty="0"/>
              <a:t> command if it is running on the browser</a:t>
            </a:r>
            <a:r>
              <a:rPr lang="en-IN" dirty="0" smtClean="0"/>
              <a:t>.</a:t>
            </a:r>
          </a:p>
          <a:p>
            <a:endParaRPr lang="en-IN" dirty="0"/>
          </a:p>
          <a:p>
            <a:r>
              <a:rPr lang="en-IN" dirty="0"/>
              <a:t>Type </a:t>
            </a:r>
            <a:r>
              <a:rPr lang="en-IN" b="1" dirty="0"/>
              <a:t>ng generate component server2</a:t>
            </a:r>
            <a:r>
              <a:rPr lang="en-IN" dirty="0"/>
              <a:t> to create a new component named server2.</a:t>
            </a:r>
          </a:p>
          <a:p>
            <a:r>
              <a:rPr lang="en-IN" dirty="0"/>
              <a:t>You can also use a shortcut </a:t>
            </a:r>
            <a:r>
              <a:rPr lang="en-IN" b="1" dirty="0"/>
              <a:t>ng g c server2</a:t>
            </a:r>
            <a:r>
              <a:rPr lang="en-IN" dirty="0"/>
              <a:t> to do the same task.</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44" y="3418284"/>
            <a:ext cx="7944959" cy="3210373"/>
          </a:xfrm>
          <a:prstGeom prst="rect">
            <a:avLst/>
          </a:prstGeom>
        </p:spPr>
      </p:pic>
    </p:spTree>
    <p:extLst>
      <p:ext uri="{BB962C8B-B14F-4D97-AF65-F5344CB8AC3E}">
        <p14:creationId xmlns:p14="http://schemas.microsoft.com/office/powerpoint/2010/main" val="1271340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55" y="4047223"/>
            <a:ext cx="7840169" cy="2562583"/>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454" y="799780"/>
            <a:ext cx="8125959" cy="2619741"/>
          </a:xfrm>
          <a:prstGeom prst="rect">
            <a:avLst/>
          </a:prstGeom>
        </p:spPr>
      </p:pic>
    </p:spTree>
    <p:extLst>
      <p:ext uri="{BB962C8B-B14F-4D97-AF65-F5344CB8AC3E}">
        <p14:creationId xmlns:p14="http://schemas.microsoft.com/office/powerpoint/2010/main" val="370966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19" y="208719"/>
            <a:ext cx="11435071" cy="5645658"/>
          </a:xfrm>
          <a:prstGeom prst="rect">
            <a:avLst/>
          </a:prstGeom>
        </p:spPr>
      </p:pic>
    </p:spTree>
    <p:extLst>
      <p:ext uri="{BB962C8B-B14F-4D97-AF65-F5344CB8AC3E}">
        <p14:creationId xmlns:p14="http://schemas.microsoft.com/office/powerpoint/2010/main" val="4168049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28" y="422756"/>
            <a:ext cx="5593070" cy="400110"/>
          </a:xfrm>
          <a:prstGeom prst="rect">
            <a:avLst/>
          </a:prstGeom>
        </p:spPr>
        <p:txBody>
          <a:bodyPr wrap="none">
            <a:spAutoFit/>
          </a:bodyPr>
          <a:lstStyle/>
          <a:p>
            <a:r>
              <a:rPr lang="en-IN" sz="2000" b="1" dirty="0"/>
              <a:t>Different types of Component Selectors in Angular </a:t>
            </a:r>
          </a:p>
        </p:txBody>
      </p:sp>
      <p:sp>
        <p:nvSpPr>
          <p:cNvPr id="4" name="Rectangle 3"/>
          <p:cNvSpPr/>
          <p:nvPr/>
        </p:nvSpPr>
        <p:spPr>
          <a:xfrm>
            <a:off x="483326" y="1145423"/>
            <a:ext cx="11325497" cy="4754891"/>
          </a:xfrm>
          <a:prstGeom prst="rect">
            <a:avLst/>
          </a:prstGeom>
        </p:spPr>
        <p:txBody>
          <a:bodyPr wrap="square">
            <a:spAutoFit/>
          </a:bodyPr>
          <a:lstStyle/>
          <a:p>
            <a:pPr algn="just">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There are mainly three ways to use the selector in HTML: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Selector can directly be used by typing element-name directly as a legacy selector: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latin typeface="Courier New" panose="02070309020205020404" pitchFamily="49" charset="0"/>
                <a:ea typeface="Times New Roman" panose="02020603050405020304" pitchFamily="18" charset="0"/>
                <a:cs typeface="Times New Roman" panose="02020603050405020304" pitchFamily="18" charset="0"/>
              </a:rPr>
              <a:t>@Component({</a:t>
            </a:r>
            <a:br>
              <a:rPr lang="en-IN" sz="1200" dirty="0">
                <a:latin typeface="Courier New" panose="02070309020205020404" pitchFamily="49" charset="0"/>
                <a:ea typeface="Times New Roman" panose="02020603050405020304" pitchFamily="18" charset="0"/>
                <a:cs typeface="Times New Roman" panose="02020603050405020304" pitchFamily="18" charset="0"/>
              </a:rPr>
            </a:br>
            <a:r>
              <a:rPr lang="en-IN" sz="1200" dirty="0">
                <a:latin typeface="Courier New" panose="02070309020205020404" pitchFamily="49" charset="0"/>
                <a:ea typeface="Times New Roman" panose="02020603050405020304" pitchFamily="18" charset="0"/>
                <a:cs typeface="Times New Roman" panose="02020603050405020304" pitchFamily="18" charset="0"/>
              </a:rPr>
              <a:t>    selector: 'app-element',</a:t>
            </a:r>
            <a:br>
              <a:rPr lang="en-IN" sz="1200" dirty="0">
                <a:latin typeface="Courier New" panose="02070309020205020404" pitchFamily="49" charset="0"/>
                <a:ea typeface="Times New Roman" panose="02020603050405020304" pitchFamily="18" charset="0"/>
                <a:cs typeface="Times New Roman" panose="02020603050405020304" pitchFamily="18" charset="0"/>
              </a:rPr>
            </a:br>
            <a:r>
              <a:rPr lang="en-IN" sz="1200" dirty="0">
                <a:latin typeface="Courier New" panose="02070309020205020404" pitchFamily="49" charset="0"/>
                <a:ea typeface="Times New Roman" panose="02020603050405020304" pitchFamily="18" charset="0"/>
                <a:cs typeface="Times New Roman" panose="02020603050405020304" pitchFamily="18" charset="0"/>
              </a:rPr>
              <a:t>    template:  './element.component.html',</a:t>
            </a:r>
            <a:br>
              <a:rPr lang="en-IN" sz="1200" dirty="0">
                <a:latin typeface="Courier New" panose="02070309020205020404" pitchFamily="49" charset="0"/>
                <a:ea typeface="Times New Roman" panose="02020603050405020304" pitchFamily="18" charset="0"/>
                <a:cs typeface="Times New Roman" panose="02020603050405020304" pitchFamily="18" charset="0"/>
              </a:rPr>
            </a:br>
            <a:r>
              <a:rPr lang="en-IN" sz="1200" dirty="0">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latin typeface="Courier New" panose="02070309020205020404" pitchFamily="49" charset="0"/>
                <a:ea typeface="Times New Roman" panose="02020603050405020304" pitchFamily="18" charset="0"/>
                <a:cs typeface="Times New Roman" panose="02020603050405020304" pitchFamily="18" charset="0"/>
              </a:rPr>
              <a:t>styleUrls</a:t>
            </a:r>
            <a:r>
              <a:rPr lang="en-IN" sz="1200" dirty="0">
                <a:latin typeface="Courier New" panose="02070309020205020404" pitchFamily="49" charset="0"/>
                <a:ea typeface="Times New Roman" panose="02020603050405020304" pitchFamily="18" charset="0"/>
                <a:cs typeface="Times New Roman" panose="02020603050405020304" pitchFamily="18" charset="0"/>
              </a:rPr>
              <a:t>: ['./element.component.css']</a:t>
            </a:r>
            <a:br>
              <a:rPr lang="en-IN" sz="1200" dirty="0">
                <a:latin typeface="Courier New" panose="02070309020205020404" pitchFamily="49" charset="0"/>
                <a:ea typeface="Times New Roman" panose="02020603050405020304" pitchFamily="18" charset="0"/>
                <a:cs typeface="Times New Roman" panose="02020603050405020304" pitchFamily="18" charset="0"/>
              </a:rPr>
            </a:br>
            <a:r>
              <a:rPr lang="en-IN" sz="1200" dirty="0">
                <a:latin typeface="Courier New" panose="02070309020205020404" pitchFamily="49" charset="0"/>
                <a:ea typeface="Times New Roman" panose="02020603050405020304" pitchFamily="18"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This type of selector can access directly by typing the selector name inside the &lt;&gt; brackets as: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latin typeface="Courier New" panose="02070309020205020404" pitchFamily="49" charset="0"/>
                <a:ea typeface="Times New Roman" panose="02020603050405020304" pitchFamily="18" charset="0"/>
                <a:cs typeface="Times New Roman" panose="02020603050405020304" pitchFamily="18" charset="0"/>
              </a:rPr>
              <a:t> &lt;app-element&gt;&lt;/app-element&gt;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2. The selector can be used as attribute selector by put the selector into square brackets: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latin typeface="Courier New" panose="02070309020205020404" pitchFamily="49" charset="0"/>
                <a:ea typeface="Times New Roman" panose="02020603050405020304" pitchFamily="18" charset="0"/>
                <a:cs typeface="Times New Roman" panose="02020603050405020304" pitchFamily="18" charset="0"/>
              </a:rPr>
              <a:t>@Component({</a:t>
            </a:r>
            <a:br>
              <a:rPr lang="en-IN" sz="1200" dirty="0">
                <a:latin typeface="Courier New" panose="02070309020205020404" pitchFamily="49" charset="0"/>
                <a:ea typeface="Times New Roman" panose="02020603050405020304" pitchFamily="18" charset="0"/>
                <a:cs typeface="Times New Roman" panose="02020603050405020304" pitchFamily="18" charset="0"/>
              </a:rPr>
            </a:br>
            <a:r>
              <a:rPr lang="en-IN" sz="1200" dirty="0">
                <a:latin typeface="Courier New" panose="02070309020205020404" pitchFamily="49" charset="0"/>
                <a:ea typeface="Times New Roman" panose="02020603050405020304" pitchFamily="18" charset="0"/>
                <a:cs typeface="Times New Roman" panose="02020603050405020304" pitchFamily="18" charset="0"/>
              </a:rPr>
              <a:t>    selector: '[app-element]',</a:t>
            </a:r>
            <a:br>
              <a:rPr lang="en-IN" sz="1200" dirty="0">
                <a:latin typeface="Courier New" panose="02070309020205020404" pitchFamily="49" charset="0"/>
                <a:ea typeface="Times New Roman" panose="02020603050405020304" pitchFamily="18" charset="0"/>
                <a:cs typeface="Times New Roman" panose="02020603050405020304" pitchFamily="18" charset="0"/>
              </a:rPr>
            </a:br>
            <a:r>
              <a:rPr lang="en-IN" sz="1200" dirty="0">
                <a:latin typeface="Courier New" panose="02070309020205020404" pitchFamily="49" charset="0"/>
                <a:ea typeface="Times New Roman" panose="02020603050405020304" pitchFamily="18" charset="0"/>
                <a:cs typeface="Times New Roman" panose="02020603050405020304" pitchFamily="18" charset="0"/>
              </a:rPr>
              <a:t>    template:  './element.component.html',</a:t>
            </a:r>
            <a:br>
              <a:rPr lang="en-IN" sz="1200" dirty="0">
                <a:latin typeface="Courier New" panose="02070309020205020404" pitchFamily="49" charset="0"/>
                <a:ea typeface="Times New Roman" panose="02020603050405020304" pitchFamily="18" charset="0"/>
                <a:cs typeface="Times New Roman" panose="02020603050405020304" pitchFamily="18" charset="0"/>
              </a:rPr>
            </a:br>
            <a:r>
              <a:rPr lang="en-IN" sz="1200" dirty="0">
                <a:latin typeface="Courier New" panose="02070309020205020404" pitchFamily="49" charset="0"/>
                <a:ea typeface="Times New Roman" panose="02020603050405020304" pitchFamily="18" charset="0"/>
                <a:cs typeface="Times New Roman" panose="02020603050405020304" pitchFamily="18" charset="0"/>
              </a:rPr>
              <a:t>    </a:t>
            </a:r>
            <a:r>
              <a:rPr lang="en-IN" sz="1200" dirty="0" err="1">
                <a:latin typeface="Courier New" panose="02070309020205020404" pitchFamily="49" charset="0"/>
                <a:ea typeface="Times New Roman" panose="02020603050405020304" pitchFamily="18" charset="0"/>
                <a:cs typeface="Times New Roman" panose="02020603050405020304" pitchFamily="18" charset="0"/>
              </a:rPr>
              <a:t>styleUrls</a:t>
            </a:r>
            <a:r>
              <a:rPr lang="en-IN" sz="1200" dirty="0">
                <a:latin typeface="Courier New" panose="02070309020205020404" pitchFamily="49" charset="0"/>
                <a:ea typeface="Times New Roman" panose="02020603050405020304" pitchFamily="18" charset="0"/>
                <a:cs typeface="Times New Roman" panose="02020603050405020304" pitchFamily="18" charset="0"/>
              </a:rPr>
              <a:t>: ['./element.component.css']</a:t>
            </a:r>
            <a:br>
              <a:rPr lang="en-IN" sz="1200" dirty="0">
                <a:latin typeface="Courier New" panose="02070309020205020404" pitchFamily="49" charset="0"/>
                <a:ea typeface="Times New Roman" panose="02020603050405020304" pitchFamily="18" charset="0"/>
                <a:cs typeface="Times New Roman" panose="02020603050405020304" pitchFamily="18" charset="0"/>
              </a:rPr>
            </a:br>
            <a:r>
              <a:rPr lang="en-IN" sz="1200" dirty="0">
                <a:latin typeface="Courier New" panose="02070309020205020404" pitchFamily="49" charset="0"/>
                <a:ea typeface="Times New Roman" panose="02020603050405020304" pitchFamily="18"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In this, we have changed our selector to be an attribute. To access this type of attribute selector we have to put this as an attribute inside a div or any other element as: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latin typeface="Courier New" panose="02070309020205020404" pitchFamily="49" charset="0"/>
                <a:ea typeface="Times New Roman" panose="02020603050405020304" pitchFamily="18" charset="0"/>
                <a:cs typeface="Times New Roman" panose="02020603050405020304" pitchFamily="18" charset="0"/>
              </a:rPr>
              <a:t>&lt;div app-element&gt;&lt;/div</a:t>
            </a:r>
            <a:r>
              <a:rPr lang="en-IN" sz="1200" dirty="0" smtClean="0">
                <a:latin typeface="Courier New" panose="02070309020205020404" pitchFamily="49" charset="0"/>
                <a:ea typeface="Times New Roman" panose="02020603050405020304" pitchFamily="18" charset="0"/>
                <a:cs typeface="Times New Roman" panose="02020603050405020304" pitchFamily="18" charset="0"/>
              </a:rPr>
              <a: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849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28" y="422756"/>
            <a:ext cx="5593070" cy="400110"/>
          </a:xfrm>
          <a:prstGeom prst="rect">
            <a:avLst/>
          </a:prstGeom>
        </p:spPr>
        <p:txBody>
          <a:bodyPr wrap="none">
            <a:spAutoFit/>
          </a:bodyPr>
          <a:lstStyle/>
          <a:p>
            <a:r>
              <a:rPr lang="en-IN" sz="2000" b="1" dirty="0"/>
              <a:t>Different types of Component Selectors in Angular </a:t>
            </a:r>
          </a:p>
        </p:txBody>
      </p:sp>
      <p:sp>
        <p:nvSpPr>
          <p:cNvPr id="4" name="Rectangle 3"/>
          <p:cNvSpPr/>
          <p:nvPr/>
        </p:nvSpPr>
        <p:spPr>
          <a:xfrm>
            <a:off x="483326" y="1145423"/>
            <a:ext cx="11325497" cy="3853940"/>
          </a:xfrm>
          <a:prstGeom prst="rect">
            <a:avLst/>
          </a:prstGeom>
        </p:spPr>
        <p:txBody>
          <a:bodyPr wrap="square">
            <a:spAutoFit/>
          </a:bodyPr>
          <a:lstStyle/>
          <a:p>
            <a:pPr>
              <a:lnSpc>
                <a:spcPct val="107000"/>
              </a:lnSpc>
              <a:spcAft>
                <a:spcPts val="800"/>
              </a:spcAft>
            </a:pP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3</a:t>
            </a:r>
            <a:r>
              <a:rPr lang="en-IN" dirty="0">
                <a:latin typeface="Times New Roman" panose="02020603050405020304" pitchFamily="18" charset="0"/>
                <a:ea typeface="Times New Roman" panose="02020603050405020304" pitchFamily="18" charset="0"/>
                <a:cs typeface="Times New Roman" panose="02020603050405020304" pitchFamily="18" charset="0"/>
              </a:rPr>
              <a:t>. The selector can also be select by class just like in CSS by putting a dot in the beginning:</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Courier New" panose="02070309020205020404" pitchFamily="49" charset="0"/>
                <a:ea typeface="Times New Roman" panose="02020603050405020304" pitchFamily="18" charset="0"/>
                <a:cs typeface="Times New Roman" panose="02020603050405020304" pitchFamily="18" charset="0"/>
              </a:rPr>
              <a:t>@Component({</a:t>
            </a:r>
            <a:br>
              <a:rPr lang="en-IN" dirty="0">
                <a:latin typeface="Courier New" panose="02070309020205020404" pitchFamily="49" charset="0"/>
                <a:ea typeface="Times New Roman" panose="02020603050405020304" pitchFamily="18" charset="0"/>
                <a:cs typeface="Times New Roman" panose="02020603050405020304" pitchFamily="18" charset="0"/>
              </a:rPr>
            </a:br>
            <a:r>
              <a:rPr lang="en-IN" dirty="0">
                <a:latin typeface="Courier New" panose="02070309020205020404" pitchFamily="49" charset="0"/>
                <a:ea typeface="Times New Roman" panose="02020603050405020304" pitchFamily="18" charset="0"/>
                <a:cs typeface="Times New Roman" panose="02020603050405020304" pitchFamily="18" charset="0"/>
              </a:rPr>
              <a:t>    selector: '.app-element',</a:t>
            </a:r>
            <a:br>
              <a:rPr lang="en-IN" dirty="0">
                <a:latin typeface="Courier New" panose="02070309020205020404" pitchFamily="49" charset="0"/>
                <a:ea typeface="Times New Roman" panose="02020603050405020304" pitchFamily="18" charset="0"/>
                <a:cs typeface="Times New Roman" panose="02020603050405020304" pitchFamily="18" charset="0"/>
              </a:rPr>
            </a:br>
            <a:r>
              <a:rPr lang="en-IN" dirty="0">
                <a:latin typeface="Courier New" panose="02070309020205020404" pitchFamily="49" charset="0"/>
                <a:ea typeface="Times New Roman" panose="02020603050405020304" pitchFamily="18" charset="0"/>
                <a:cs typeface="Times New Roman" panose="02020603050405020304" pitchFamily="18" charset="0"/>
              </a:rPr>
              <a:t>    template:  './element.component.html',</a:t>
            </a:r>
            <a:br>
              <a:rPr lang="en-IN" dirty="0">
                <a:latin typeface="Courier New" panose="02070309020205020404" pitchFamily="49" charset="0"/>
                <a:ea typeface="Times New Roman" panose="02020603050405020304" pitchFamily="18" charset="0"/>
                <a:cs typeface="Times New Roman" panose="02020603050405020304" pitchFamily="18" charset="0"/>
              </a:rPr>
            </a:br>
            <a:r>
              <a:rPr lang="en-IN" dirty="0">
                <a:latin typeface="Courier New" panose="02070309020205020404" pitchFamily="49" charset="0"/>
                <a:ea typeface="Times New Roman" panose="02020603050405020304" pitchFamily="18" charset="0"/>
                <a:cs typeface="Times New Roman" panose="02020603050405020304" pitchFamily="18" charset="0"/>
              </a:rPr>
              <a:t>    </a:t>
            </a:r>
            <a:r>
              <a:rPr lang="en-IN" dirty="0" err="1">
                <a:latin typeface="Courier New" panose="02070309020205020404" pitchFamily="49" charset="0"/>
                <a:ea typeface="Times New Roman" panose="02020603050405020304" pitchFamily="18" charset="0"/>
                <a:cs typeface="Times New Roman" panose="02020603050405020304" pitchFamily="18" charset="0"/>
              </a:rPr>
              <a:t>styleUrls</a:t>
            </a:r>
            <a:r>
              <a:rPr lang="en-IN" dirty="0">
                <a:latin typeface="Courier New" panose="02070309020205020404" pitchFamily="49" charset="0"/>
                <a:ea typeface="Times New Roman" panose="02020603050405020304" pitchFamily="18" charset="0"/>
                <a:cs typeface="Times New Roman" panose="02020603050405020304" pitchFamily="18" charset="0"/>
              </a:rPr>
              <a:t>: ['./element.component.css']</a:t>
            </a:r>
            <a:br>
              <a:rPr lang="en-IN" dirty="0">
                <a:latin typeface="Courier New" panose="02070309020205020404" pitchFamily="49" charset="0"/>
                <a:ea typeface="Times New Roman" panose="02020603050405020304" pitchFamily="18" charset="0"/>
                <a:cs typeface="Times New Roman" panose="02020603050405020304" pitchFamily="18" charset="0"/>
              </a:rPr>
            </a:br>
            <a:r>
              <a:rPr lang="en-IN" dirty="0">
                <a:latin typeface="Courier New" panose="02070309020205020404" pitchFamily="49" charset="0"/>
                <a:ea typeface="Times New Roman" panose="02020603050405020304" pitchFamily="18" charset="0"/>
                <a:cs typeface="Times New Roman" panose="02020603050405020304" pitchFamily="18" charset="0"/>
              </a:rPr>
              <a: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In this, we can select by class as:</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latin typeface="Courier New" panose="02070309020205020404" pitchFamily="49" charset="0"/>
                <a:ea typeface="Times New Roman" panose="02020603050405020304" pitchFamily="18" charset="0"/>
                <a:cs typeface="Times New Roman" panose="02020603050405020304" pitchFamily="18" charset="0"/>
              </a:rPr>
              <a:t>&lt;div class="app-element"&gt;&lt;/div</a:t>
            </a:r>
            <a:r>
              <a:rPr lang="en-IN" dirty="0" smtClean="0">
                <a:latin typeface="Courier New" panose="02070309020205020404" pitchFamily="49" charset="0"/>
                <a:ea typeface="Times New Roman" panose="02020603050405020304" pitchFamily="18" charset="0"/>
                <a:cs typeface="Times New Roman" panose="02020603050405020304" pitchFamily="18" charset="0"/>
              </a:rPr>
              <a:t>&gt;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latin typeface="Calibri" panose="020F0502020204030204" pitchFamily="34" charset="0"/>
                <a:ea typeface="Calibri" panose="020F0502020204030204" pitchFamily="34" charset="0"/>
                <a:cs typeface="Times New Roman" panose="02020603050405020304" pitchFamily="18" charset="0"/>
              </a:rPr>
              <a:t>Note:</a:t>
            </a:r>
            <a:r>
              <a:rPr lang="en-IN" sz="2000" dirty="0">
                <a:latin typeface="Calibri" panose="020F0502020204030204" pitchFamily="34" charset="0"/>
                <a:ea typeface="Calibri" panose="020F0502020204030204" pitchFamily="34" charset="0"/>
                <a:cs typeface="Times New Roman" panose="02020603050405020304" pitchFamily="18" charset="0"/>
              </a:rPr>
              <a:t> Selecting by ID and by all pseudo selectors such as hover and so on won’t work as they are not supported by Angular.</a:t>
            </a:r>
          </a:p>
        </p:txBody>
      </p:sp>
    </p:spTree>
    <p:extLst>
      <p:ext uri="{BB962C8B-B14F-4D97-AF65-F5344CB8AC3E}">
        <p14:creationId xmlns:p14="http://schemas.microsoft.com/office/powerpoint/2010/main" val="149420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902" y="422757"/>
            <a:ext cx="1864678" cy="461665"/>
          </a:xfrm>
          <a:prstGeom prst="rect">
            <a:avLst/>
          </a:prstGeom>
        </p:spPr>
        <p:txBody>
          <a:bodyPr wrap="none">
            <a:spAutoFit/>
          </a:bodyPr>
          <a:lstStyle/>
          <a:p>
            <a:r>
              <a:rPr lang="en-IN" sz="2400" b="1" dirty="0"/>
              <a:t>Interpolation</a:t>
            </a:r>
          </a:p>
        </p:txBody>
      </p:sp>
      <p:sp>
        <p:nvSpPr>
          <p:cNvPr id="3" name="Rectangle 2"/>
          <p:cNvSpPr/>
          <p:nvPr/>
        </p:nvSpPr>
        <p:spPr>
          <a:xfrm>
            <a:off x="490901" y="1078248"/>
            <a:ext cx="11200355" cy="1477328"/>
          </a:xfrm>
          <a:prstGeom prst="rect">
            <a:avLst/>
          </a:prstGeom>
        </p:spPr>
        <p:txBody>
          <a:bodyPr wrap="square">
            <a:spAutoFit/>
          </a:bodyPr>
          <a:lstStyle/>
          <a:p>
            <a:r>
              <a:rPr lang="en-IN" dirty="0"/>
              <a:t>Angular interpolation is used display a component property in the respective view template with double curly braces syntax. We can display all kind of properties data into view e.g. string, number, date, arrays, list or map.</a:t>
            </a:r>
          </a:p>
          <a:p>
            <a:endParaRPr lang="en-IN" dirty="0"/>
          </a:p>
          <a:p>
            <a:r>
              <a:rPr lang="en-IN" dirty="0"/>
              <a:t>Data binding consist of one way data binding and two way data binding. Interpolation is used for one way data binding. Interpolation moves data in one direction from our components to HTML elements.</a:t>
            </a:r>
          </a:p>
        </p:txBody>
      </p:sp>
      <p:sp>
        <p:nvSpPr>
          <p:cNvPr id="4" name="Rectangle 3"/>
          <p:cNvSpPr/>
          <p:nvPr/>
        </p:nvSpPr>
        <p:spPr>
          <a:xfrm>
            <a:off x="490900" y="2749402"/>
            <a:ext cx="11200355" cy="923330"/>
          </a:xfrm>
          <a:prstGeom prst="rect">
            <a:avLst/>
          </a:prstGeom>
        </p:spPr>
        <p:txBody>
          <a:bodyPr wrap="square">
            <a:spAutoFit/>
          </a:bodyPr>
          <a:lstStyle/>
          <a:p>
            <a:r>
              <a:rPr lang="en-IN" b="1" dirty="0"/>
              <a:t>Angular Interpolation Syntax</a:t>
            </a:r>
          </a:p>
          <a:p>
            <a:r>
              <a:rPr lang="en-IN" dirty="0"/>
              <a:t>The property name to be displayed in the view template should enclosed in </a:t>
            </a:r>
            <a:r>
              <a:rPr lang="en-IN" i="1" dirty="0"/>
              <a:t>double curly braces</a:t>
            </a:r>
            <a:r>
              <a:rPr lang="en-IN" dirty="0"/>
              <a:t> also known as </a:t>
            </a:r>
            <a:r>
              <a:rPr lang="en-IN" b="1" dirty="0"/>
              <a:t>moustache syntax</a:t>
            </a:r>
            <a:r>
              <a:rPr lang="en-IN" dirty="0"/>
              <a:t>. i.e.</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00" y="3866558"/>
            <a:ext cx="5039428" cy="2295845"/>
          </a:xfrm>
          <a:prstGeom prst="rect">
            <a:avLst/>
          </a:prstGeom>
        </p:spPr>
      </p:pic>
      <p:sp>
        <p:nvSpPr>
          <p:cNvPr id="7" name="Rectangle 2"/>
          <p:cNvSpPr>
            <a:spLocks noChangeArrowheads="1"/>
          </p:cNvSpPr>
          <p:nvPr/>
        </p:nvSpPr>
        <p:spPr bwMode="auto">
          <a:xfrm>
            <a:off x="5530328" y="3866558"/>
            <a:ext cx="602197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Angular automatically pulls the value of the </a:t>
            </a:r>
            <a:r>
              <a:rPr kumimoji="0" lang="en-US" altLang="en-US" sz="1400" b="0" i="0" u="none" strike="noStrike" cap="none" normalizeH="0" baseline="0" dirty="0" err="1" smtClean="0">
                <a:ln>
                  <a:noFill/>
                </a:ln>
                <a:solidFill>
                  <a:schemeClr val="tx1"/>
                </a:solidFill>
                <a:effectLst/>
                <a:latin typeface="Arial Unicode MS"/>
                <a:ea typeface="Calibri" panose="020F0502020204030204" pitchFamily="34" charset="0"/>
                <a:cs typeface="Courier New" panose="02070309020205020404" pitchFamily="49" charset="0"/>
              </a:rPr>
              <a:t>propertyName</a:t>
            </a: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sz="1400" b="0" i="0" u="none" strike="noStrike" cap="none" normalizeH="0" baseline="0" dirty="0" err="1" smtClean="0">
                <a:ln>
                  <a:noFill/>
                </a:ln>
                <a:solidFill>
                  <a:schemeClr val="tx1"/>
                </a:solidFill>
                <a:effectLst/>
                <a:latin typeface="Arial Unicode MS"/>
                <a:ea typeface="Calibri" panose="020F0502020204030204" pitchFamily="34" charset="0"/>
                <a:cs typeface="Courier New" panose="02070309020205020404" pitchFamily="49" charset="0"/>
              </a:rPr>
              <a:t>object.propertyName</a:t>
            </a: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from the component and inserts those values into the browser. Angular updates the display when these properties change.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7894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97" y="396632"/>
            <a:ext cx="3898760" cy="461665"/>
          </a:xfrm>
          <a:prstGeom prst="rect">
            <a:avLst/>
          </a:prstGeom>
        </p:spPr>
        <p:txBody>
          <a:bodyPr wrap="none">
            <a:spAutoFit/>
          </a:bodyPr>
          <a:lstStyle/>
          <a:p>
            <a:r>
              <a:rPr lang="en-IN" sz="2400" b="1" dirty="0"/>
              <a:t>Angular Interpolation Usages</a:t>
            </a:r>
          </a:p>
        </p:txBody>
      </p:sp>
      <p:sp>
        <p:nvSpPr>
          <p:cNvPr id="7" name="Rectangle 6"/>
          <p:cNvSpPr/>
          <p:nvPr/>
        </p:nvSpPr>
        <p:spPr>
          <a:xfrm>
            <a:off x="814251" y="916466"/>
            <a:ext cx="10511245" cy="646331"/>
          </a:xfrm>
          <a:prstGeom prst="rect">
            <a:avLst/>
          </a:prstGeom>
        </p:spPr>
        <p:txBody>
          <a:bodyPr wrap="square">
            <a:spAutoFit/>
          </a:bodyPr>
          <a:lstStyle/>
          <a:p>
            <a:r>
              <a:rPr lang="en-IN" b="1" dirty="0" smtClean="0"/>
              <a:t>1. Display </a:t>
            </a:r>
            <a:r>
              <a:rPr lang="en-IN" b="1" dirty="0"/>
              <a:t>simple properties</a:t>
            </a:r>
            <a:r>
              <a:rPr lang="en-IN" dirty="0"/>
              <a:t> – Interpolation can be used to display and evaluate strings into the text between HTML element tags and within attribute assignments.</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251" y="2053369"/>
            <a:ext cx="4648849" cy="1209844"/>
          </a:xfrm>
          <a:prstGeom prst="rect">
            <a:avLst/>
          </a:prstGeom>
        </p:spPr>
      </p:pic>
      <p:sp>
        <p:nvSpPr>
          <p:cNvPr id="9" name="Rectangle 3"/>
          <p:cNvSpPr>
            <a:spLocks noChangeArrowheads="1"/>
          </p:cNvSpPr>
          <p:nvPr/>
        </p:nvSpPr>
        <p:spPr bwMode="auto">
          <a:xfrm>
            <a:off x="814251" y="3843444"/>
            <a:ext cx="894370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&lt;h1&gt;Greetings {{ name }}! &lt;/h1&gt;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&lt;h4&gt;&lt;</a:t>
            </a:r>
            <a:r>
              <a:rPr kumimoji="0" lang="en-US" altLang="en-US" b="0" i="0" u="none" strike="noStrike" cap="none" normalizeH="0" baseline="0" dirty="0" err="1" smtClean="0">
                <a:ln>
                  <a:noFill/>
                </a:ln>
                <a:solidFill>
                  <a:schemeClr val="tx1"/>
                </a:solidFill>
                <a:effectLst/>
                <a:latin typeface="Arial Unicode MS"/>
              </a:rPr>
              <a:t>img</a:t>
            </a:r>
            <a:r>
              <a:rPr kumimoji="0" lang="en-US" altLang="en-US" b="0" i="0" u="none" strike="noStrike" cap="none" normalizeH="0" baseline="0" dirty="0" smtClean="0">
                <a:ln>
                  <a:noFill/>
                </a:ln>
                <a:solidFill>
                  <a:schemeClr val="tx1"/>
                </a:solidFill>
                <a:effectLst/>
                <a:latin typeface="Arial Unicode MS"/>
              </a:rPr>
              <a:t> </a:t>
            </a:r>
            <a:r>
              <a:rPr kumimoji="0" lang="en-US" altLang="en-US" b="0" i="0" u="none" strike="noStrike" cap="none" normalizeH="0" baseline="0" dirty="0" err="1" smtClean="0">
                <a:ln>
                  <a:noFill/>
                </a:ln>
                <a:solidFill>
                  <a:schemeClr val="tx1"/>
                </a:solidFill>
                <a:effectLst/>
                <a:latin typeface="Arial Unicode MS"/>
              </a:rPr>
              <a:t>src</a:t>
            </a:r>
            <a:r>
              <a:rPr kumimoji="0" lang="en-US" altLang="en-US" b="0" i="0" u="none" strike="noStrike" cap="none" normalizeH="0" baseline="0" dirty="0" smtClean="0">
                <a:ln>
                  <a:noFill/>
                </a:ln>
                <a:solidFill>
                  <a:schemeClr val="tx1"/>
                </a:solidFill>
                <a:effectLst/>
                <a:latin typeface="Arial Unicode MS"/>
              </a:rPr>
              <a:t>="{{ </a:t>
            </a:r>
            <a:r>
              <a:rPr kumimoji="0" lang="en-US" altLang="en-US" b="0" i="0" u="none" strike="noStrike" cap="none" normalizeH="0" baseline="0" dirty="0" err="1" smtClean="0">
                <a:ln>
                  <a:noFill/>
                </a:ln>
                <a:solidFill>
                  <a:schemeClr val="tx1"/>
                </a:solidFill>
                <a:effectLst/>
                <a:latin typeface="Arial Unicode MS"/>
              </a:rPr>
              <a:t>backgroundImgUrl</a:t>
            </a:r>
            <a:r>
              <a:rPr kumimoji="0" lang="en-US" altLang="en-US" b="0" i="0" u="none" strike="noStrike" cap="none" normalizeH="0" baseline="0" dirty="0" smtClean="0">
                <a:ln>
                  <a:noFill/>
                </a:ln>
                <a:solidFill>
                  <a:schemeClr val="tx1"/>
                </a:solidFill>
                <a:effectLst/>
                <a:latin typeface="Arial Unicode MS"/>
              </a:rPr>
              <a:t> }}"</a:t>
            </a:r>
            <a:r>
              <a:rPr kumimoji="0" lang="en-US" altLang="en-US" sz="2400" b="0"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Unicode MS"/>
              </a:rPr>
              <a:t>style="height:40px"&gt;&lt;/h4&gt;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6576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97" y="396632"/>
            <a:ext cx="3898760" cy="461665"/>
          </a:xfrm>
          <a:prstGeom prst="rect">
            <a:avLst/>
          </a:prstGeom>
        </p:spPr>
        <p:txBody>
          <a:bodyPr wrap="none">
            <a:spAutoFit/>
          </a:bodyPr>
          <a:lstStyle/>
          <a:p>
            <a:r>
              <a:rPr lang="en-IN" sz="2400" b="1" dirty="0"/>
              <a:t>Angular Interpolation Usages</a:t>
            </a:r>
          </a:p>
        </p:txBody>
      </p:sp>
      <p:sp>
        <p:nvSpPr>
          <p:cNvPr id="3" name="Rectangle 2"/>
          <p:cNvSpPr/>
          <p:nvPr/>
        </p:nvSpPr>
        <p:spPr>
          <a:xfrm>
            <a:off x="563159" y="968718"/>
            <a:ext cx="11062783" cy="646331"/>
          </a:xfrm>
          <a:prstGeom prst="rect">
            <a:avLst/>
          </a:prstGeom>
        </p:spPr>
        <p:txBody>
          <a:bodyPr wrap="square">
            <a:spAutoFit/>
          </a:bodyPr>
          <a:lstStyle/>
          <a:p>
            <a:r>
              <a:rPr lang="en-IN" b="1" dirty="0" smtClean="0"/>
              <a:t>2. Evaluate </a:t>
            </a:r>
            <a:r>
              <a:rPr lang="en-IN" b="1" dirty="0"/>
              <a:t>arithmetic expressions</a:t>
            </a:r>
            <a:r>
              <a:rPr lang="en-IN" dirty="0"/>
              <a:t> – Another usage of interpolation is to evaluate arithmetic expressions present within the curly braces.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92" y="1871063"/>
            <a:ext cx="6663814" cy="1133394"/>
          </a:xfrm>
          <a:prstGeom prst="rect">
            <a:avLst/>
          </a:prstGeom>
        </p:spPr>
      </p:pic>
    </p:spTree>
    <p:extLst>
      <p:ext uri="{BB962C8B-B14F-4D97-AF65-F5344CB8AC3E}">
        <p14:creationId xmlns:p14="http://schemas.microsoft.com/office/powerpoint/2010/main" val="3704476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1615</TotalTime>
  <Words>631</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Calibri</vt:lpstr>
      <vt:lpstr>Calibri Light</vt:lpstr>
      <vt:lpstr>Courier New</vt:lpstr>
      <vt:lpstr>Times New Roman</vt:lpstr>
      <vt:lpstr>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dc:title>
  <dc:creator>AJ</dc:creator>
  <cp:lastModifiedBy>AJ</cp:lastModifiedBy>
  <cp:revision>46</cp:revision>
  <dcterms:created xsi:type="dcterms:W3CDTF">2019-12-10T06:58:17Z</dcterms:created>
  <dcterms:modified xsi:type="dcterms:W3CDTF">2019-12-15T10:18:37Z</dcterms:modified>
</cp:coreProperties>
</file>