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8" r:id="rId3"/>
    <p:sldId id="259" r:id="rId4"/>
    <p:sldId id="257" r:id="rId5"/>
    <p:sldId id="260" r:id="rId6"/>
    <p:sldId id="263" r:id="rId7"/>
    <p:sldId id="261" r:id="rId8"/>
    <p:sldId id="289" r:id="rId9"/>
    <p:sldId id="290" r:id="rId10"/>
    <p:sldId id="264" r:id="rId11"/>
    <p:sldId id="262" r:id="rId12"/>
    <p:sldId id="265" r:id="rId13"/>
    <p:sldId id="266" r:id="rId14"/>
    <p:sldId id="267" r:id="rId15"/>
    <p:sldId id="268" r:id="rId16"/>
    <p:sldId id="271" r:id="rId17"/>
    <p:sldId id="270" r:id="rId18"/>
    <p:sldId id="269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80FC78A3-6E67-4EF1-A2D0-067FD3D6D18C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8A3-6E67-4EF1-A2D0-067FD3D6D18C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C872-9CDF-4B12-92D1-D867433292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8A3-6E67-4EF1-A2D0-067FD3D6D18C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C872-9CDF-4B12-92D1-D867433292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8A3-6E67-4EF1-A2D0-067FD3D6D18C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C872-9CDF-4B12-92D1-D8674332925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8A3-6E67-4EF1-A2D0-067FD3D6D18C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C872-9CDF-4B12-92D1-D8674332925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8A3-6E67-4EF1-A2D0-067FD3D6D18C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C872-9CDF-4B12-92D1-D8674332925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8A3-6E67-4EF1-A2D0-067FD3D6D18C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C872-9CDF-4B12-92D1-D867433292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8A3-6E67-4EF1-A2D0-067FD3D6D18C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C872-9CDF-4B12-92D1-D8674332925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8A3-6E67-4EF1-A2D0-067FD3D6D18C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C872-9CDF-4B12-92D1-D867433292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8A3-6E67-4EF1-A2D0-067FD3D6D18C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C872-9CDF-4B12-92D1-D867433292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78A3-6E67-4EF1-A2D0-067FD3D6D18C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C872-9CDF-4B12-92D1-D867433292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80FC78A3-6E67-4EF1-A2D0-067FD3D6D18C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30BC872-9CDF-4B12-92D1-D867433292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gif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for Web using Markup Language and Style sheet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By AJ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53" y="4419600"/>
            <a:ext cx="1943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1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5511225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Image in HTML</a:t>
            </a:r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62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>
          <a:xfrm>
            <a:off x="152400" y="914400"/>
            <a:ext cx="8686800" cy="5638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Inserting an image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 smtClean="0"/>
              <a:t> tag:</a:t>
            </a:r>
          </a:p>
          <a:p>
            <a:pPr>
              <a:defRPr/>
            </a:pPr>
            <a:endParaRPr lang="en-US" dirty="0"/>
          </a:p>
          <a:p>
            <a:pPr>
              <a:spcBef>
                <a:spcPts val="0"/>
              </a:spcBef>
              <a:defRPr/>
            </a:pPr>
            <a:endParaRPr lang="en-US" dirty="0" smtClean="0"/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Image attributes:</a:t>
            </a: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spcBef>
                <a:spcPts val="1200"/>
              </a:spcBef>
              <a:defRPr/>
            </a:pPr>
            <a:endParaRPr lang="en-US" dirty="0" smtClean="0"/>
          </a:p>
          <a:p>
            <a:pPr>
              <a:spcBef>
                <a:spcPts val="1200"/>
              </a:spcBef>
              <a:defRPr/>
            </a:pPr>
            <a:endParaRPr lang="en-US" dirty="0"/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Example:</a:t>
            </a: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>
          <a:xfrm>
            <a:off x="17526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eaLnBrk="0" hangingPunct="0">
              <a:lnSpc>
                <a:spcPts val="4000"/>
              </a:lnSpc>
              <a:defRPr/>
            </a:pPr>
            <a:r>
              <a:rPr lang="en-US" sz="4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Images: </a:t>
            </a:r>
            <a:r>
              <a:rPr lang="en-US" sz="4000" noProof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&lt;img&gt;</a:t>
            </a:r>
            <a:r>
              <a:rPr lang="en-US" sz="4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 tag</a:t>
            </a:r>
            <a:endParaRPr lang="en-US" sz="4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pic>
        <p:nvPicPr>
          <p:cNvPr id="12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819400"/>
            <a:ext cx="7924800" cy="2049780"/>
          </a:xfrm>
          <a:prstGeom prst="rect">
            <a:avLst/>
          </a:prstGeom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33400" y="1600200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src="/img/basd-logo.png"&gt;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3400" y="6012257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src="./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php.png" alt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="PHP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8534400" y="6553200"/>
            <a:ext cx="457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10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5511225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Miscellaneous T</a:t>
            </a:r>
            <a:r>
              <a:rPr lang="en-US" sz="3200" dirty="0" smtClean="0">
                <a:solidFill>
                  <a:srgbClr val="92D050"/>
                </a:solidFill>
              </a:rPr>
              <a:t>ag in HTML</a:t>
            </a:r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09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>
          <a:xfrm>
            <a:off x="17526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92D050"/>
                </a:solidFill>
              </a:rPr>
              <a:t>Miscellaneous Tags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524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: Draws a horizontal rule (line):</a:t>
            </a: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&lt;center&gt;&lt;/center&gt;</a:t>
            </a:r>
            <a:r>
              <a:rPr lang="en-US" dirty="0" smtClean="0"/>
              <a:t>: Deprecated!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&lt;font&gt;&lt;/font&gt;</a:t>
            </a:r>
            <a:r>
              <a:rPr lang="en-US" dirty="0" smtClean="0"/>
              <a:t>: Deprecated!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10" name="Slide Number Placeholder 3"/>
          <p:cNvSpPr>
            <a:spLocks noGrp="1"/>
          </p:cNvSpPr>
          <p:nvPr/>
        </p:nvSpPr>
        <p:spPr>
          <a:xfrm>
            <a:off x="85344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3400" y="1821257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 size="5" width="70%"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33400" y="3048000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&lt;center&gt;Hello World!&lt;/center&gt;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33400" y="4343400"/>
            <a:ext cx="7853364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&lt;font size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="3" color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"&gt;Font3&lt;/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 size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="+4"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color="blue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"&gt;Font+4&lt;/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font&gt;</a:t>
            </a:r>
          </a:p>
        </p:txBody>
      </p:sp>
    </p:spTree>
    <p:extLst>
      <p:ext uri="{BB962C8B-B14F-4D97-AF65-F5344CB8AC3E}">
        <p14:creationId xmlns:p14="http://schemas.microsoft.com/office/powerpoint/2010/main" val="1481542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5511225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List in HTML</a:t>
            </a:r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706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416300" y="4937125"/>
            <a:ext cx="201689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13" name="Rectangle 12"/>
          <p:cNvSpPr>
            <a:spLocks noGrp="1" noChangeArrowheads="1"/>
          </p:cNvSpPr>
          <p:nvPr/>
        </p:nvSpPr>
        <p:spPr>
          <a:xfrm>
            <a:off x="17526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92D050"/>
                </a:solidFill>
              </a:rPr>
              <a:t>Ordered Lists: </a:t>
            </a:r>
            <a:r>
              <a:rPr lang="en-US" noProof="1" smtClean="0">
                <a:solidFill>
                  <a:srgbClr val="92D050"/>
                </a:solidFill>
              </a:rPr>
              <a:t>&lt;ol&gt;</a:t>
            </a:r>
            <a:r>
              <a:rPr lang="en-US" dirty="0" smtClean="0">
                <a:solidFill>
                  <a:srgbClr val="92D050"/>
                </a:solidFill>
              </a:rPr>
              <a:t> Tag</a:t>
            </a:r>
          </a:p>
        </p:txBody>
      </p:sp>
      <p:sp>
        <p:nvSpPr>
          <p:cNvPr id="14" name="Rectangle 13"/>
          <p:cNvSpPr>
            <a:spLocks noGrp="1" noChangeArrowheads="1"/>
          </p:cNvSpPr>
          <p:nvPr/>
        </p:nvSpPr>
        <p:spPr>
          <a:xfrm>
            <a:off x="152400" y="914400"/>
            <a:ext cx="8686800" cy="5715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000" dirty="0" smtClean="0"/>
              <a:t>Create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3000" dirty="0" smtClean="0"/>
              <a:t>rdered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sz="3000" dirty="0" smtClean="0"/>
              <a:t>ist using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000" dirty="0" smtClean="0"/>
              <a:t>: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000" noProof="1" smtClean="0">
              <a:latin typeface="Courier New" pitchFamily="49" charset="0"/>
            </a:endParaRPr>
          </a:p>
          <a:p>
            <a:pPr>
              <a:defRPr/>
            </a:pPr>
            <a:endParaRPr lang="en-US" sz="3000" dirty="0" smtClean="0">
              <a:latin typeface="Courier New" pitchFamily="49" charset="0"/>
            </a:endParaRPr>
          </a:p>
          <a:p>
            <a:pPr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000" dirty="0" smtClean="0"/>
              <a:t>Attribute values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000" dirty="0" smtClean="0"/>
              <a:t> are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dirty="0" smtClean="0"/>
              <a:t>, 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5" name="Slide Number Placeholder 3"/>
          <p:cNvSpPr>
            <a:spLocks noGrp="1"/>
          </p:cNvSpPr>
          <p:nvPr/>
        </p:nvSpPr>
        <p:spPr>
          <a:xfrm>
            <a:off x="85344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81000" y="4041775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403350" y="5370513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525413" y="5297488"/>
            <a:ext cx="217078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809348" y="4114800"/>
            <a:ext cx="205537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>
            <a:off x="838199" y="3859619"/>
            <a:ext cx="4465673" cy="10207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271132" y="4000500"/>
            <a:ext cx="539750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1812889" y="3886200"/>
            <a:ext cx="3902109" cy="151981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1332453" y="5294313"/>
            <a:ext cx="56082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 flipH="1">
            <a:off x="3792413" y="3859619"/>
            <a:ext cx="2351433" cy="118465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3318398" y="4941906"/>
            <a:ext cx="577850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 flipH="1">
            <a:off x="5832231" y="3886200"/>
            <a:ext cx="797168" cy="13489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430296" y="5221288"/>
            <a:ext cx="63976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 flipH="1">
            <a:off x="7143307" y="3912781"/>
            <a:ext cx="244548" cy="2232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705600" y="4122738"/>
            <a:ext cx="612776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61963" y="1586354"/>
            <a:ext cx="8066087" cy="1766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719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416300" y="4937125"/>
            <a:ext cx="201689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13" name="Rectangle 12"/>
          <p:cNvSpPr>
            <a:spLocks noGrp="1" noChangeArrowheads="1"/>
          </p:cNvSpPr>
          <p:nvPr/>
        </p:nvSpPr>
        <p:spPr>
          <a:xfrm>
            <a:off x="17526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92D050"/>
                </a:solidFill>
              </a:rPr>
              <a:t>Ordered Lists: </a:t>
            </a:r>
            <a:r>
              <a:rPr lang="en-US" noProof="1" smtClean="0">
                <a:solidFill>
                  <a:srgbClr val="92D050"/>
                </a:solidFill>
              </a:rPr>
              <a:t>&lt;ol&gt;</a:t>
            </a:r>
            <a:r>
              <a:rPr lang="en-US" dirty="0" smtClean="0">
                <a:solidFill>
                  <a:srgbClr val="92D050"/>
                </a:solidFill>
              </a:rPr>
              <a:t> Tag</a:t>
            </a:r>
          </a:p>
        </p:txBody>
      </p:sp>
      <p:sp>
        <p:nvSpPr>
          <p:cNvPr id="14" name="Rectangle 13"/>
          <p:cNvSpPr>
            <a:spLocks noGrp="1" noChangeArrowheads="1"/>
          </p:cNvSpPr>
          <p:nvPr/>
        </p:nvSpPr>
        <p:spPr>
          <a:xfrm>
            <a:off x="152400" y="914400"/>
            <a:ext cx="8686800" cy="5715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000" dirty="0" smtClean="0"/>
              <a:t>Create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3000" dirty="0" smtClean="0"/>
              <a:t>rdered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sz="3000" dirty="0" smtClean="0"/>
              <a:t>ist using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000" dirty="0" smtClean="0"/>
              <a:t>: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000" noProof="1" smtClean="0">
              <a:latin typeface="Courier New" pitchFamily="49" charset="0"/>
            </a:endParaRPr>
          </a:p>
          <a:p>
            <a:pPr>
              <a:defRPr/>
            </a:pPr>
            <a:endParaRPr lang="en-US" sz="3000" dirty="0" smtClean="0">
              <a:latin typeface="Courier New" pitchFamily="49" charset="0"/>
            </a:endParaRPr>
          </a:p>
          <a:p>
            <a:pPr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000" dirty="0" smtClean="0"/>
              <a:t>Attribute values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000" dirty="0" smtClean="0"/>
              <a:t> are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dirty="0" smtClean="0"/>
              <a:t>, 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5" name="Slide Number Placeholder 3"/>
          <p:cNvSpPr>
            <a:spLocks noGrp="1"/>
          </p:cNvSpPr>
          <p:nvPr/>
        </p:nvSpPr>
        <p:spPr>
          <a:xfrm>
            <a:off x="85344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81000" y="4041775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403350" y="5370513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525413" y="5297488"/>
            <a:ext cx="217078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809348" y="4114800"/>
            <a:ext cx="205537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>
            <a:off x="838199" y="3859619"/>
            <a:ext cx="4465673" cy="10207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271132" y="4000500"/>
            <a:ext cx="539750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1812889" y="3886200"/>
            <a:ext cx="3902109" cy="151981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1332453" y="5294313"/>
            <a:ext cx="56082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 flipH="1">
            <a:off x="3792413" y="3859619"/>
            <a:ext cx="2351433" cy="118465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3318398" y="4941906"/>
            <a:ext cx="577850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 flipH="1">
            <a:off x="5832231" y="3886200"/>
            <a:ext cx="797168" cy="13489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430296" y="5221288"/>
            <a:ext cx="63976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 flipH="1">
            <a:off x="7143307" y="3912781"/>
            <a:ext cx="244548" cy="2232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705600" y="4122738"/>
            <a:ext cx="612776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61963" y="1586354"/>
            <a:ext cx="8066087" cy="1766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291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5511225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92D050"/>
                </a:solidFill>
              </a:rPr>
              <a:t>Defination</a:t>
            </a:r>
            <a:r>
              <a:rPr lang="en-US" sz="3200" dirty="0" smtClean="0">
                <a:solidFill>
                  <a:srgbClr val="92D050"/>
                </a:solidFill>
              </a:rPr>
              <a:t> List in HTML</a:t>
            </a:r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985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>
            <a:spLocks noGrp="1" noChangeArrowheads="1"/>
          </p:cNvSpPr>
          <p:nvPr/>
        </p:nvSpPr>
        <p:spPr>
          <a:xfrm>
            <a:off x="17526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92D050"/>
                </a:solidFill>
              </a:rPr>
              <a:t>Definition lists: &lt;dl&gt; tag</a:t>
            </a:r>
            <a:endParaRPr lang="bg-BG" dirty="0" smtClean="0">
              <a:solidFill>
                <a:srgbClr val="92D050"/>
              </a:solidFill>
            </a:endParaRPr>
          </a:p>
        </p:txBody>
      </p:sp>
      <p:sp>
        <p:nvSpPr>
          <p:cNvPr id="53" name="Rectangle 52"/>
          <p:cNvSpPr>
            <a:spLocks noGrp="1" noChangeArrowheads="1"/>
          </p:cNvSpPr>
          <p:nvPr/>
        </p:nvSpPr>
        <p:spPr>
          <a:xfrm>
            <a:off x="1524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Create definition lists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 smtClean="0"/>
              <a:t>Pairs of text and associated definition; text is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 smtClean="0"/>
              <a:t> tag, definition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 smtClean="0"/>
              <a:t> tag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Renders without bullets</a:t>
            </a:r>
          </a:p>
          <a:p>
            <a:pPr lvl="1">
              <a:defRPr/>
            </a:pPr>
            <a:r>
              <a:rPr lang="en-US" dirty="0" smtClean="0"/>
              <a:t>Definition is indented</a:t>
            </a:r>
            <a:endParaRPr lang="bg-BG" dirty="0" smtClean="0"/>
          </a:p>
        </p:txBody>
      </p:sp>
      <p:sp>
        <p:nvSpPr>
          <p:cNvPr id="54" name="Slide Number Placeholder 3"/>
          <p:cNvSpPr>
            <a:spLocks noGrp="1"/>
          </p:cNvSpPr>
          <p:nvPr/>
        </p:nvSpPr>
        <p:spPr>
          <a:xfrm>
            <a:off x="85344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679450" y="2895600"/>
            <a:ext cx="7704138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3250128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5511225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Special Character in HTML</a:t>
            </a:r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03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/>
        </p:nvSpPr>
        <p:spPr>
          <a:xfrm>
            <a:off x="17145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92D050"/>
                </a:solidFill>
              </a:rPr>
              <a:t>How the Web Works?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>
          <a:xfrm>
            <a:off x="209550" y="1066800"/>
            <a:ext cx="8496300" cy="1371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dirty="0" smtClean="0"/>
              <a:t>WWW use classical client / server architecture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HTTP is text-based </a:t>
            </a:r>
            <a:r>
              <a:rPr lang="en-US" dirty="0"/>
              <a:t>request-response </a:t>
            </a:r>
            <a:r>
              <a:rPr lang="en-US" dirty="0" smtClean="0"/>
              <a:t>protocol</a:t>
            </a:r>
          </a:p>
        </p:txBody>
      </p:sp>
      <p:sp>
        <p:nvSpPr>
          <p:cNvPr id="7" name="Slide Number Placeholder 3"/>
          <p:cNvSpPr>
            <a:spLocks noGrp="1"/>
          </p:cNvSpPr>
          <p:nvPr/>
        </p:nvSpPr>
        <p:spPr>
          <a:xfrm>
            <a:off x="84963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2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57500" y="3174562"/>
            <a:ext cx="3352800" cy="676629"/>
            <a:chOff x="1776" y="1680"/>
            <a:chExt cx="1728" cy="352"/>
          </a:xfrm>
          <a:solidFill>
            <a:schemeClr val="accent5">
              <a:lumMod val="60000"/>
              <a:lumOff val="40000"/>
              <a:alpha val="30000"/>
            </a:schemeClr>
          </a:solidFill>
        </p:grpSpPr>
        <p:sp>
          <p:nvSpPr>
            <p:cNvPr id="20" name="AutoShape 29"/>
            <p:cNvSpPr>
              <a:spLocks noChangeArrowheads="1"/>
            </p:cNvSpPr>
            <p:nvPr/>
          </p:nvSpPr>
          <p:spPr bwMode="auto">
            <a:xfrm>
              <a:off x="1776" y="1680"/>
              <a:ext cx="1728" cy="35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pFill/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>
              <a:off x="2044" y="1751"/>
              <a:ext cx="1008" cy="2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Page request</a:t>
              </a:r>
            </a:p>
          </p:txBody>
        </p:sp>
      </p:grp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190500" y="5279648"/>
            <a:ext cx="285115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</a:t>
            </a:r>
            <a:r>
              <a:rPr kumimoji="0"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 a 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</a:t>
            </a:r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5724524" y="5108138"/>
            <a:ext cx="3000376" cy="1292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running Web Server </a:t>
            </a:r>
            <a:r>
              <a:rPr kumimoji="0"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  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(IIS, Apache, 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etc.)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857500" y="4211200"/>
            <a:ext cx="3352800" cy="698748"/>
            <a:chOff x="3200400" y="3962400"/>
            <a:chExt cx="2895600" cy="485775"/>
          </a:xfrm>
        </p:grpSpPr>
        <p:sp>
          <p:nvSpPr>
            <p:cNvPr id="18" name="AutoShape 34"/>
            <p:cNvSpPr>
              <a:spLocks noChangeArrowheads="1"/>
            </p:cNvSpPr>
            <p:nvPr/>
          </p:nvSpPr>
          <p:spPr bwMode="auto">
            <a:xfrm flipH="1">
              <a:off x="3200400" y="3962400"/>
              <a:ext cx="2895600" cy="48577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30000"/>
              </a:schemeClr>
            </a:solidFill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3810001" y="4071918"/>
              <a:ext cx="1950068" cy="2781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Server </a:t>
              </a:r>
              <a:r>
                <a:rPr kumimoji="0"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response</a:t>
              </a:r>
              <a:endParaRPr kumimoji="0"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3760788" y="2819400"/>
            <a:ext cx="1293812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sp>
        <p:nvSpPr>
          <p:cNvPr id="13" name="Text Box 38"/>
          <p:cNvSpPr txBox="1">
            <a:spLocks noChangeArrowheads="1"/>
          </p:cNvSpPr>
          <p:nvPr/>
        </p:nvSpPr>
        <p:spPr bwMode="auto">
          <a:xfrm>
            <a:off x="4195762" y="3971488"/>
            <a:ext cx="94773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66503" y="2638165"/>
            <a:ext cx="2438400" cy="2438400"/>
            <a:chOff x="228600" y="224864"/>
            <a:chExt cx="2438400" cy="2438400"/>
          </a:xfrm>
        </p:grpSpPr>
        <p:pic>
          <p:nvPicPr>
            <p:cNvPr id="16" name="Picture 15" descr="http://askyourpc.com/media/blogs/a/images_2/Computer-256x2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8600" y="22486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website-wind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75723">
              <a:off x="602640" y="904992"/>
              <a:ext cx="1280241" cy="1065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perspectiveContrastingRightFacing" fov="300000">
                <a:rot lat="21510460" lon="300467" rev="21477836"/>
              </a:camera>
              <a:lightRig rig="threePt" dir="t"/>
            </a:scene3d>
          </p:spPr>
        </p:pic>
      </p:grpSp>
      <p:pic>
        <p:nvPicPr>
          <p:cNvPr id="15" name="Picture 14" descr="http://www.iconarchive.com/icons/visualpharm/hardware/256/serve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3020134"/>
            <a:ext cx="2011804" cy="201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041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/>
        </p:nvSpPr>
        <p:spPr>
          <a:xfrm>
            <a:off x="2106613" y="73819"/>
            <a:ext cx="6553200" cy="90963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1" fontAlgn="base" hangingPunct="1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 kern="1200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HTML Special </a:t>
            </a:r>
            <a:r>
              <a:rPr lang="en-US" sz="4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Characters/ </a:t>
            </a:r>
            <a:r>
              <a:rPr lang="en-US" sz="40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Entites</a:t>
            </a:r>
            <a:endParaRPr lang="en-US" sz="4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81000" y="1069182"/>
            <a:ext cx="7696201" cy="5334004"/>
            <a:chOff x="518" y="984"/>
            <a:chExt cx="4721" cy="2990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51" y="35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£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81" y="35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&amp;pound;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18" y="35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British Pound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151" y="328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€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81" y="328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&amp;#8364;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18" y="328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Euro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151" y="305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</a:t>
              </a:r>
              <a:endPara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881" y="305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&amp;quot;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18" y="305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Quotation Mark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151" y="374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¥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881" y="374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&amp;yen;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518" y="374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Japanese Yen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151" y="282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—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881" y="282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&amp;mdash;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18" y="282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Em Dash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151" y="259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endParaRPr lang="en-US" sz="19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881" y="259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&amp;nbsp;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18" y="259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Non-breaking Space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151" y="236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881" y="236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&amp;amp;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518" y="236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Ampersand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151" y="213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&gt;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881" y="213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&amp;gt;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518" y="213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Greater Than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4151" y="190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881" y="190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&amp;lt;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518" y="190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Less Than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151" y="167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™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881" y="167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&amp;trade;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518" y="167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Trademark Sign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151" y="144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®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2881" y="144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&amp;reg;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518" y="144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Registered Trademark Sign</a:t>
              </a: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4151" y="12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©</a:t>
              </a: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881" y="12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 smtClean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&amp;copy;</a:t>
              </a:r>
              <a:endPara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518" y="12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Copyright Sign</a:t>
              </a: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4151" y="984"/>
              <a:ext cx="1088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</a:t>
              </a: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2881" y="984"/>
              <a:ext cx="1270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 Entity</a:t>
              </a: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518" y="984"/>
              <a:ext cx="2363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 Name</a:t>
              </a:r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518" y="98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518" y="397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518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5239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Line 67"/>
            <p:cNvSpPr>
              <a:spLocks noChangeShapeType="1"/>
            </p:cNvSpPr>
            <p:nvPr/>
          </p:nvSpPr>
          <p:spPr bwMode="auto">
            <a:xfrm>
              <a:off x="288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Line 68"/>
            <p:cNvSpPr>
              <a:spLocks noChangeShapeType="1"/>
            </p:cNvSpPr>
            <p:nvPr/>
          </p:nvSpPr>
          <p:spPr bwMode="auto">
            <a:xfrm>
              <a:off x="415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Line 69"/>
            <p:cNvSpPr>
              <a:spLocks noChangeShapeType="1"/>
            </p:cNvSpPr>
            <p:nvPr/>
          </p:nvSpPr>
          <p:spPr bwMode="auto">
            <a:xfrm>
              <a:off x="518" y="12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Line 74"/>
            <p:cNvSpPr>
              <a:spLocks noChangeShapeType="1"/>
            </p:cNvSpPr>
            <p:nvPr/>
          </p:nvSpPr>
          <p:spPr bwMode="auto">
            <a:xfrm>
              <a:off x="518" y="14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Line 79"/>
            <p:cNvSpPr>
              <a:spLocks noChangeShapeType="1"/>
            </p:cNvSpPr>
            <p:nvPr/>
          </p:nvSpPr>
          <p:spPr bwMode="auto">
            <a:xfrm>
              <a:off x="518" y="167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" name="Line 84"/>
            <p:cNvSpPr>
              <a:spLocks noChangeShapeType="1"/>
            </p:cNvSpPr>
            <p:nvPr/>
          </p:nvSpPr>
          <p:spPr bwMode="auto">
            <a:xfrm>
              <a:off x="518" y="190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Line 89"/>
            <p:cNvSpPr>
              <a:spLocks noChangeShapeType="1"/>
            </p:cNvSpPr>
            <p:nvPr/>
          </p:nvSpPr>
          <p:spPr bwMode="auto">
            <a:xfrm>
              <a:off x="518" y="213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Line 94"/>
            <p:cNvSpPr>
              <a:spLocks noChangeShapeType="1"/>
            </p:cNvSpPr>
            <p:nvPr/>
          </p:nvSpPr>
          <p:spPr bwMode="auto">
            <a:xfrm>
              <a:off x="518" y="236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Line 99"/>
            <p:cNvSpPr>
              <a:spLocks noChangeShapeType="1"/>
            </p:cNvSpPr>
            <p:nvPr/>
          </p:nvSpPr>
          <p:spPr bwMode="auto">
            <a:xfrm>
              <a:off x="518" y="259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Line 104"/>
            <p:cNvSpPr>
              <a:spLocks noChangeShapeType="1"/>
            </p:cNvSpPr>
            <p:nvPr/>
          </p:nvSpPr>
          <p:spPr bwMode="auto">
            <a:xfrm>
              <a:off x="518" y="282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Line 109"/>
            <p:cNvSpPr>
              <a:spLocks noChangeShapeType="1"/>
            </p:cNvSpPr>
            <p:nvPr/>
          </p:nvSpPr>
          <p:spPr bwMode="auto">
            <a:xfrm>
              <a:off x="518" y="305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" name="Line 116"/>
            <p:cNvSpPr>
              <a:spLocks noChangeShapeType="1"/>
            </p:cNvSpPr>
            <p:nvPr/>
          </p:nvSpPr>
          <p:spPr bwMode="auto">
            <a:xfrm>
              <a:off x="518" y="328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Line 123"/>
            <p:cNvSpPr>
              <a:spLocks noChangeShapeType="1"/>
            </p:cNvSpPr>
            <p:nvPr/>
          </p:nvSpPr>
          <p:spPr bwMode="auto">
            <a:xfrm>
              <a:off x="518" y="35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" name="Line 130"/>
            <p:cNvSpPr>
              <a:spLocks noChangeShapeType="1"/>
            </p:cNvSpPr>
            <p:nvPr/>
          </p:nvSpPr>
          <p:spPr bwMode="auto">
            <a:xfrm>
              <a:off x="518" y="37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" name="Slide Number Placeholder 3"/>
          <p:cNvSpPr txBox="1">
            <a:spLocks/>
          </p:cNvSpPr>
          <p:nvPr/>
        </p:nvSpPr>
        <p:spPr>
          <a:xfrm>
            <a:off x="8305800" y="6555581"/>
            <a:ext cx="457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lvl="0">
              <a:defRPr/>
            </a:pPr>
            <a:fld id="{58452FF4-89E3-4D1B-9927-2DBDC00E58D7}" type="slidenum">
              <a:rPr lang="en-US" sz="1100"/>
              <a:pPr lvl="0"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45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/>
        </p:nvSpPr>
        <p:spPr>
          <a:xfrm>
            <a:off x="457200" y="4347550"/>
            <a:ext cx="8229600" cy="1447798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1" fontAlgn="base" hangingPunct="1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>
                <a:solidFill>
                  <a:srgbClr val="92D050"/>
                </a:solidFill>
              </a:rPr>
              <a:t>Using </a:t>
            </a:r>
            <a:r>
              <a:rPr lang="en-US" dirty="0" smtClean="0">
                <a:solidFill>
                  <a:srgbClr val="92D050"/>
                </a:solidFill>
                <a:latin typeface="Consolas" pitchFamily="49" charset="0"/>
              </a:rPr>
              <a:t>&lt;DIV&gt;</a:t>
            </a:r>
            <a:r>
              <a:rPr lang="en-US" dirty="0" smtClean="0">
                <a:solidFill>
                  <a:srgbClr val="92D050"/>
                </a:solidFill>
              </a:rPr>
              <a:t> and </a:t>
            </a:r>
            <a:r>
              <a:rPr lang="en-US" dirty="0" smtClean="0">
                <a:solidFill>
                  <a:srgbClr val="92D050"/>
                </a:solidFill>
                <a:latin typeface="Consolas" pitchFamily="49" charset="0"/>
              </a:rPr>
              <a:t>&lt;SPAN&gt;</a:t>
            </a:r>
            <a:r>
              <a:rPr lang="en-US" dirty="0" smtClean="0">
                <a:solidFill>
                  <a:srgbClr val="92D050"/>
                </a:solidFill>
              </a:rPr>
              <a:t> Block and Inline Elements</a:t>
            </a:r>
            <a:endParaRPr lang="bg-BG" dirty="0">
              <a:solidFill>
                <a:srgbClr val="92D050"/>
              </a:solidFill>
            </a:endParaRPr>
          </a:p>
        </p:txBody>
      </p:sp>
      <p:pic>
        <p:nvPicPr>
          <p:cNvPr id="4" name="Picture 3" descr="http://www.instantshift.com/wp-content/uploads/2009/11/cssbm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8321">
            <a:off x="4773825" y="1062653"/>
            <a:ext cx="3657600" cy="25854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508">
            <a:off x="699797" y="1064594"/>
            <a:ext cx="3532943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508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>
            <a:spLocks noGrp="1" noChangeArrowheads="1"/>
          </p:cNvSpPr>
          <p:nvPr/>
        </p:nvSpPr>
        <p:spPr>
          <a:xfrm>
            <a:off x="17526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92D050"/>
                </a:solidFill>
              </a:rPr>
              <a:t>Block and Inline Elements</a:t>
            </a:r>
            <a:endParaRPr lang="bg-BG" dirty="0" smtClean="0">
              <a:solidFill>
                <a:srgbClr val="92D050"/>
              </a:solidFill>
            </a:endParaRPr>
          </a:p>
        </p:txBody>
      </p:sp>
      <p:sp>
        <p:nvSpPr>
          <p:cNvPr id="71" name="Rectangle 70"/>
          <p:cNvSpPr>
            <a:spLocks noGrp="1" noChangeArrowheads="1"/>
          </p:cNvSpPr>
          <p:nvPr/>
        </p:nvSpPr>
        <p:spPr>
          <a:xfrm>
            <a:off x="1524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 elements </a:t>
            </a:r>
            <a:r>
              <a:rPr lang="en-US" dirty="0" smtClean="0"/>
              <a:t>add a line break before and after them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is a block element</a:t>
            </a:r>
          </a:p>
          <a:p>
            <a:pPr lvl="1">
              <a:defRPr/>
            </a:pPr>
            <a:r>
              <a:rPr lang="en-US" dirty="0" smtClean="0"/>
              <a:t>Other block elements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&lt;hr&gt;</a:t>
            </a:r>
            <a:r>
              <a:rPr lang="en-US" dirty="0" smtClean="0"/>
              <a:t>, headings, lists,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dirty="0" smtClean="0"/>
              <a:t> and etc.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elements </a:t>
            </a:r>
            <a:r>
              <a:rPr lang="en-US" dirty="0" smtClean="0"/>
              <a:t>don’t break the text before and after them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 smtClean="0"/>
              <a:t> is an inline element</a:t>
            </a:r>
          </a:p>
          <a:p>
            <a:pPr lvl="1">
              <a:defRPr/>
            </a:pPr>
            <a:r>
              <a:rPr lang="en-US" dirty="0" smtClean="0"/>
              <a:t>Most HTML elements are inline,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Slide Number Placeholder 3"/>
          <p:cNvSpPr>
            <a:spLocks noGrp="1"/>
          </p:cNvSpPr>
          <p:nvPr/>
        </p:nvSpPr>
        <p:spPr>
          <a:xfrm>
            <a:off x="85344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2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/>
        </p:nvSpPr>
        <p:spPr>
          <a:xfrm>
            <a:off x="17526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92D050"/>
                </a:solidFill>
              </a:rPr>
              <a:t>The &lt;div&gt; Tag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>
          <a:xfrm>
            <a:off x="1524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creates logical divisions within a page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Block style element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Used with CSS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7" name="Slide Number Placeholder 3"/>
          <p:cNvSpPr>
            <a:spLocks noGrp="1"/>
          </p:cNvSpPr>
          <p:nvPr/>
        </p:nvSpPr>
        <p:spPr>
          <a:xfrm>
            <a:off x="85344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6575" y="4800600"/>
            <a:ext cx="784701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font-size:24px;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color:red"&gt;DIV example&lt;/div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9" name="Picture 8" descr="div-and-sp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39" y="1882775"/>
            <a:ext cx="4251325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04711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div-and-span.html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172116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ChangeArrowheads="1"/>
          </p:cNvSpPr>
          <p:nvPr/>
        </p:nvSpPr>
        <p:spPr>
          <a:xfrm>
            <a:off x="17526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92D050"/>
                </a:solidFill>
              </a:rPr>
              <a:t>The &lt;span&gt; Tag</a:t>
            </a: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1524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Inline style element</a:t>
            </a:r>
          </a:p>
          <a:p>
            <a:pPr>
              <a:defRPr/>
            </a:pPr>
            <a:r>
              <a:rPr lang="en-US" dirty="0" smtClean="0"/>
              <a:t>Useful for modifying a specific portion of text </a:t>
            </a:r>
          </a:p>
          <a:p>
            <a:pPr lvl="1">
              <a:defRPr/>
            </a:pPr>
            <a:r>
              <a:rPr lang="en-US" dirty="0" smtClean="0"/>
              <a:t>Don't create a separate area			 (paragraph) in the document</a:t>
            </a:r>
          </a:p>
          <a:p>
            <a:pPr>
              <a:defRPr/>
            </a:pPr>
            <a:r>
              <a:rPr lang="en-US" dirty="0" smtClean="0"/>
              <a:t>Very useful with CSS</a:t>
            </a:r>
          </a:p>
        </p:txBody>
      </p:sp>
      <p:sp>
        <p:nvSpPr>
          <p:cNvPr id="13" name="Slide Number Placeholder 3"/>
          <p:cNvSpPr>
            <a:spLocks noGrp="1"/>
          </p:cNvSpPr>
          <p:nvPr/>
        </p:nvSpPr>
        <p:spPr>
          <a:xfrm>
            <a:off x="85344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90525" y="4800362"/>
            <a:ext cx="820896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p&gt;This one is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style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="font-size:32px;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"&gt;TEST&lt;/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span&gt;.&lt;/p&gt;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614" y="2362200"/>
            <a:ext cx="2621170" cy="2383660"/>
          </a:xfrm>
          <a:prstGeom prst="roundRect">
            <a:avLst>
              <a:gd name="adj" fmla="val 42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sp>
        <p:nvSpPr>
          <p:cNvPr id="16" name="Rectangle 15"/>
          <p:cNvSpPr/>
          <p:nvPr/>
        </p:nvSpPr>
        <p:spPr>
          <a:xfrm>
            <a:off x="304800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908059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/>
        </p:nvSpPr>
        <p:spPr>
          <a:xfrm>
            <a:off x="3119073" y="3162763"/>
            <a:ext cx="4876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1" fontAlgn="base" hangingPunct="1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>
                <a:solidFill>
                  <a:srgbClr val="92D050"/>
                </a:solidFill>
              </a:rPr>
              <a:t>HTML Tables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Picture 3" descr="http://webscripts.softpedia.com/screenshots/Javascript-for-sorting-HTML-tables-21109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47473" y="876763"/>
            <a:ext cx="5538154" cy="1184512"/>
          </a:xfrm>
          <a:prstGeom prst="roundRect">
            <a:avLst>
              <a:gd name="adj" fmla="val 62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5" name="Picture 4" descr="http://www.create-a-website-adviser.com/images/htmltable1code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45291">
            <a:off x="732308" y="2599862"/>
            <a:ext cx="2167800" cy="3381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http://puna.net.nz/archives/Design/css-tables_files/c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7001">
            <a:off x="5211293" y="4642010"/>
            <a:ext cx="3200400" cy="1330934"/>
          </a:xfrm>
          <a:prstGeom prst="roundRect">
            <a:avLst>
              <a:gd name="adj" fmla="val 18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035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/>
        </p:nvSpPr>
        <p:spPr>
          <a:xfrm>
            <a:off x="17526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92D050"/>
                </a:solidFill>
              </a:rPr>
              <a:t>HTML Tables</a:t>
            </a: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>
          <a:xfrm>
            <a:off x="1524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defRPr/>
            </a:pPr>
            <a:r>
              <a:rPr lang="en-US" dirty="0" smtClean="0"/>
              <a:t>Tables represent tabular data</a:t>
            </a:r>
          </a:p>
          <a:p>
            <a:pPr lvl="1">
              <a:lnSpc>
                <a:spcPts val="4000"/>
              </a:lnSpc>
              <a:defRPr/>
            </a:pPr>
            <a:r>
              <a:rPr lang="en-US" dirty="0" smtClean="0"/>
              <a:t>A table consists of one or several rows</a:t>
            </a:r>
          </a:p>
          <a:p>
            <a:pPr lvl="1">
              <a:lnSpc>
                <a:spcPts val="4000"/>
              </a:lnSpc>
              <a:defRPr/>
            </a:pPr>
            <a:r>
              <a:rPr lang="en-US" dirty="0" smtClean="0"/>
              <a:t>Each row has one or more columns</a:t>
            </a:r>
          </a:p>
          <a:p>
            <a:pPr>
              <a:lnSpc>
                <a:spcPts val="4000"/>
              </a:lnSpc>
              <a:defRPr/>
            </a:pPr>
            <a:r>
              <a:rPr lang="en-US" dirty="0" smtClean="0"/>
              <a:t>Tables comprised of several core tags: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&lt;table&gt;&lt;/table&gt;</a:t>
            </a:r>
            <a:r>
              <a:rPr lang="en-US" dirty="0" smtClean="0"/>
              <a:t>: begin / end the table</a:t>
            </a:r>
            <a:br>
              <a:rPr lang="en-US" dirty="0" smtClean="0"/>
            </a:b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&lt;tr&gt;&lt;/tr&gt;</a:t>
            </a:r>
            <a:r>
              <a:rPr lang="en-US" noProof="1" smtClean="0"/>
              <a:t>: </a:t>
            </a:r>
            <a:r>
              <a:rPr lang="en-US" dirty="0" smtClean="0"/>
              <a:t>create a table row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&lt;td&gt;&lt;/td&gt;</a:t>
            </a:r>
            <a:r>
              <a:rPr lang="en-US" dirty="0" smtClean="0"/>
              <a:t>: create tabular data (cell)</a:t>
            </a:r>
          </a:p>
          <a:p>
            <a:pPr>
              <a:lnSpc>
                <a:spcPts val="4000"/>
              </a:lnSpc>
              <a:defRPr/>
            </a:pPr>
            <a:r>
              <a:rPr lang="en-US" dirty="0" smtClean="0"/>
              <a:t>Tables should not be used for layout. Use CSS floats and positioning styles instead</a:t>
            </a:r>
          </a:p>
        </p:txBody>
      </p:sp>
      <p:sp>
        <p:nvSpPr>
          <p:cNvPr id="9" name="Slide Number Placeholder 3"/>
          <p:cNvSpPr>
            <a:spLocks noGrp="1"/>
          </p:cNvSpPr>
          <p:nvPr/>
        </p:nvSpPr>
        <p:spPr>
          <a:xfrm>
            <a:off x="85344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37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ChangeArrowheads="1"/>
          </p:cNvSpPr>
          <p:nvPr/>
        </p:nvSpPr>
        <p:spPr>
          <a:xfrm>
            <a:off x="17526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92D050"/>
                </a:solidFill>
              </a:rPr>
              <a:t>HTML Tables (2)</a:t>
            </a:r>
            <a:endParaRPr lang="bg-BG" dirty="0" smtClean="0">
              <a:solidFill>
                <a:srgbClr val="92D050"/>
              </a:solidFill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/>
        </p:nvSpPr>
        <p:spPr>
          <a:xfrm>
            <a:off x="1524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 smtClean="0">
                <a:sym typeface="Wingdings" pitchFamily="2" charset="2"/>
              </a:rPr>
              <a:t>Start and end of a table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en-ZA" dirty="0" smtClean="0"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 smtClean="0">
                <a:sym typeface="Wingdings" pitchFamily="2" charset="2"/>
              </a:rPr>
              <a:t>Start and end of a row</a:t>
            </a:r>
            <a:endParaRPr lang="en-ZA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 smtClean="0">
                <a:sym typeface="Wingdings" pitchFamily="2" charset="2"/>
              </a:rPr>
              <a:t>Start and end of a cell in a row</a:t>
            </a:r>
          </a:p>
        </p:txBody>
      </p:sp>
      <p:sp>
        <p:nvSpPr>
          <p:cNvPr id="12" name="Slide Number Placeholder 3"/>
          <p:cNvSpPr>
            <a:spLocks noGrp="1"/>
          </p:cNvSpPr>
          <p:nvPr/>
        </p:nvSpPr>
        <p:spPr>
          <a:xfrm>
            <a:off x="85344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79451" y="1905000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 ... &lt;/table&gt;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79451" y="3500438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 ... &lt;/tr&gt;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9451" y="5100935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 ... &lt;/td&gt;</a:t>
            </a:r>
          </a:p>
        </p:txBody>
      </p:sp>
    </p:spTree>
    <p:extLst>
      <p:ext uri="{BB962C8B-B14F-4D97-AF65-F5344CB8AC3E}">
        <p14:creationId xmlns:p14="http://schemas.microsoft.com/office/powerpoint/2010/main" val="2213507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>
          <a:xfrm>
            <a:off x="17526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92D050"/>
                </a:solidFill>
              </a:rPr>
              <a:t>Complete HTML Tables</a:t>
            </a:r>
            <a:endParaRPr lang="bg-BG" dirty="0" smtClean="0">
              <a:solidFill>
                <a:srgbClr val="92D05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524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Table rows split into three semantic sections: header, body and footer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&lt;thead&gt;</a:t>
            </a:r>
            <a:r>
              <a:rPr lang="en-US" dirty="0" smtClean="0"/>
              <a:t> denotes table header and contains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dirty="0" smtClean="0"/>
              <a:t> elements, instead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dirty="0" smtClean="0"/>
              <a:t> elements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denotes collection of table rows that contain the very data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dirty="0" smtClean="0"/>
              <a:t> denotes table footer but comes BEFORE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tag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&lt;colgroup&gt;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&lt;col&gt;</a:t>
            </a:r>
            <a:r>
              <a:rPr lang="en-US" dirty="0" smtClean="0"/>
              <a:t> define columns (most often used to set column widths)</a:t>
            </a:r>
          </a:p>
        </p:txBody>
      </p:sp>
      <p:sp>
        <p:nvSpPr>
          <p:cNvPr id="16" name="Slide Number Placeholder 3"/>
          <p:cNvSpPr>
            <a:spLocks noGrp="1"/>
          </p:cNvSpPr>
          <p:nvPr/>
        </p:nvSpPr>
        <p:spPr>
          <a:xfrm>
            <a:off x="85344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52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/>
        </p:nvSpPr>
        <p:spPr>
          <a:xfrm>
            <a:off x="17526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defRPr/>
            </a:pPr>
            <a:r>
              <a:rPr lang="en-US" sz="3800" dirty="0" smtClean="0">
                <a:solidFill>
                  <a:srgbClr val="92D050"/>
                </a:solidFill>
              </a:rPr>
              <a:t>Complete HTML Table: Example</a:t>
            </a:r>
            <a:endParaRPr lang="bg-BG" sz="3800" dirty="0" smtClean="0">
              <a:solidFill>
                <a:srgbClr val="92D05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>
          <a:xfrm>
            <a:off x="1524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dirty="0" smtClean="0"/>
              <a:t> </a:t>
            </a:r>
            <a:endParaRPr lang="bg-BG" dirty="0" smtClean="0"/>
          </a:p>
        </p:txBody>
      </p:sp>
      <p:sp>
        <p:nvSpPr>
          <p:cNvPr id="7" name="Slide Number Placeholder 3"/>
          <p:cNvSpPr>
            <a:spLocks noGrp="1"/>
          </p:cNvSpPr>
          <p:nvPr/>
        </p:nvSpPr>
        <p:spPr>
          <a:xfrm>
            <a:off x="85344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49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style="width:100px" /&gt;&lt;col /&gt;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th&gt;Column 1&lt;/th&gt;&lt;th&gt;Column 2&lt;/th&gt;&lt;/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td&gt;Cell 2.2&lt;/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43200" y="22915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header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38400" y="3358396"/>
            <a:ext cx="2209800" cy="527804"/>
          </a:xfrm>
          <a:prstGeom prst="wedgeRoundRectCallout">
            <a:avLst>
              <a:gd name="adj1" fmla="val -82311"/>
              <a:gd name="adj2" fmla="val 525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footer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505200" y="4425196"/>
            <a:ext cx="4419600" cy="527804"/>
          </a:xfrm>
          <a:prstGeom prst="wedgeRoundRectCallout">
            <a:avLst>
              <a:gd name="adj1" fmla="val -90128"/>
              <a:gd name="adj2" fmla="val 554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Last comes the body (data)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858000" y="2209800"/>
            <a:ext cx="990600" cy="527804"/>
          </a:xfrm>
          <a:prstGeom prst="wedgeRoundRectCallout">
            <a:avLst>
              <a:gd name="adj1" fmla="val -88658"/>
              <a:gd name="adj2" fmla="val 740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3276600" y="12247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178075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/>
        </p:nvSpPr>
        <p:spPr>
          <a:xfrm>
            <a:off x="2027516" y="2797485"/>
            <a:ext cx="50292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1" fontAlgn="base" hangingPunct="1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>
                <a:solidFill>
                  <a:srgbClr val="92D050"/>
                </a:solidFill>
              </a:rPr>
              <a:t>HTML Basics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Subtitle 5"/>
          <p:cNvSpPr>
            <a:spLocks noGrp="1"/>
          </p:cNvSpPr>
          <p:nvPr/>
        </p:nvSpPr>
        <p:spPr>
          <a:xfrm>
            <a:off x="2027516" y="3523765"/>
            <a:ext cx="50292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Text, Images, Tables</a:t>
            </a:r>
          </a:p>
        </p:txBody>
      </p:sp>
      <p:pic>
        <p:nvPicPr>
          <p:cNvPr id="5" name="Picture 4" descr="C:\downloads\NASA Space Wallpapers\NASA Space Wallpaper 0037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1597">
            <a:off x="3171502" y="4310966"/>
            <a:ext cx="2970900" cy="2111749"/>
          </a:xfrm>
          <a:prstGeom prst="roundRect">
            <a:avLst>
              <a:gd name="adj" fmla="val 50000"/>
            </a:avLst>
          </a:prstGeom>
          <a:noFill/>
          <a:effectLst>
            <a:softEdge rad="635000"/>
          </a:effectLst>
        </p:spPr>
      </p:pic>
      <p:pic>
        <p:nvPicPr>
          <p:cNvPr id="6" name="Picture 5" descr="http://www.transcode.org/images/greenHTM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716" y="435285"/>
            <a:ext cx="3962400" cy="2057400"/>
          </a:xfrm>
          <a:prstGeom prst="roundRect">
            <a:avLst>
              <a:gd name="adj" fmla="val 33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7" name="Picture 6" descr="http://www.artistsvalley.com/images/freeIcon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16" y="600257"/>
            <a:ext cx="4000500" cy="1816228"/>
          </a:xfrm>
          <a:prstGeom prst="roundRect">
            <a:avLst>
              <a:gd name="adj" fmla="val 43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8" name="Picture 7" descr="http://media02.hongkiat.com/table_design/html-table-desig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41"/>
          <a:stretch>
            <a:fillRect/>
          </a:stretch>
        </p:blipFill>
        <p:spPr bwMode="auto">
          <a:xfrm rot="13352195">
            <a:off x="410885" y="4384162"/>
            <a:ext cx="2576488" cy="1381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http://www.ladybirdcms.com/Sites/1/userFiles/1261/image/icon_UnderConstruction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534" y="4016685"/>
            <a:ext cx="1661582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6369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ChangeArrowheads="1"/>
          </p:cNvSpPr>
          <p:nvPr/>
        </p:nvSpPr>
        <p:spPr>
          <a:xfrm>
            <a:off x="1704975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92D050"/>
                </a:solidFill>
              </a:rPr>
              <a:t>Nested Tables</a:t>
            </a:r>
          </a:p>
        </p:txBody>
      </p:sp>
      <p:sp>
        <p:nvSpPr>
          <p:cNvPr id="17" name="Rectangle 16"/>
          <p:cNvSpPr>
            <a:spLocks noGrp="1" noChangeArrowheads="1"/>
          </p:cNvSpPr>
          <p:nvPr/>
        </p:nvSpPr>
        <p:spPr>
          <a:xfrm>
            <a:off x="200025" y="990600"/>
            <a:ext cx="8496300" cy="5329238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Table data “cells”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000" dirty="0" smtClean="0"/>
              <a:t>) can contain nested tables (tables within tables):</a:t>
            </a:r>
            <a:endParaRPr lang="en-US" sz="3000" dirty="0" smtClean="0">
              <a:latin typeface="Courier New" pitchFamily="49" charset="0"/>
            </a:endParaRPr>
          </a:p>
        </p:txBody>
      </p:sp>
      <p:sp>
        <p:nvSpPr>
          <p:cNvPr id="18" name="Slide Number Placeholder 3"/>
          <p:cNvSpPr>
            <a:spLocks noGrp="1"/>
          </p:cNvSpPr>
          <p:nvPr/>
        </p:nvSpPr>
        <p:spPr>
          <a:xfrm>
            <a:off x="8486775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15925" y="2057400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29086" y="19688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nested-tables.html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6350" y="3905250"/>
            <a:ext cx="30956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9820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>
          <a:xfrm>
            <a:off x="4267200" y="1981200"/>
            <a:ext cx="4267200" cy="4419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around the cell content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>
          <a:xfrm>
            <a:off x="381000" y="1981200"/>
            <a:ext cx="3352800" cy="4572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between cells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/>
        </p:nvSpPr>
        <p:spPr>
          <a:xfrm>
            <a:off x="17526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defRPr/>
            </a:pPr>
            <a:r>
              <a:rPr lang="en-US" sz="3800" dirty="0" smtClean="0">
                <a:solidFill>
                  <a:srgbClr val="92D050"/>
                </a:solidFill>
              </a:rPr>
              <a:t>Cell Spacing and Padding</a:t>
            </a:r>
          </a:p>
        </p:txBody>
      </p:sp>
      <p:sp>
        <p:nvSpPr>
          <p:cNvPr id="11" name="Rectangle 10"/>
          <p:cNvSpPr>
            <a:spLocks noGrp="1" noChangeArrowheads="1"/>
          </p:cNvSpPr>
          <p:nvPr/>
        </p:nvSpPr>
        <p:spPr>
          <a:xfrm>
            <a:off x="152400" y="1066800"/>
            <a:ext cx="8686800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dirty="0" smtClean="0"/>
              <a:t>Tables have two important attributes:</a:t>
            </a:r>
          </a:p>
        </p:txBody>
      </p:sp>
      <p:sp>
        <p:nvSpPr>
          <p:cNvPr id="12" name="Slide Number Placeholder 3"/>
          <p:cNvSpPr>
            <a:spLocks noGrp="1"/>
          </p:cNvSpPr>
          <p:nvPr/>
        </p:nvSpPr>
        <p:spPr>
          <a:xfrm>
            <a:off x="85344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93762" y="3055940"/>
            <a:ext cx="2233611" cy="1439863"/>
            <a:chOff x="838" y="1933"/>
            <a:chExt cx="1407" cy="907"/>
          </a:xfrm>
        </p:grpSpPr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47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48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148263" y="2819400"/>
            <a:ext cx="2501900" cy="1887538"/>
            <a:chOff x="3345" y="1688"/>
            <a:chExt cx="1576" cy="1189"/>
          </a:xfrm>
          <a:effectLst/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1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1"/>
            </a:p>
          </p:txBody>
        </p:sp>
        <p:sp>
          <p:nvSpPr>
            <p:cNvPr id="2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1"/>
            </a:p>
          </p:txBody>
        </p:sp>
        <p:sp>
          <p:nvSpPr>
            <p:cNvPr id="2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1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1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1"/>
            </a:p>
          </p:txBody>
        </p:sp>
        <p:sp>
          <p:nvSpPr>
            <p:cNvPr id="2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1"/>
            </a:p>
          </p:txBody>
        </p: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1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1"/>
            </a:p>
          </p:txBody>
        </p:sp>
        <p:sp>
          <p:nvSpPr>
            <p:cNvPr id="3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1"/>
            </a:p>
          </p:txBody>
        </p:sp>
        <p:sp>
          <p:nvSpPr>
            <p:cNvPr id="3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1"/>
            </a:p>
          </p:txBody>
        </p:sp>
        <p:sp>
          <p:nvSpPr>
            <p:cNvPr id="3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1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1"/>
            </a:p>
          </p:txBody>
        </p:sp>
        <p:sp>
          <p:nvSpPr>
            <p:cNvPr id="3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1"/>
            </a:p>
          </p:txBody>
        </p:sp>
        <p:sp>
          <p:nvSpPr>
            <p:cNvPr id="3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1"/>
            </a:p>
          </p:txBody>
        </p:sp>
        <p:sp>
          <p:nvSpPr>
            <p:cNvPr id="4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48524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>
            <a:spLocks noGrp="1" noChangeArrowheads="1"/>
          </p:cNvSpPr>
          <p:nvPr/>
        </p:nvSpPr>
        <p:spPr>
          <a:xfrm>
            <a:off x="1638300" y="1143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defRPr/>
            </a:pPr>
            <a:r>
              <a:rPr lang="en-US" sz="3600" dirty="0" smtClean="0">
                <a:solidFill>
                  <a:srgbClr val="92D050"/>
                </a:solidFill>
              </a:rPr>
              <a:t>Cell Spacing and Padding – Example</a:t>
            </a:r>
          </a:p>
        </p:txBody>
      </p:sp>
      <p:sp>
        <p:nvSpPr>
          <p:cNvPr id="50" name="Slide Number Placeholder 3"/>
          <p:cNvSpPr>
            <a:spLocks noGrp="1"/>
          </p:cNvSpPr>
          <p:nvPr/>
        </p:nvSpPr>
        <p:spPr>
          <a:xfrm>
            <a:off x="8420100" y="65151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74650" y="13620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66700" y="8300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3743952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ChangeArrowheads="1"/>
          </p:cNvSpPr>
          <p:nvPr/>
        </p:nvSpPr>
        <p:spPr>
          <a:xfrm>
            <a:off x="5257800" y="1676400"/>
            <a:ext cx="3352800" cy="4876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rows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>
          <a:xfrm>
            <a:off x="381000" y="1676400"/>
            <a:ext cx="3352800" cy="4876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columns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17526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92D050"/>
                </a:solidFill>
              </a:rPr>
              <a:t>Column and Row Span</a:t>
            </a:r>
          </a:p>
        </p:txBody>
      </p:sp>
      <p:sp>
        <p:nvSpPr>
          <p:cNvPr id="13" name="Rectangle 12"/>
          <p:cNvSpPr>
            <a:spLocks noGrp="1" noChangeArrowheads="1"/>
          </p:cNvSpPr>
          <p:nvPr/>
        </p:nvSpPr>
        <p:spPr>
          <a:xfrm>
            <a:off x="152400" y="10668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dirty="0" smtClean="0"/>
              <a:t>Table cells have two important attributes:</a:t>
            </a:r>
          </a:p>
        </p:txBody>
      </p:sp>
      <p:sp>
        <p:nvSpPr>
          <p:cNvPr id="14" name="Slide Number Placeholder 3"/>
          <p:cNvSpPr>
            <a:spLocks noGrp="1"/>
          </p:cNvSpPr>
          <p:nvPr/>
        </p:nvSpPr>
        <p:spPr>
          <a:xfrm>
            <a:off x="85344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14399" y="3240832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462718" y="3240832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914400" y="3908359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38"/>
          <p:cNvSpPr>
            <a:spLocks noChangeArrowheads="1"/>
          </p:cNvSpPr>
          <p:nvPr/>
        </p:nvSpPr>
        <p:spPr bwMode="auto">
          <a:xfrm>
            <a:off x="2479675" y="2492375"/>
            <a:ext cx="1871663" cy="527804"/>
          </a:xfrm>
          <a:prstGeom prst="wedgeRoundRectCallout">
            <a:avLst>
              <a:gd name="adj1" fmla="val -46269"/>
              <a:gd name="adj2" fmla="val 1551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9" name="AutoShape 39"/>
          <p:cNvSpPr>
            <a:spLocks noChangeArrowheads="1"/>
          </p:cNvSpPr>
          <p:nvPr/>
        </p:nvSpPr>
        <p:spPr bwMode="auto">
          <a:xfrm>
            <a:off x="463550" y="2492375"/>
            <a:ext cx="1871663" cy="511275"/>
          </a:xfrm>
          <a:prstGeom prst="wedgeRoundRectCallout">
            <a:avLst>
              <a:gd name="adj1" fmla="val 41519"/>
              <a:gd name="adj2" fmla="val 1459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20" name="AutoShape 40"/>
          <p:cNvSpPr>
            <a:spLocks noChangeArrowheads="1"/>
          </p:cNvSpPr>
          <p:nvPr/>
        </p:nvSpPr>
        <p:spPr bwMode="auto">
          <a:xfrm>
            <a:off x="2895600" y="4648200"/>
            <a:ext cx="1871662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colspan="2"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214938" y="32004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180000" tIns="108000" rIns="180000" bIns="1080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841043" y="3200400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841043" y="38862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45"/>
          <p:cNvSpPr>
            <a:spLocks noChangeArrowheads="1"/>
          </p:cNvSpPr>
          <p:nvPr/>
        </p:nvSpPr>
        <p:spPr bwMode="auto">
          <a:xfrm>
            <a:off x="4640263" y="2492375"/>
            <a:ext cx="1943100" cy="527804"/>
          </a:xfrm>
          <a:prstGeom prst="wedgeRoundRectCallout">
            <a:avLst>
              <a:gd name="adj1" fmla="val 38074"/>
              <a:gd name="adj2" fmla="val 150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rowspan="2"</a:t>
            </a:r>
          </a:p>
        </p:txBody>
      </p:sp>
      <p:sp>
        <p:nvSpPr>
          <p:cNvPr id="25" name="AutoShape 46"/>
          <p:cNvSpPr>
            <a:spLocks noChangeArrowheads="1"/>
          </p:cNvSpPr>
          <p:nvPr/>
        </p:nvSpPr>
        <p:spPr bwMode="auto">
          <a:xfrm>
            <a:off x="6727825" y="2492375"/>
            <a:ext cx="1944688" cy="527804"/>
          </a:xfrm>
          <a:prstGeom prst="wedgeRoundRectCallout">
            <a:avLst>
              <a:gd name="adj1" fmla="val -39389"/>
              <a:gd name="adj2" fmla="val 1507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  <p:sp>
        <p:nvSpPr>
          <p:cNvPr id="26" name="AutoShape 46"/>
          <p:cNvSpPr>
            <a:spLocks noChangeArrowheads="1"/>
          </p:cNvSpPr>
          <p:nvPr/>
        </p:nvSpPr>
        <p:spPr bwMode="auto">
          <a:xfrm>
            <a:off x="6705600" y="4572000"/>
            <a:ext cx="194468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</p:spTree>
    <p:extLst>
      <p:ext uri="{BB962C8B-B14F-4D97-AF65-F5344CB8AC3E}">
        <p14:creationId xmlns:p14="http://schemas.microsoft.com/office/powerpoint/2010/main" val="3052917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>
            <a:spLocks noGrp="1" noChangeArrowheads="1"/>
          </p:cNvSpPr>
          <p:nvPr/>
        </p:nvSpPr>
        <p:spPr>
          <a:xfrm>
            <a:off x="1618204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defRPr/>
            </a:pPr>
            <a:r>
              <a:rPr lang="en-US" sz="3600" dirty="0" smtClean="0">
                <a:solidFill>
                  <a:srgbClr val="92D050"/>
                </a:solidFill>
              </a:rPr>
              <a:t>Column and Row Span – Example</a:t>
            </a:r>
          </a:p>
        </p:txBody>
      </p:sp>
      <p:sp>
        <p:nvSpPr>
          <p:cNvPr id="28" name="Slide Number Placeholder 3"/>
          <p:cNvSpPr>
            <a:spLocks noGrp="1"/>
          </p:cNvSpPr>
          <p:nvPr/>
        </p:nvSpPr>
        <p:spPr>
          <a:xfrm>
            <a:off x="8400004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29154" y="1554301"/>
            <a:ext cx="799306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class="1"&gt;&lt;td&gt;Cell[1,1]&lt;/td&gt;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class=“2"&gt;&lt;td&gt;Cell[1,2]&lt;/td&gt;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&lt;td&gt;Cell[3,2]&lt;/td&gt;&lt;/tr&gt;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class=“3"&gt;&lt;td&gt;Cell[1,3]&lt;/td&gt;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&lt;td&gt;Cell[2,3]&lt;/td&gt;&lt;/tr&gt;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407192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86796" y="785618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95163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9154" y="1333500"/>
            <a:ext cx="799306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class="1"&gt;&lt;td&gt;Cell[1,1]&lt;/td&gt;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class=“2"&gt;&lt;td&gt;Cell[1,2]&lt;/td&gt;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&lt;td&gt;Cell[3,2]&lt;/td&gt;&lt;/tr&gt;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class=“3"&gt;&lt;td&gt;Cell[1,3]&lt;/td&gt;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&lt;td&gt;Cell[2,3]&lt;/td&gt;&lt;/tr&gt;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1395" y="3182396"/>
            <a:ext cx="5737609" cy="2858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618204" y="1143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defRPr/>
            </a:pPr>
            <a:r>
              <a:rPr lang="en-US" sz="3600" dirty="0" smtClean="0">
                <a:solidFill>
                  <a:srgbClr val="92D050"/>
                </a:solidFill>
              </a:rPr>
              <a:t>Column and Row Span –</a:t>
            </a:r>
            <a:br>
              <a:rPr lang="en-US" sz="3600" dirty="0" smtClean="0">
                <a:solidFill>
                  <a:srgbClr val="92D050"/>
                </a:solidFill>
              </a:rPr>
            </a:br>
            <a:r>
              <a:rPr lang="en-US" sz="3600" dirty="0" smtClean="0">
                <a:solidFill>
                  <a:srgbClr val="92D050"/>
                </a:solidFill>
              </a:rPr>
              <a:t>Example (2)</a:t>
            </a:r>
          </a:p>
        </p:txBody>
      </p:sp>
      <p:sp>
        <p:nvSpPr>
          <p:cNvPr id="10" name="Slide Number Placeholder 3"/>
          <p:cNvSpPr>
            <a:spLocks noGrp="1"/>
          </p:cNvSpPr>
          <p:nvPr/>
        </p:nvSpPr>
        <p:spPr>
          <a:xfrm>
            <a:off x="8400004" y="65151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07192" y="22939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6796" y="747518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416716" y="3313113"/>
            <a:ext cx="5472111" cy="2592387"/>
            <a:chOff x="1649" y="1987"/>
            <a:chExt cx="2463" cy="864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291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Cell[2,3]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649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Cell[1,3]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291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Cell[3,2]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470" y="2275"/>
              <a:ext cx="821" cy="576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Cell[2,2]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649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Cell[1,2]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470" y="1987"/>
              <a:ext cx="1642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Cell[2,1]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649" y="1987"/>
              <a:ext cx="821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Cell[1,1]</a:t>
              </a:r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1649" y="1987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1649" y="2851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1649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4112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1649" y="2275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2470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1649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>
              <a:off x="3291" y="2275"/>
              <a:ext cx="0" cy="57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3291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91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5511225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Comment in HTML</a:t>
            </a:r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54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1704975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92D050"/>
                </a:solidFill>
              </a:rPr>
              <a:t>Comments: &lt;!-- --&gt; Tag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>
          <a:xfrm>
            <a:off x="200025" y="990600"/>
            <a:ext cx="8496300" cy="5534025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Comments can exist anywhere between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&lt;html&gt;&lt;/html&gt;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tags</a:t>
            </a:r>
          </a:p>
          <a:p>
            <a:pPr>
              <a:defRPr/>
            </a:pPr>
            <a:r>
              <a:rPr lang="en-US" dirty="0" smtClean="0"/>
              <a:t>Comments start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&lt;!--</a:t>
            </a:r>
            <a:r>
              <a:rPr lang="en-US" dirty="0" smtClean="0"/>
              <a:t> and end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--&gt;</a:t>
            </a:r>
          </a:p>
        </p:txBody>
      </p:sp>
      <p:sp>
        <p:nvSpPr>
          <p:cNvPr id="6" name="Slide Number Placeholder 3"/>
          <p:cNvSpPr>
            <a:spLocks noGrp="1"/>
          </p:cNvSpPr>
          <p:nvPr/>
        </p:nvSpPr>
        <p:spPr>
          <a:xfrm>
            <a:off x="8486775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5150" y="2928324"/>
            <a:ext cx="7769226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Logo (a JPG file) </a:t>
            </a: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logo.jpg"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=“Telerik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Hyperlink to 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web </a:t>
            </a: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://telerik.com/"&gt;Telerik&lt;/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Show the news table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class="newstable"&gt;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6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5511225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Text formatting in HTML</a:t>
            </a:r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66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>
          <a:xfrm>
            <a:off x="2333625" y="73819"/>
            <a:ext cx="6553200" cy="90963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1" fontAlgn="base" hangingPunct="1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 kern="1200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53988" y="889793"/>
            <a:ext cx="8683624" cy="5741988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Text formatting tags modify the text between the opening tag and the closing tag</a:t>
            </a:r>
          </a:p>
          <a:p>
            <a:pPr lvl="1">
              <a:defRPr/>
            </a:pPr>
            <a:r>
              <a:rPr lang="en-US" dirty="0" smtClean="0"/>
              <a:t>Ex.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 smtClean="0"/>
              <a:t> makes “Hello” bold</a:t>
            </a:r>
          </a:p>
        </p:txBody>
      </p:sp>
      <p:pic>
        <p:nvPicPr>
          <p:cNvPr id="10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2669381"/>
            <a:ext cx="7543800" cy="3810000"/>
          </a:xfrm>
          <a:prstGeom prst="rect">
            <a:avLst/>
          </a:prstGeom>
        </p:spPr>
      </p:pic>
      <p:sp>
        <p:nvSpPr>
          <p:cNvPr id="11" name="Slide Number Placeholder 3"/>
          <p:cNvSpPr txBox="1">
            <a:spLocks/>
          </p:cNvSpPr>
          <p:nvPr/>
        </p:nvSpPr>
        <p:spPr>
          <a:xfrm>
            <a:off x="8532812" y="6555581"/>
            <a:ext cx="457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938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5511225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92D050"/>
                </a:solidFill>
              </a:rPr>
              <a:t>Pragraph</a:t>
            </a:r>
            <a:r>
              <a:rPr lang="en-US" sz="3200" dirty="0" smtClean="0">
                <a:solidFill>
                  <a:srgbClr val="92D050"/>
                </a:solidFill>
              </a:rPr>
              <a:t> in HTML</a:t>
            </a:r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17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/>
        </p:nvSpPr>
        <p:spPr>
          <a:xfrm>
            <a:off x="2333625" y="73819"/>
            <a:ext cx="6553200" cy="90963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1" fontAlgn="base" hangingPunct="1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 kern="1200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eaLnBrk="0" hangingPunct="0">
              <a:lnSpc>
                <a:spcPts val="4000"/>
              </a:lnSpc>
              <a:defRPr/>
            </a:pPr>
            <a:r>
              <a:rPr lang="en-US" sz="4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Paragraph &lt;p&gt;</a:t>
            </a:r>
            <a:endParaRPr lang="en-US" sz="4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5076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HTML paragraphs are defined with the </a:t>
            </a:r>
            <a:r>
              <a:rPr lang="en-US" b="1" dirty="0">
                <a:solidFill>
                  <a:schemeClr val="bg1"/>
                </a:solidFill>
              </a:rPr>
              <a:t>&lt;p&gt;</a:t>
            </a:r>
            <a:r>
              <a:rPr lang="en-US" dirty="0">
                <a:solidFill>
                  <a:schemeClr val="bg1"/>
                </a:solidFill>
              </a:rPr>
              <a:t> tag:</a:t>
            </a: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&lt;p&gt;This is a paragraph.&lt;/p&gt;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&lt;p&gt;This is another paragraph.&lt;/p&gt;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54" y="2962275"/>
            <a:ext cx="81438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588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174</TotalTime>
  <Words>1584</Words>
  <Application>Microsoft Office PowerPoint</Application>
  <PresentationFormat>On-screen Show (4:3)</PresentationFormat>
  <Paragraphs>367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Consolas</vt:lpstr>
      <vt:lpstr>Constantia</vt:lpstr>
      <vt:lpstr>Corbel</vt:lpstr>
      <vt:lpstr>Courier New</vt:lpstr>
      <vt:lpstr>Garamond</vt:lpstr>
      <vt:lpstr>Wingdings</vt:lpstr>
      <vt:lpstr>Wingdings 2</vt:lpstr>
      <vt:lpstr>Couture</vt:lpstr>
      <vt:lpstr>Design for Web using Markup Language and Style 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for Web using Markup Language and Style sheet</dc:title>
  <dc:creator>anshika</dc:creator>
  <cp:lastModifiedBy>AJ</cp:lastModifiedBy>
  <cp:revision>70</cp:revision>
  <dcterms:created xsi:type="dcterms:W3CDTF">2016-06-01T10:39:16Z</dcterms:created>
  <dcterms:modified xsi:type="dcterms:W3CDTF">2017-06-12T12:35:49Z</dcterms:modified>
</cp:coreProperties>
</file>