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a8174647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1a8174647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a8174647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a8174647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a8174647b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a8174647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a8174647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a8174647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a817464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a817464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817464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817464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a817464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a817464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a817464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a817464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a817464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a817464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817464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817464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a817464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a817464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a8174647b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a8174647b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Law Keyword Prediction</a:t>
            </a:r>
            <a:endParaRPr/>
          </a:p>
        </p:txBody>
      </p:sp>
      <p:sp>
        <p:nvSpPr>
          <p:cNvPr id="87" name="Google Shape;87;p13"/>
          <p:cNvSpPr txBox="1"/>
          <p:nvPr>
            <p:ph idx="1" type="subTitle"/>
          </p:nvPr>
        </p:nvSpPr>
        <p:spPr>
          <a:xfrm>
            <a:off x="729452" y="392522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r">
              <a:spcBef>
                <a:spcPts val="0"/>
              </a:spcBef>
              <a:spcAft>
                <a:spcPts val="0"/>
              </a:spcAft>
              <a:buNone/>
            </a:pPr>
            <a:r>
              <a:rPr lang="en-GB"/>
              <a:t>Aayush Singhal, N277</a:t>
            </a:r>
            <a:endParaRPr/>
          </a:p>
          <a:p>
            <a:pPr indent="0" lvl="0" marL="0" rtl="0" algn="r">
              <a:spcBef>
                <a:spcPts val="0"/>
              </a:spcBef>
              <a:spcAft>
                <a:spcPts val="0"/>
              </a:spcAft>
              <a:buNone/>
            </a:pPr>
            <a:r>
              <a:rPr lang="en-GB"/>
              <a:t>Kashish Tiwhan, N292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19150" y="644850"/>
            <a:ext cx="7505700" cy="8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a:t>
            </a:r>
            <a:r>
              <a:rPr lang="en-GB"/>
              <a:t> </a:t>
            </a:r>
            <a:endParaRPr/>
          </a:p>
        </p:txBody>
      </p:sp>
      <p:pic>
        <p:nvPicPr>
          <p:cNvPr id="148" name="Google Shape;148;p22"/>
          <p:cNvPicPr preferRelativeResize="0"/>
          <p:nvPr/>
        </p:nvPicPr>
        <p:blipFill>
          <a:blip r:embed="rId3">
            <a:alphaModFix/>
          </a:blip>
          <a:stretch>
            <a:fillRect/>
          </a:stretch>
        </p:blipFill>
        <p:spPr>
          <a:xfrm>
            <a:off x="2057400" y="1334575"/>
            <a:ext cx="5773000" cy="312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Prediction: </a:t>
            </a:r>
            <a:endParaRPr/>
          </a:p>
        </p:txBody>
      </p:sp>
      <p:sp>
        <p:nvSpPr>
          <p:cNvPr id="154" name="Google Shape;154;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lnSpc>
                <a:spcPct val="135000"/>
              </a:lnSpc>
              <a:spcBef>
                <a:spcPts val="0"/>
              </a:spcBef>
              <a:spcAft>
                <a:spcPts val="0"/>
              </a:spcAft>
              <a:buSzPts val="1200"/>
              <a:buChar char="●"/>
            </a:pPr>
            <a:r>
              <a:rPr lang="en-GB" sz="1200"/>
              <a:t>The same SVM model is used for the prediction of the test set’s keywords. </a:t>
            </a:r>
            <a:endParaRPr sz="1200"/>
          </a:p>
          <a:p>
            <a:pPr indent="-304800" lvl="0" marL="457200" rtl="0" algn="l">
              <a:lnSpc>
                <a:spcPct val="135000"/>
              </a:lnSpc>
              <a:spcBef>
                <a:spcPts val="0"/>
              </a:spcBef>
              <a:spcAft>
                <a:spcPts val="0"/>
              </a:spcAft>
              <a:buSzPts val="1200"/>
              <a:buChar char="●"/>
            </a:pPr>
            <a:r>
              <a:rPr lang="en-GB" sz="1200"/>
              <a:t>The data from the text set cleaned, lemmatized, vectorized and then passed in the model. </a:t>
            </a:r>
            <a:endParaRPr sz="1200"/>
          </a:p>
          <a:p>
            <a:pPr indent="-304800" lvl="0" marL="457200" rtl="0" algn="l">
              <a:lnSpc>
                <a:spcPct val="135000"/>
              </a:lnSpc>
              <a:spcBef>
                <a:spcPts val="0"/>
              </a:spcBef>
              <a:spcAft>
                <a:spcPts val="0"/>
              </a:spcAft>
              <a:buSzPts val="1200"/>
              <a:buChar char="●"/>
            </a:pPr>
            <a:r>
              <a:rPr lang="en-GB" sz="1200"/>
              <a:t>The generated keywords are then exported to a separate excel file.</a:t>
            </a:r>
            <a:endParaRPr sz="1200"/>
          </a:p>
        </p:txBody>
      </p:sp>
      <p:pic>
        <p:nvPicPr>
          <p:cNvPr id="155" name="Google Shape;155;p23"/>
          <p:cNvPicPr preferRelativeResize="0"/>
          <p:nvPr/>
        </p:nvPicPr>
        <p:blipFill>
          <a:blip r:embed="rId3">
            <a:alphaModFix/>
          </a:blip>
          <a:stretch>
            <a:fillRect/>
          </a:stretch>
        </p:blipFill>
        <p:spPr>
          <a:xfrm>
            <a:off x="1028700" y="3033875"/>
            <a:ext cx="7216249" cy="180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r>
              <a:rPr lang="en-GB"/>
              <a:t> </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04800" lvl="0" marL="457200" rtl="0" algn="l">
              <a:lnSpc>
                <a:spcPct val="150000"/>
              </a:lnSpc>
              <a:spcBef>
                <a:spcPts val="0"/>
              </a:spcBef>
              <a:spcAft>
                <a:spcPts val="0"/>
              </a:spcAft>
              <a:buSzPts val="1200"/>
              <a:buChar char="●"/>
            </a:pPr>
            <a:r>
              <a:rPr lang="en-GB" sz="1200"/>
              <a:t>https://www.kaggle.com/datasets/shivamb/legal-citation-text-classification</a:t>
            </a:r>
            <a:endParaRPr sz="1200"/>
          </a:p>
          <a:p>
            <a:pPr indent="-304800" lvl="0" marL="457200" rtl="0" algn="l">
              <a:lnSpc>
                <a:spcPct val="150000"/>
              </a:lnSpc>
              <a:spcBef>
                <a:spcPts val="0"/>
              </a:spcBef>
              <a:spcAft>
                <a:spcPts val="0"/>
              </a:spcAft>
              <a:buSzPts val="1200"/>
              <a:buChar char="●"/>
            </a:pPr>
            <a:r>
              <a:rPr lang="en-GB" sz="1200"/>
              <a:t>https://iq.opengenus.org/bernoulli-naive-bayes/</a:t>
            </a:r>
            <a:endParaRPr sz="1200"/>
          </a:p>
          <a:p>
            <a:pPr indent="-304800" lvl="0" marL="457200" rtl="0" algn="l">
              <a:lnSpc>
                <a:spcPct val="150000"/>
              </a:lnSpc>
              <a:spcBef>
                <a:spcPts val="0"/>
              </a:spcBef>
              <a:spcAft>
                <a:spcPts val="0"/>
              </a:spcAft>
              <a:buSzPts val="1200"/>
              <a:buChar char="●"/>
            </a:pPr>
            <a:r>
              <a:rPr lang="en-GB" sz="1200"/>
              <a:t>https://scikit-learn.org/stable/modules/generated/sklearn.linear_model.PassiveAggressiveClassifier.html</a:t>
            </a:r>
            <a:endParaRPr sz="1200"/>
          </a:p>
          <a:p>
            <a:pPr indent="-304800" lvl="0" marL="457200" rtl="0" algn="l">
              <a:lnSpc>
                <a:spcPct val="150000"/>
              </a:lnSpc>
              <a:spcBef>
                <a:spcPts val="0"/>
              </a:spcBef>
              <a:spcAft>
                <a:spcPts val="0"/>
              </a:spcAft>
              <a:buSzPts val="1200"/>
              <a:buChar char="●"/>
            </a:pPr>
            <a:r>
              <a:rPr lang="en-GB" sz="1200"/>
              <a:t>https://scikit-learn.org/stable/modules/generated/sklearn.naive_bayes.MultinomialNB.html</a:t>
            </a:r>
            <a:endParaRPr sz="1200"/>
          </a:p>
          <a:p>
            <a:pPr indent="-304800" lvl="0" marL="457200" rtl="0" algn="l">
              <a:lnSpc>
                <a:spcPct val="150000"/>
              </a:lnSpc>
              <a:spcBef>
                <a:spcPts val="0"/>
              </a:spcBef>
              <a:spcAft>
                <a:spcPts val="0"/>
              </a:spcAft>
              <a:buSzPts val="1200"/>
              <a:buChar char="●"/>
            </a:pPr>
            <a:r>
              <a:rPr lang="en-GB" sz="1200"/>
              <a:t>https://scikit-learn.org/stable/modules/svm.html</a:t>
            </a:r>
            <a:endParaRPr sz="1200"/>
          </a:p>
          <a:p>
            <a:pPr indent="-304800" lvl="0" marL="457200" rtl="0" algn="l">
              <a:lnSpc>
                <a:spcPct val="150000"/>
              </a:lnSpc>
              <a:spcBef>
                <a:spcPts val="0"/>
              </a:spcBef>
              <a:spcAft>
                <a:spcPts val="0"/>
              </a:spcAft>
              <a:buSzPts val="1200"/>
              <a:buChar char="●"/>
            </a:pPr>
            <a:r>
              <a:rPr lang="en-GB" sz="1200"/>
              <a:t>https://scikit-learn.org/stable/modules/neighbors.html</a:t>
            </a:r>
            <a:endParaRPr sz="1200"/>
          </a:p>
          <a:p>
            <a:pPr indent="-304800" lvl="0" marL="457200" rtl="0" algn="l">
              <a:lnSpc>
                <a:spcPct val="150000"/>
              </a:lnSpc>
              <a:spcBef>
                <a:spcPts val="0"/>
              </a:spcBef>
              <a:spcAft>
                <a:spcPts val="0"/>
              </a:spcAft>
              <a:buSzPts val="1200"/>
              <a:buChar char="●"/>
            </a:pPr>
            <a:r>
              <a:rPr lang="en-GB" sz="1200"/>
              <a:t>https://scikit-learn.org/stable/modules/tree.html#:~:text=Decision%20Trees%20(DTs)%20are%20a,as%20a%20piecewise%20constant%20approximation.</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Tags have been a relevant part of information retrieval system. They help the system to get relevant information in most effective way. </a:t>
            </a:r>
            <a:endParaRPr/>
          </a:p>
          <a:p>
            <a:pPr indent="-311150" lvl="0" marL="457200" rtl="0" algn="l">
              <a:lnSpc>
                <a:spcPct val="150000"/>
              </a:lnSpc>
              <a:spcBef>
                <a:spcPts val="0"/>
              </a:spcBef>
              <a:spcAft>
                <a:spcPts val="0"/>
              </a:spcAft>
              <a:buSzPts val="1300"/>
              <a:buChar char="●"/>
            </a:pPr>
            <a:r>
              <a:rPr lang="en-GB"/>
              <a:t>These tags have been generated manually by human annotators and makes the system more expensive for the clients. </a:t>
            </a:r>
            <a:endParaRPr/>
          </a:p>
          <a:p>
            <a:pPr indent="-311150" lvl="0" marL="457200" rtl="0" algn="l">
              <a:lnSpc>
                <a:spcPct val="150000"/>
              </a:lnSpc>
              <a:spcBef>
                <a:spcPts val="0"/>
              </a:spcBef>
              <a:spcAft>
                <a:spcPts val="0"/>
              </a:spcAft>
              <a:buSzPts val="1300"/>
              <a:buChar char="●"/>
            </a:pPr>
            <a:r>
              <a:rPr lang="en-GB"/>
              <a:t>The only way to make these technologies affordable is to find a way to automatically generate tags that resembles to human annotations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a:t>We are provided with a legal text document in Training set documents. </a:t>
            </a:r>
            <a:endParaRPr/>
          </a:p>
          <a:p>
            <a:pPr indent="-311150" lvl="0" marL="457200" rtl="0" algn="l">
              <a:lnSpc>
                <a:spcPct val="150000"/>
              </a:lnSpc>
              <a:spcBef>
                <a:spcPts val="0"/>
              </a:spcBef>
              <a:spcAft>
                <a:spcPts val="0"/>
              </a:spcAft>
              <a:buSzPts val="1300"/>
              <a:buChar char="●"/>
            </a:pPr>
            <a:r>
              <a:rPr lang="en-GB"/>
              <a:t>In Training Tag documents, the relevant tags have been manually created by human annotators respectively to the files of Training set documents. </a:t>
            </a:r>
            <a:endParaRPr/>
          </a:p>
          <a:p>
            <a:pPr indent="-311150" lvl="0" marL="457200" rtl="0" algn="l">
              <a:lnSpc>
                <a:spcPct val="150000"/>
              </a:lnSpc>
              <a:spcBef>
                <a:spcPts val="0"/>
              </a:spcBef>
              <a:spcAft>
                <a:spcPts val="0"/>
              </a:spcAft>
              <a:buSzPts val="1300"/>
              <a:buChar char="●"/>
            </a:pPr>
            <a:r>
              <a:rPr lang="en-GB"/>
              <a:t>The aim of this project is to create a solution that automatically generate tags for the Testing set legal text document.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p:txBody>
      </p:sp>
      <p:sp>
        <p:nvSpPr>
          <p:cNvPr id="105" name="Google Shape;105;p16"/>
          <p:cNvSpPr txBox="1"/>
          <p:nvPr>
            <p:ph idx="1" type="body"/>
          </p:nvPr>
        </p:nvSpPr>
        <p:spPr>
          <a:xfrm>
            <a:off x="729450" y="19586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Since the data was present in individual text files, the first task was to store the data from an individual text file into a single data frame. On performing the required code, the following was obtained: </a:t>
            </a:r>
            <a:endParaRPr/>
          </a:p>
          <a:p>
            <a:pPr indent="0" lvl="0" marL="0" rtl="0" algn="l">
              <a:spcBef>
                <a:spcPts val="120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1815538" y="2747300"/>
            <a:ext cx="5114925" cy="169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Cleaning</a:t>
            </a:r>
            <a:endParaRPr/>
          </a:p>
        </p:txBody>
      </p:sp>
      <p:sp>
        <p:nvSpPr>
          <p:cNvPr id="112" name="Google Shape;112;p17"/>
          <p:cNvSpPr txBox="1"/>
          <p:nvPr>
            <p:ph idx="1" type="body"/>
          </p:nvPr>
        </p:nvSpPr>
        <p:spPr>
          <a:xfrm>
            <a:off x="729450" y="1856850"/>
            <a:ext cx="7688700" cy="29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it is visible from the above image, the data in the “File” column contains \n, which can affect the accuracy of the model. Hence, “\n” was replaced and the final outcome of the dataset is as follows:</a:t>
            </a:r>
            <a:endParaRPr/>
          </a:p>
          <a:p>
            <a:pPr indent="0" lvl="0" marL="0" rtl="0" algn="l">
              <a:spcBef>
                <a:spcPts val="120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1684300" y="2441250"/>
            <a:ext cx="5591175" cy="236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Lemmatization:</a:t>
            </a:r>
            <a:endParaRPr/>
          </a:p>
        </p:txBody>
      </p:sp>
      <p:sp>
        <p:nvSpPr>
          <p:cNvPr id="119" name="Google Shape;119;p18"/>
          <p:cNvSpPr txBox="1"/>
          <p:nvPr>
            <p:ph idx="1" type="body"/>
          </p:nvPr>
        </p:nvSpPr>
        <p:spPr>
          <a:xfrm>
            <a:off x="729450" y="1919225"/>
            <a:ext cx="7688700" cy="2686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sz="1200"/>
              <a:t>The “File” column of the data frame contains a lot of stop words and words which are irrelevant for model creation. The unnecessary elements have been removed to produce an accurate model, using Lemmatization.</a:t>
            </a:r>
            <a:endParaRPr sz="1200"/>
          </a:p>
        </p:txBody>
      </p:sp>
      <p:pic>
        <p:nvPicPr>
          <p:cNvPr id="120" name="Google Shape;120;p18"/>
          <p:cNvPicPr preferRelativeResize="0"/>
          <p:nvPr/>
        </p:nvPicPr>
        <p:blipFill>
          <a:blip r:embed="rId3">
            <a:alphaModFix/>
          </a:blip>
          <a:stretch>
            <a:fillRect/>
          </a:stretch>
        </p:blipFill>
        <p:spPr>
          <a:xfrm>
            <a:off x="1773350" y="2886500"/>
            <a:ext cx="5657851" cy="164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Vectorization: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SzPts val="1200"/>
              <a:buChar char="●"/>
            </a:pPr>
            <a:r>
              <a:rPr lang="en-GB" sz="1200"/>
              <a:t>Since our model needs numeric data, we need to transform the processed sentences into vectors. </a:t>
            </a:r>
            <a:endParaRPr sz="1200"/>
          </a:p>
          <a:p>
            <a:pPr indent="-304800" lvl="0" marL="457200" rtl="0" algn="l">
              <a:lnSpc>
                <a:spcPct val="150000"/>
              </a:lnSpc>
              <a:spcBef>
                <a:spcPts val="0"/>
              </a:spcBef>
              <a:spcAft>
                <a:spcPts val="0"/>
              </a:spcAft>
              <a:buSzPts val="1200"/>
              <a:buChar char="●"/>
            </a:pPr>
            <a:r>
              <a:rPr lang="en-GB" sz="1200"/>
              <a:t>To convert the above processed text into vectors, TF-IDF vectorizer is preferred over Bag Of words (since TF-IDF is more accurate, especially when dealing with a project in which keyword generation is the key objective to be achieved.)</a:t>
            </a:r>
            <a:endParaRPr sz="1200"/>
          </a:p>
        </p:txBody>
      </p:sp>
      <p:pic>
        <p:nvPicPr>
          <p:cNvPr id="127" name="Google Shape;127;p19"/>
          <p:cNvPicPr preferRelativeResize="0"/>
          <p:nvPr/>
        </p:nvPicPr>
        <p:blipFill>
          <a:blip r:embed="rId3">
            <a:alphaModFix/>
          </a:blip>
          <a:stretch>
            <a:fillRect/>
          </a:stretch>
        </p:blipFill>
        <p:spPr>
          <a:xfrm>
            <a:off x="2706613" y="3454425"/>
            <a:ext cx="3419475" cy="13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Visualization: </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the below visualization, we can see that the most common words used in the file column of the dataset are: </a:t>
            </a:r>
            <a:endParaRPr/>
          </a:p>
          <a:p>
            <a:pPr indent="-311150" lvl="0" marL="457200" rtl="0" algn="l">
              <a:spcBef>
                <a:spcPts val="1200"/>
              </a:spcBef>
              <a:spcAft>
                <a:spcPts val="0"/>
              </a:spcAft>
              <a:buSzPts val="1300"/>
              <a:buChar char="●"/>
            </a:pPr>
            <a:r>
              <a:rPr lang="en-GB"/>
              <a:t>Court </a:t>
            </a:r>
            <a:endParaRPr/>
          </a:p>
          <a:p>
            <a:pPr indent="-311150" lvl="0" marL="457200" rtl="0" algn="l">
              <a:spcBef>
                <a:spcPts val="0"/>
              </a:spcBef>
              <a:spcAft>
                <a:spcPts val="0"/>
              </a:spcAft>
              <a:buSzPts val="1300"/>
              <a:buChar char="●"/>
            </a:pPr>
            <a:r>
              <a:rPr lang="en-GB"/>
              <a:t> Section </a:t>
            </a:r>
            <a:endParaRPr/>
          </a:p>
          <a:p>
            <a:pPr indent="-311150" lvl="0" marL="457200" rtl="0" algn="l">
              <a:spcBef>
                <a:spcPts val="0"/>
              </a:spcBef>
              <a:spcAft>
                <a:spcPts val="0"/>
              </a:spcAft>
              <a:buSzPts val="1300"/>
              <a:buChar char="●"/>
            </a:pPr>
            <a:r>
              <a:rPr lang="en-GB"/>
              <a:t> Act </a:t>
            </a:r>
            <a:endParaRPr/>
          </a:p>
          <a:p>
            <a:pPr indent="-311150" lvl="0" marL="457200" rtl="0" algn="l">
              <a:spcBef>
                <a:spcPts val="0"/>
              </a:spcBef>
              <a:spcAft>
                <a:spcPts val="0"/>
              </a:spcAft>
              <a:buSzPts val="1300"/>
              <a:buChar char="●"/>
            </a:pPr>
            <a:r>
              <a:rPr lang="en-GB"/>
              <a:t>Appellant </a:t>
            </a:r>
            <a:endParaRPr/>
          </a:p>
          <a:p>
            <a:pPr indent="-311150" lvl="0" marL="457200" rtl="0" algn="l">
              <a:spcBef>
                <a:spcPts val="0"/>
              </a:spcBef>
              <a:spcAft>
                <a:spcPts val="0"/>
              </a:spcAft>
              <a:buSzPts val="1300"/>
              <a:buChar char="●"/>
            </a:pPr>
            <a:r>
              <a:rPr lang="en-GB"/>
              <a:t> Case</a:t>
            </a:r>
            <a:endParaRPr/>
          </a:p>
        </p:txBody>
      </p:sp>
      <p:pic>
        <p:nvPicPr>
          <p:cNvPr id="134" name="Google Shape;134;p20"/>
          <p:cNvPicPr preferRelativeResize="0"/>
          <p:nvPr/>
        </p:nvPicPr>
        <p:blipFill>
          <a:blip r:embed="rId3">
            <a:alphaModFix/>
          </a:blip>
          <a:stretch>
            <a:fillRect/>
          </a:stretch>
        </p:blipFill>
        <p:spPr>
          <a:xfrm>
            <a:off x="3989063" y="2533100"/>
            <a:ext cx="3990975"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Fitting</a:t>
            </a:r>
            <a:endParaRPr/>
          </a:p>
        </p:txBody>
      </p:sp>
      <p:sp>
        <p:nvSpPr>
          <p:cNvPr id="140" name="Google Shape;140;p21"/>
          <p:cNvSpPr txBox="1"/>
          <p:nvPr>
            <p:ph idx="1" type="body"/>
          </p:nvPr>
        </p:nvSpPr>
        <p:spPr>
          <a:xfrm>
            <a:off x="819150" y="1957600"/>
            <a:ext cx="7505700" cy="2481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200"/>
              <a:t>These are the algorithms used in this project:</a:t>
            </a:r>
            <a:endParaRPr sz="1200"/>
          </a:p>
          <a:p>
            <a:pPr indent="-304800" lvl="0" marL="457200" rtl="0" algn="l">
              <a:lnSpc>
                <a:spcPct val="150000"/>
              </a:lnSpc>
              <a:spcBef>
                <a:spcPts val="1200"/>
              </a:spcBef>
              <a:spcAft>
                <a:spcPts val="0"/>
              </a:spcAft>
              <a:buSzPts val="1200"/>
              <a:buAutoNum type="arabicPeriod"/>
            </a:pPr>
            <a:r>
              <a:rPr lang="en-GB" sz="1200"/>
              <a:t>Bernoulli’s Naive Bayes</a:t>
            </a:r>
            <a:endParaRPr sz="1200"/>
          </a:p>
          <a:p>
            <a:pPr indent="-304800" lvl="0" marL="457200" rtl="0" algn="l">
              <a:lnSpc>
                <a:spcPct val="150000"/>
              </a:lnSpc>
              <a:spcBef>
                <a:spcPts val="0"/>
              </a:spcBef>
              <a:spcAft>
                <a:spcPts val="0"/>
              </a:spcAft>
              <a:buSzPts val="1200"/>
              <a:buAutoNum type="arabicPeriod"/>
            </a:pPr>
            <a:r>
              <a:rPr lang="en-GB" sz="1200"/>
              <a:t>Support Vector Machine</a:t>
            </a:r>
            <a:endParaRPr sz="1200"/>
          </a:p>
          <a:p>
            <a:pPr indent="-304800" lvl="0" marL="457200" rtl="0" algn="l">
              <a:lnSpc>
                <a:spcPct val="150000"/>
              </a:lnSpc>
              <a:spcBef>
                <a:spcPts val="0"/>
              </a:spcBef>
              <a:spcAft>
                <a:spcPts val="0"/>
              </a:spcAft>
              <a:buSzPts val="1200"/>
              <a:buAutoNum type="arabicPeriod"/>
            </a:pPr>
            <a:r>
              <a:rPr lang="en-GB" sz="1200"/>
              <a:t>Passive Aggressive Classifier</a:t>
            </a:r>
            <a:endParaRPr sz="1200"/>
          </a:p>
          <a:p>
            <a:pPr indent="-304800" lvl="0" marL="457200" rtl="0" algn="l">
              <a:lnSpc>
                <a:spcPct val="150000"/>
              </a:lnSpc>
              <a:spcBef>
                <a:spcPts val="0"/>
              </a:spcBef>
              <a:spcAft>
                <a:spcPts val="0"/>
              </a:spcAft>
              <a:buSzPts val="1200"/>
              <a:buAutoNum type="arabicPeriod"/>
            </a:pPr>
            <a:r>
              <a:rPr lang="en-GB" sz="1200"/>
              <a:t>k-Nearest Neighbour</a:t>
            </a:r>
            <a:endParaRPr sz="1200"/>
          </a:p>
          <a:p>
            <a:pPr indent="-304800" lvl="0" marL="457200" rtl="0" algn="l">
              <a:lnSpc>
                <a:spcPct val="150000"/>
              </a:lnSpc>
              <a:spcBef>
                <a:spcPts val="0"/>
              </a:spcBef>
              <a:spcAft>
                <a:spcPts val="0"/>
              </a:spcAft>
              <a:buSzPts val="1200"/>
              <a:buAutoNum type="arabicPeriod"/>
            </a:pPr>
            <a:r>
              <a:rPr lang="en-GB" sz="1200"/>
              <a:t>Multinomial Naive Bayes classifier</a:t>
            </a:r>
            <a:endParaRPr sz="1200"/>
          </a:p>
          <a:p>
            <a:pPr indent="-304800" lvl="0" marL="457200" rtl="0" algn="l">
              <a:lnSpc>
                <a:spcPct val="150000"/>
              </a:lnSpc>
              <a:spcBef>
                <a:spcPts val="0"/>
              </a:spcBef>
              <a:spcAft>
                <a:spcPts val="0"/>
              </a:spcAft>
              <a:buSzPts val="1200"/>
              <a:buAutoNum type="arabicPeriod"/>
            </a:pPr>
            <a:r>
              <a:rPr lang="en-GB" sz="1200"/>
              <a:t>Decision Trees</a:t>
            </a:r>
            <a:endParaRPr sz="1200"/>
          </a:p>
        </p:txBody>
      </p:sp>
      <p:pic>
        <p:nvPicPr>
          <p:cNvPr id="141" name="Google Shape;141;p21"/>
          <p:cNvPicPr preferRelativeResize="0"/>
          <p:nvPr/>
        </p:nvPicPr>
        <p:blipFill>
          <a:blip r:embed="rId3">
            <a:alphaModFix/>
          </a:blip>
          <a:stretch>
            <a:fillRect/>
          </a:stretch>
        </p:blipFill>
        <p:spPr>
          <a:xfrm>
            <a:off x="5749488" y="940788"/>
            <a:ext cx="2428875" cy="1876425"/>
          </a:xfrm>
          <a:prstGeom prst="rect">
            <a:avLst/>
          </a:prstGeom>
          <a:noFill/>
          <a:ln>
            <a:noFill/>
          </a:ln>
        </p:spPr>
      </p:pic>
      <p:pic>
        <p:nvPicPr>
          <p:cNvPr id="142" name="Google Shape;142;p21"/>
          <p:cNvPicPr preferRelativeResize="0"/>
          <p:nvPr/>
        </p:nvPicPr>
        <p:blipFill>
          <a:blip r:embed="rId4">
            <a:alphaModFix/>
          </a:blip>
          <a:stretch>
            <a:fillRect/>
          </a:stretch>
        </p:blipFill>
        <p:spPr>
          <a:xfrm>
            <a:off x="5654238" y="2928588"/>
            <a:ext cx="2619375" cy="17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