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57" r:id="rId4"/>
    <p:sldId id="284" r:id="rId5"/>
    <p:sldId id="270" r:id="rId6"/>
    <p:sldId id="269" r:id="rId7"/>
    <p:sldId id="258" r:id="rId8"/>
    <p:sldId id="259" r:id="rId9"/>
    <p:sldId id="272" r:id="rId10"/>
    <p:sldId id="276" r:id="rId11"/>
    <p:sldId id="277" r:id="rId12"/>
    <p:sldId id="264" r:id="rId13"/>
    <p:sldId id="271" r:id="rId14"/>
    <p:sldId id="275" r:id="rId15"/>
    <p:sldId id="280" r:id="rId16"/>
    <p:sldId id="281" r:id="rId17"/>
    <p:sldId id="282" r:id="rId18"/>
    <p:sldId id="283" r:id="rId19"/>
    <p:sldId id="273" r:id="rId20"/>
    <p:sldId id="260" r:id="rId21"/>
    <p:sldId id="279" r:id="rId22"/>
    <p:sldId id="278" r:id="rId23"/>
    <p:sldId id="263" r:id="rId24"/>
    <p:sldId id="285" r:id="rId25"/>
    <p:sldId id="268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754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538321" y="1917289"/>
            <a:ext cx="8096861" cy="1467466"/>
          </a:xfrm>
          <a:prstGeom prst="rect">
            <a:avLst/>
          </a:prstGeom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>
              <a:defRPr>
                <a:effectLst/>
              </a:defRPr>
            </a:pPr>
            <a:r>
              <a:t>Click to edit Master title style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0657" y="3639165"/>
            <a:ext cx="7766108" cy="67842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>
                <a:solidFill>
                  <a:srgbClr val="00B0F0"/>
                </a:solidFill>
              </a:defRPr>
            </a:lvl1pPr>
            <a:lvl2pPr marL="0" indent="457200" algn="r">
              <a:buSzTx/>
              <a:buFontTx/>
              <a:buNone/>
              <a:defRPr>
                <a:solidFill>
                  <a:srgbClr val="00B0F0"/>
                </a:solidFill>
              </a:defRPr>
            </a:lvl2pPr>
            <a:lvl3pPr marL="0" indent="914400" algn="r">
              <a:buSzTx/>
              <a:buFontTx/>
              <a:buNone/>
              <a:defRPr>
                <a:solidFill>
                  <a:srgbClr val="00B0F0"/>
                </a:solidFill>
              </a:defRPr>
            </a:lvl3pPr>
            <a:lvl4pPr marL="0" indent="1371600" algn="r">
              <a:buSzTx/>
              <a:buFontTx/>
              <a:buNone/>
              <a:defRPr>
                <a:solidFill>
                  <a:srgbClr val="00B0F0"/>
                </a:solidFill>
              </a:defRPr>
            </a:lvl4pPr>
            <a:lvl5pPr marL="0" indent="1828800" algn="r">
              <a:buSzTx/>
              <a:buFontTx/>
              <a:buNone/>
              <a:defRPr>
                <a:solidFill>
                  <a:srgbClr val="00B0F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160363" y="436032"/>
            <a:ext cx="6555935" cy="7253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2168013" y="1209366"/>
            <a:ext cx="6526163" cy="3508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2pPr marL="790575" indent="-333375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32693" y="138907"/>
            <a:ext cx="8093365" cy="763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6879" y="1508031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72000" y="1508031"/>
            <a:ext cx="4041775" cy="47982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6569" y="5213746"/>
            <a:ext cx="8298186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A6A6A6"/>
                </a:solidFill>
              </a:defRPr>
            </a:pPr>
            <a:r>
              <a:t>This presentation uses a free template provided by FPPT.com</a:t>
            </a:r>
          </a:p>
          <a:p>
            <a:pPr>
              <a:defRPr sz="1400">
                <a:solidFill>
                  <a:srgbClr val="A6A6A6"/>
                </a:solidFill>
              </a:defRPr>
            </a:pPr>
            <a:r>
              <a:t>www.free-power-point-templates.com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79318" y="128474"/>
            <a:ext cx="8259100" cy="76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01445" y="1179871"/>
            <a:ext cx="8229601" cy="356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80032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42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software-defined-networking-SDN" TargetMode="External"/><Relationship Id="rId2" Type="http://schemas.openxmlformats.org/officeDocument/2006/relationships/hyperlink" Target="https://www.vmware.com/topics/glossary/content/software-defined-network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oftware-defined-networking" TargetMode="External"/><Relationship Id="rId4" Type="http://schemas.openxmlformats.org/officeDocument/2006/relationships/hyperlink" Target="https://youtu.be/quuat3SHEM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ctrTitle"/>
          </p:nvPr>
        </p:nvSpPr>
        <p:spPr>
          <a:xfrm>
            <a:off x="744795" y="1814052"/>
            <a:ext cx="7617539" cy="162232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Software Defined</a:t>
            </a:r>
          </a:p>
          <a:p>
            <a:pPr>
              <a:defRPr>
                <a:effectLst/>
              </a:defRPr>
            </a:pPr>
            <a:r>
              <a:t>Networking</a:t>
            </a:r>
          </a:p>
        </p:txBody>
      </p:sp>
      <p:sp>
        <p:nvSpPr>
          <p:cNvPr id="10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28662" y="3714758"/>
            <a:ext cx="7498300" cy="730044"/>
          </a:xfrm>
          <a:prstGeom prst="rect">
            <a:avLst/>
          </a:prstGeom>
        </p:spPr>
        <p:txBody>
          <a:bodyPr/>
          <a:lstStyle/>
          <a:p>
            <a:r>
              <a:t>(SDN)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Control Plane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All activities necessary to perform data plane activities but do not involve end user data packets belong to this plane. </a:t>
            </a:r>
          </a:p>
          <a:p>
            <a:pPr fontAlgn="base"/>
            <a:r>
              <a:rPr lang="en-US" sz="2400" dirty="0"/>
              <a:t>This is the brain of the network. </a:t>
            </a:r>
          </a:p>
          <a:p>
            <a:pPr fontAlgn="base"/>
            <a:r>
              <a:rPr lang="en-US" sz="2400" dirty="0"/>
              <a:t>The activities of the control plane include: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2400" dirty="0"/>
              <a:t>Making routing tables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2400" dirty="0"/>
              <a:t>Setting packet handling policies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xfrm>
            <a:off x="479318" y="128474"/>
            <a:ext cx="8664682" cy="7635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and Control Plane</a:t>
            </a:r>
            <a:endParaRPr/>
          </a:p>
        </p:txBody>
      </p:sp>
      <p:pic>
        <p:nvPicPr>
          <p:cNvPr id="6" name="Picture 5" descr="switch-control-data-pla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142990"/>
            <a:ext cx="5247619" cy="38476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DN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SDN Architecture</a:t>
            </a:r>
          </a:p>
        </p:txBody>
      </p:sp>
      <p:sp>
        <p:nvSpPr>
          <p:cNvPr id="126" name="A typical representation of SDN architecture comprises three layers: the application layer, the control layer and the infrastructure layer. These layers communicate using northbound and southbound application programming interfaces (API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072" indent="-374072" defTabSz="457200">
              <a:spcBef>
                <a:spcPts val="2700"/>
              </a:spcBef>
              <a:buFontTx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A typical representation of SDN architecture comprises three layers: the application layer, the control layer and the infrastructure layer. These layers communicate using northbound and southbound application programming interfaces (API).</a:t>
            </a:r>
          </a:p>
          <a:p>
            <a:pPr marL="831272" lvl="2" indent="-374072" defTabSz="457200">
              <a:spcBef>
                <a:spcPts val="2700"/>
              </a:spcBef>
              <a:buFontTx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Application Layer</a:t>
            </a:r>
          </a:p>
          <a:p>
            <a:pPr marL="831272" lvl="2" indent="-374072" defTabSz="457200">
              <a:spcBef>
                <a:spcPts val="2700"/>
              </a:spcBef>
              <a:buFontTx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Control Layer</a:t>
            </a:r>
          </a:p>
          <a:p>
            <a:pPr marL="831272" lvl="2" indent="-374072" defTabSz="457200">
              <a:spcBef>
                <a:spcPts val="2700"/>
              </a:spcBef>
              <a:buFontTx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Infrastructure layer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DN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SDN Architecture</a:t>
            </a:r>
          </a:p>
        </p:txBody>
      </p:sp>
      <p:pic>
        <p:nvPicPr>
          <p:cNvPr id="5" name="Picture 4" descr="Screenshot_20230330_1500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00114"/>
            <a:ext cx="6643734" cy="40005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SDN Controller</a:t>
            </a:r>
            <a:endParaRPr/>
          </a:p>
        </p:txBody>
      </p:sp>
      <p:sp>
        <p:nvSpPr>
          <p:cNvPr id="123" name="SDN solutions come with significant benefits but can pose a risk if not implemented correctly. The controller is critical in maintaining a secure network. It is centralized and, therefore, a potential single point of failure.…"/>
          <p:cNvSpPr txBox="1">
            <a:spLocks noGrp="1"/>
          </p:cNvSpPr>
          <p:nvPr>
            <p:ph type="body" idx="1"/>
          </p:nvPr>
        </p:nvSpPr>
        <p:spPr>
          <a:xfrm>
            <a:off x="428596" y="1000114"/>
            <a:ext cx="8229601" cy="4143386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/>
            <a:r>
              <a:rPr lang="en-US" sz="1800" dirty="0">
                <a:latin typeface="+mn-lt"/>
              </a:rPr>
              <a:t>All traditional networking devices like </a:t>
            </a:r>
            <a:r>
              <a:rPr lang="en-US" sz="1800" u="sng" dirty="0">
                <a:latin typeface="+mn-lt"/>
              </a:rPr>
              <a:t>router</a:t>
            </a:r>
            <a:r>
              <a:rPr lang="en-US" sz="1800" dirty="0">
                <a:latin typeface="+mn-lt"/>
              </a:rPr>
              <a:t> and </a:t>
            </a:r>
            <a:r>
              <a:rPr lang="en-US" sz="1800" u="sng" dirty="0">
                <a:latin typeface="+mn-lt"/>
              </a:rPr>
              <a:t>switches</a:t>
            </a:r>
            <a:r>
              <a:rPr lang="en-US" sz="1800" dirty="0">
                <a:latin typeface="+mn-lt"/>
              </a:rPr>
              <a:t> uses distributed control plane. But newer model of networking i.e., </a:t>
            </a:r>
            <a:r>
              <a:rPr lang="en-US" sz="1800" b="1" u="sng" dirty="0">
                <a:latin typeface="+mn-lt"/>
              </a:rPr>
              <a:t>Software-defined Networking (SDN) </a:t>
            </a:r>
            <a:r>
              <a:rPr lang="en-US" sz="1800" dirty="0">
                <a:latin typeface="+mn-lt"/>
              </a:rPr>
              <a:t>uses centralized control plane.  </a:t>
            </a:r>
          </a:p>
          <a:p>
            <a:pPr fontAlgn="base"/>
            <a:endParaRPr lang="en-US" sz="1800" dirty="0">
              <a:latin typeface="+mn-lt"/>
            </a:endParaRPr>
          </a:p>
          <a:p>
            <a:pPr fontAlgn="base"/>
            <a:r>
              <a:rPr lang="en-US" sz="1800" dirty="0">
                <a:latin typeface="+mn-lt"/>
              </a:rPr>
              <a:t>Each device have their own control plane to control data plane. In Centralized control plane system, there is a device which contains control plane of all devices. </a:t>
            </a:r>
          </a:p>
          <a:p>
            <a:pPr fontAlgn="base"/>
            <a:endParaRPr lang="en-US" sz="1800" dirty="0">
              <a:latin typeface="+mn-lt"/>
            </a:endParaRPr>
          </a:p>
          <a:p>
            <a:pPr fontAlgn="base"/>
            <a:r>
              <a:rPr lang="en-US" sz="1800" dirty="0">
                <a:latin typeface="+mn-lt"/>
              </a:rPr>
              <a:t>This device control the activities of data plane of all networking devices simultaneously. This device is called</a:t>
            </a:r>
            <a:r>
              <a:rPr lang="en-US" sz="1800" b="1" dirty="0">
                <a:latin typeface="+mn-lt"/>
              </a:rPr>
              <a:t> Controller or SDN controller.</a:t>
            </a:r>
          </a:p>
          <a:p>
            <a:pPr fontAlgn="base"/>
            <a:endParaRPr lang="en-US" sz="1800" b="1" dirty="0">
              <a:latin typeface="+mn-lt"/>
            </a:endParaRPr>
          </a:p>
          <a:p>
            <a:pPr fontAlgn="base"/>
            <a:r>
              <a:rPr lang="en-US" sz="1800" dirty="0">
                <a:latin typeface="+mn-lt"/>
              </a:rPr>
              <a:t>The SDN controller platform typically runs on a server and uses protocols to tell switches where to send packets.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SDN Controller</a:t>
            </a:r>
            <a:endParaRPr/>
          </a:p>
        </p:txBody>
      </p:sp>
      <p:pic>
        <p:nvPicPr>
          <p:cNvPr id="5" name="Picture 4" descr="ControllerbasedNetwork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8"/>
            <a:ext cx="8072494" cy="36489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Northbound and Southbound API</a:t>
            </a:r>
            <a:endParaRPr/>
          </a:p>
        </p:txBody>
      </p:sp>
      <p:sp>
        <p:nvSpPr>
          <p:cNvPr id="123" name="SDN solutions come with significant benefits but can pose a risk if not implemented correctly. The controller is critical in maintaining a secure network. It is centralized and, therefore, a potential single point of failure.…"/>
          <p:cNvSpPr txBox="1">
            <a:spLocks noGrp="1"/>
          </p:cNvSpPr>
          <p:nvPr>
            <p:ph type="body" idx="1"/>
          </p:nvPr>
        </p:nvSpPr>
        <p:spPr>
          <a:xfrm>
            <a:off x="500034" y="1574389"/>
            <a:ext cx="8229601" cy="221180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None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900" dirty="0">
                <a:sym typeface="Helvetica"/>
              </a:rPr>
              <a:t>In software-defined networking, the southbound interface is the </a:t>
            </a:r>
            <a:r>
              <a:rPr lang="en-US" sz="1900" dirty="0" err="1">
                <a:sym typeface="Helvetica"/>
              </a:rPr>
              <a:t>OpenFlow</a:t>
            </a:r>
            <a:r>
              <a:rPr lang="en-US" sz="1900" dirty="0">
                <a:sym typeface="Helvetica"/>
              </a:rPr>
              <a:t> protocol specification, which allows communication between the SDN controller and the network nodes. </a:t>
            </a:r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sz="1900" dirty="0">
              <a:sym typeface="Helvetica"/>
            </a:endParaRPr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900" dirty="0">
                <a:sym typeface="Helvetica"/>
              </a:rPr>
              <a:t>The northbound interface is protocol-supported communication between the controller and applications or higher-layer control programs.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None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Northbound and Southbound API</a:t>
            </a:r>
            <a:endParaRPr/>
          </a:p>
        </p:txBody>
      </p:sp>
      <p:pic>
        <p:nvPicPr>
          <p:cNvPr id="5" name="Picture 4" descr="25-Figure2.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3" y="1071552"/>
            <a:ext cx="5357850" cy="3929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Open Flow Protocol</a:t>
            </a:r>
            <a:endParaRPr/>
          </a:p>
        </p:txBody>
      </p:sp>
      <p:sp>
        <p:nvSpPr>
          <p:cNvPr id="123" name="SDN solutions come with significant benefits but can pose a risk if not implemented correctly. The controller is critical in maintaining a secure network. It is centralized and, therefore, a potential single point of failure.…"/>
          <p:cNvSpPr txBox="1">
            <a:spLocks noGrp="1"/>
          </p:cNvSpPr>
          <p:nvPr>
            <p:ph type="body" idx="1"/>
          </p:nvPr>
        </p:nvSpPr>
        <p:spPr>
          <a:xfrm>
            <a:off x="500034" y="1574389"/>
            <a:ext cx="8229601" cy="221180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900" dirty="0">
                <a:sym typeface="Helvetica"/>
              </a:rPr>
              <a:t> Open Flow is the </a:t>
            </a:r>
            <a:r>
              <a:rPr lang="en-US" sz="1900" b="1" dirty="0">
                <a:sym typeface="Helvetica"/>
              </a:rPr>
              <a:t>protocol</a:t>
            </a:r>
            <a:r>
              <a:rPr lang="en-US" sz="1900" dirty="0">
                <a:sym typeface="Helvetica"/>
              </a:rPr>
              <a:t> that allows the SDN controllers to communicate with the forwarding plane of network devices.</a:t>
            </a:r>
            <a:r>
              <a:rPr dirty="0"/>
              <a:t> </a:t>
            </a:r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900" dirty="0">
                <a:sym typeface="Helvetica"/>
              </a:rPr>
              <a:t>It originally defined the communication protocol in SDN architectures that enabled the SDN controller to directly interact with the forwarding plane of network devices such as switches and routers</a:t>
            </a:r>
            <a:r>
              <a:rPr dirty="0"/>
              <a:t> </a:t>
            </a:r>
          </a:p>
          <a:p>
            <a:pPr marL="228600" indent="-228600" defTabSz="457200">
              <a:spcBef>
                <a:spcPts val="0"/>
              </a:spcBef>
              <a:buNone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228600" indent="-228600" defTabSz="457200">
              <a:spcBef>
                <a:spcPts val="0"/>
              </a:spcBef>
              <a:buNone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Open Flow Protocol</a:t>
            </a:r>
            <a:endParaRPr/>
          </a:p>
        </p:txBody>
      </p:sp>
      <p:pic>
        <p:nvPicPr>
          <p:cNvPr id="5" name="Picture 4" descr="open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3" y="1142990"/>
            <a:ext cx="3807677" cy="37330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ctrTitle"/>
          </p:nvPr>
        </p:nvSpPr>
        <p:spPr>
          <a:xfrm>
            <a:off x="6286512" y="1785932"/>
            <a:ext cx="2643206" cy="15716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>
                <a:effectLst/>
              </a:defRPr>
            </a:pPr>
            <a:br>
              <a:rPr lang="en-US" sz="2000" dirty="0"/>
            </a:br>
            <a:r>
              <a:rPr lang="en-US" sz="2000" dirty="0"/>
              <a:t>A03-Gaurav </a:t>
            </a:r>
            <a:r>
              <a:rPr lang="en-US" sz="2000" dirty="0" err="1"/>
              <a:t>Ahuja</a:t>
            </a:r>
            <a:br>
              <a:rPr lang="en-US" sz="2000" dirty="0"/>
            </a:br>
            <a:r>
              <a:rPr lang="en-US" sz="2000" dirty="0"/>
              <a:t>A05-Aamir </a:t>
            </a:r>
            <a:r>
              <a:rPr lang="en-US" sz="2000" dirty="0" err="1"/>
              <a:t>Balawala</a:t>
            </a:r>
            <a:br>
              <a:rPr lang="en-US" sz="2000" dirty="0"/>
            </a:br>
            <a:r>
              <a:rPr lang="en-US" sz="2000" dirty="0"/>
              <a:t>A10-Aayush Bhatt</a:t>
            </a:r>
            <a:br>
              <a:rPr lang="en-US" sz="2000" dirty="0"/>
            </a:br>
            <a:r>
              <a:rPr lang="en-US" sz="2000" dirty="0"/>
              <a:t>A17-Ajay </a:t>
            </a:r>
            <a:r>
              <a:rPr lang="en-US" sz="2000" dirty="0" err="1"/>
              <a:t>Chaudhary</a:t>
            </a:r>
            <a:br>
              <a:rPr lang="en-US" sz="2000" dirty="0"/>
            </a:br>
            <a:r>
              <a:rPr lang="en-US" sz="2000" dirty="0"/>
              <a:t>A62-Dev </a:t>
            </a:r>
            <a:r>
              <a:rPr lang="en-US" sz="2000" dirty="0" err="1"/>
              <a:t>Nehate</a:t>
            </a:r>
            <a:br>
              <a:rPr lang="en-US" sz="2000" dirty="0"/>
            </a:br>
            <a:r>
              <a:rPr lang="en-US" sz="2000" dirty="0"/>
              <a:t> </a:t>
            </a:r>
            <a:endParaRPr sz="2000"/>
          </a:p>
        </p:txBody>
      </p:sp>
      <p:sp>
        <p:nvSpPr>
          <p:cNvPr id="5" name="TextBox 4"/>
          <p:cNvSpPr txBox="1"/>
          <p:nvPr/>
        </p:nvSpPr>
        <p:spPr>
          <a:xfrm>
            <a:off x="6286512" y="1285866"/>
            <a:ext cx="49468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By:-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haracteristic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Traditional network VS SDN</a:t>
            </a:r>
            <a:endParaRPr/>
          </a:p>
        </p:txBody>
      </p:sp>
      <p:pic>
        <p:nvPicPr>
          <p:cNvPr id="5" name="Picture 4" descr="3-TableII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552"/>
            <a:ext cx="8715436" cy="38387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haracteristic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SDN Providers</a:t>
            </a:r>
            <a:endParaRPr/>
          </a:p>
        </p:txBody>
      </p:sp>
      <p:sp>
        <p:nvSpPr>
          <p:cNvPr id="116" name="Ease of network control 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Cisco</a:t>
            </a:r>
          </a:p>
          <a:p>
            <a:r>
              <a:rPr lang="en-US" dirty="0"/>
              <a:t>VMware</a:t>
            </a:r>
          </a:p>
          <a:p>
            <a:r>
              <a:rPr lang="en-US" dirty="0"/>
              <a:t>Juniper Networks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Lumina</a:t>
            </a:r>
          </a:p>
          <a:p>
            <a:r>
              <a:rPr lang="en-US" dirty="0"/>
              <a:t>Colt Technology</a:t>
            </a:r>
          </a:p>
          <a:p>
            <a:r>
              <a:rPr lang="en-US" dirty="0"/>
              <a:t>Versa Networks</a:t>
            </a:r>
          </a:p>
          <a:p>
            <a:r>
              <a:rPr lang="en-US" dirty="0" err="1"/>
              <a:t>Junos</a:t>
            </a:r>
            <a:r>
              <a:rPr lang="en-US" dirty="0"/>
              <a:t> Space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haracteristic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Benefits of</a:t>
            </a:r>
            <a:r>
              <a:t> SDN</a:t>
            </a:r>
          </a:p>
        </p:txBody>
      </p:sp>
      <p:sp>
        <p:nvSpPr>
          <p:cNvPr id="116" name="Ease of network control 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>
                <a:latin typeface="+mn-lt"/>
              </a:rPr>
              <a:t>Management</a:t>
            </a:r>
            <a:r>
              <a:t> </a:t>
            </a:r>
            <a:endParaRPr lang="en-US" dirty="0"/>
          </a:p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Programmable networks</a:t>
            </a:r>
          </a:p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Centralized managements</a:t>
            </a:r>
          </a:p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Agility</a:t>
            </a:r>
          </a:p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Visibility</a:t>
            </a:r>
          </a:p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Cost Efficiency</a:t>
            </a:r>
          </a:p>
          <a:p>
            <a:pPr marL="210311" indent="-210311" defTabSz="420623">
              <a:spcBef>
                <a:spcPts val="2200"/>
              </a:spcBef>
              <a:buFontTx/>
              <a:defRPr sz="1748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Security</a:t>
            </a:r>
            <a:endParaRPr b="1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risks of SDN</a:t>
            </a:r>
          </a:p>
        </p:txBody>
      </p:sp>
      <p:sp>
        <p:nvSpPr>
          <p:cNvPr id="123" name="SDN solutions come with significant benefits but can pose a risk if not implemented correctly. The controller is critical in maintaining a secure network. It is centralized and, therefore, a potential single point of fail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SDN solutions come with significant benefits but can pose a risk if not implemented correctly. The controller is critical in maintaining a secure network. It is centralized and, therefore, a potential single point of failure. 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900" dirty="0">
                <a:sym typeface="Helvetica"/>
              </a:rPr>
              <a:t>The central dependency of the network means single point of failure, i.e. if the controller gets corrupted, the entire network will be affected.</a:t>
            </a:r>
          </a:p>
          <a:p>
            <a:pPr marL="228600" indent="-228600" defTabSz="457200">
              <a:spcBef>
                <a:spcPts val="0"/>
              </a:spcBef>
              <a:buNone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This potential vulnerability can be mitigated by implementing controller redundancy on the network with automatic failover. </a:t>
            </a:r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This may be costly but is no different from creating redundancy in other areas of the network to ensure business continuity.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  <a:endParaRPr/>
          </a:p>
        </p:txBody>
      </p:sp>
      <p:sp>
        <p:nvSpPr>
          <p:cNvPr id="123" name="SDN solutions come with significant benefits but can pose a risk if not implemented correctly. The controller is critical in maintaining a secure network. It is centralized and, therefore, a potential single point of failure.…"/>
          <p:cNvSpPr txBox="1">
            <a:spLocks noGrp="1"/>
          </p:cNvSpPr>
          <p:nvPr>
            <p:ph type="body" idx="1"/>
          </p:nvPr>
        </p:nvSpPr>
        <p:spPr>
          <a:xfrm>
            <a:off x="428596" y="1357304"/>
            <a:ext cx="8229601" cy="2820639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hlinkClick r:id="rId2"/>
              </a:rPr>
              <a:t>https://www.vmware.com/topics/glossary/content/software-defined-networking.html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hlinkClick r:id="rId2"/>
              </a:rPr>
              <a:t>https://www.vmware.com/topics/glossary/content/software-defined-networking.html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hlinkClick r:id="rId3"/>
              </a:rPr>
              <a:t>https://www.techtarget.com/searchnetworking/definition/software-defined-networking-SDN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hlinkClick r:id="rId4"/>
              </a:rPr>
              <a:t>https://youtu.be/quuat3SHEMY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hlinkClick r:id="rId5"/>
              </a:rPr>
              <a:t>https://www.geeksforgeeks.org/software-defined-networking</a:t>
            </a: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228600" indent="-228600" defTabSz="457200">
              <a:spcBef>
                <a:spcPts val="0"/>
              </a:spcBef>
              <a:buFontTx/>
              <a:defRPr sz="1900">
                <a:solidFill>
                  <a:srgbClr val="161616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ank You"/>
          <p:cNvSpPr txBox="1">
            <a:spLocks noGrp="1"/>
          </p:cNvSpPr>
          <p:nvPr>
            <p:ph type="body" idx="1"/>
          </p:nvPr>
        </p:nvSpPr>
        <p:spPr>
          <a:xfrm>
            <a:off x="1308918" y="630009"/>
            <a:ext cx="6526164" cy="350862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400"/>
            </a:pPr>
            <a:endParaRPr dirty="0"/>
          </a:p>
          <a:p>
            <a:pPr marL="0" indent="0" algn="ctr">
              <a:buSzTx/>
              <a:buNone/>
              <a:defRPr sz="3400"/>
            </a:pPr>
            <a:endParaRPr dirty="0"/>
          </a:p>
          <a:p>
            <a:pPr marL="0" indent="0" algn="ctr">
              <a:buSzTx/>
              <a:buNone/>
              <a:defRPr sz="3400"/>
            </a:pPr>
            <a:endParaRPr dirty="0"/>
          </a:p>
          <a:p>
            <a:pPr marL="0" indent="0" algn="ctr">
              <a:buSzTx/>
              <a:buNone/>
              <a:defRPr sz="3400"/>
            </a:pPr>
            <a:r>
              <a:rPr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479318" y="128473"/>
            <a:ext cx="8259100" cy="76352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Index</a:t>
            </a:r>
            <a:endParaRPr/>
          </a:p>
        </p:txBody>
      </p:sp>
      <p:sp>
        <p:nvSpPr>
          <p:cNvPr id="108" name="Software-Defined Networking (SDN) is a network architecture approach that enables the network to be intelligently and centrally controlled, or 'programmed,' using software applications.…"/>
          <p:cNvSpPr txBox="1"/>
          <p:nvPr/>
        </p:nvSpPr>
        <p:spPr>
          <a:xfrm>
            <a:off x="142844" y="1428742"/>
            <a:ext cx="8752212" cy="330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Traditional Network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Software Defined Network (SDN)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Data plane and Control plane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SDN Architecture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SDN Controller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Open Flow Protocol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Traditional </a:t>
            </a:r>
            <a:r>
              <a:rPr lang="en-US" sz="1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vs</a:t>
            </a: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 SDN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SDN Benefits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Risk of SDN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Helvetica Neue"/>
              </a:rPr>
              <a:t>References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9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479318" y="128473"/>
            <a:ext cx="8259100" cy="76352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Traditional network</a:t>
            </a:r>
            <a:endParaRPr/>
          </a:p>
        </p:txBody>
      </p:sp>
      <p:sp>
        <p:nvSpPr>
          <p:cNvPr id="108" name="Software-Defined Networking (SDN) is a network architecture approach that enables the network to be intelligently and centrally controlled, or 'programmed,' using software applications.…"/>
          <p:cNvSpPr txBox="1"/>
          <p:nvPr/>
        </p:nvSpPr>
        <p:spPr>
          <a:xfrm>
            <a:off x="142844" y="1928808"/>
            <a:ext cx="8752212" cy="2139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dirty="0">
                <a:sym typeface="Helvetica Neue"/>
              </a:rPr>
              <a:t>Traditional network refers to the old conventional way of networking which uses fixed and dedicated hardware devices such as routers and switches to control network traffic.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900" dirty="0">
              <a:sym typeface="Helvetica Neue"/>
            </a:endParaRP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dirty="0">
                <a:sym typeface="Helvetica Neue"/>
              </a:rPr>
              <a:t>The control plane and data plane are integrated in this network.</a:t>
            </a: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900" dirty="0">
              <a:sym typeface="Helvetica Neue"/>
            </a:endParaRPr>
          </a:p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900" dirty="0">
                <a:sym typeface="Helvetica Neue"/>
              </a:rPr>
              <a:t>It is hardware-based.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479318" y="128473"/>
            <a:ext cx="8259100" cy="76352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Traditional network</a:t>
            </a:r>
            <a:endParaRPr/>
          </a:p>
        </p:txBody>
      </p:sp>
      <p:pic>
        <p:nvPicPr>
          <p:cNvPr id="5" name="Picture 4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142990"/>
            <a:ext cx="8072463" cy="37862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479318" y="128473"/>
            <a:ext cx="8259100" cy="76352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Software Defined Network(SDN)</a:t>
            </a:r>
            <a:endParaRPr/>
          </a:p>
        </p:txBody>
      </p:sp>
      <p:sp>
        <p:nvSpPr>
          <p:cNvPr id="108" name="Software-Defined Networking (SDN) is a network architecture approach that enables the network to be intelligently and centrally controlled, or 'programmed,' using software applications.…"/>
          <p:cNvSpPr txBox="1"/>
          <p:nvPr/>
        </p:nvSpPr>
        <p:spPr>
          <a:xfrm>
            <a:off x="161340" y="1440325"/>
            <a:ext cx="8895056" cy="254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Software-Defined Networking (SDN) is a network architecture approach that enables the network to be intelligently and centrally controlled, or 'programmed,' using software applications.</a:t>
            </a:r>
          </a:p>
          <a:p>
            <a:pPr marL="228600" indent="-228600" defTabSz="457200">
              <a:spcBef>
                <a:spcPts val="1600"/>
              </a:spcBef>
              <a:buSzPct val="100000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This model differs from that of traditional networks, which use dedicated hardware devices (i.e., routers and switches) to control network traffic. </a:t>
            </a:r>
          </a:p>
          <a:p>
            <a:pPr marL="228600" indent="-228600" defTabSz="457200">
              <a:spcBef>
                <a:spcPts val="1600"/>
              </a:spcBef>
              <a:buSzPct val="100000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SDN can create and control a virtual </a:t>
            </a:r>
            <a:r>
              <a:rPr lang="en-US" dirty="0"/>
              <a:t>network</a:t>
            </a:r>
            <a:r>
              <a:t> or control a traditional hardware , via software.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230330_1501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14428"/>
            <a:ext cx="7358114" cy="3643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670" y="214296"/>
            <a:ext cx="67151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Software Defined Network(SDN)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How does SDN wor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SDN work?</a:t>
            </a:r>
          </a:p>
        </p:txBody>
      </p:sp>
      <p:sp>
        <p:nvSpPr>
          <p:cNvPr id="113" name="SDN encompasses several types of technologies, including functional separation, network virtualization and automation through programmabilit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226313" indent="-226313" defTabSz="452627">
              <a:spcBef>
                <a:spcPts val="2600"/>
              </a:spcBef>
              <a:buFontTx/>
              <a:defRPr sz="1881">
                <a:latin typeface="Arial"/>
                <a:ea typeface="Arial"/>
                <a:cs typeface="Arial"/>
                <a:sym typeface="Arial"/>
              </a:defRPr>
            </a:pPr>
            <a:r>
              <a:t>SDN encompasses several types of technologies, including functional separation, </a:t>
            </a:r>
            <a:r>
              <a:rPr>
                <a:uFill>
                  <a:solidFill>
                    <a:srgbClr val="007CAD"/>
                  </a:solidFill>
                </a:uFill>
              </a:rPr>
              <a:t>network virtualization</a:t>
            </a:r>
            <a:r>
              <a:t> and automation through programmability.</a:t>
            </a:r>
          </a:p>
          <a:p>
            <a:pPr marL="178668" indent="-178668" defTabSz="452627">
              <a:spcBef>
                <a:spcPts val="2600"/>
              </a:spcBef>
              <a:buFontTx/>
              <a:defRPr sz="1881">
                <a:latin typeface="Arial"/>
                <a:ea typeface="Arial"/>
                <a:cs typeface="Arial"/>
                <a:sym typeface="Arial"/>
              </a:defRPr>
            </a:pPr>
            <a:r>
              <a:t>In a SDN scenario, a packet arrives at a network switch. Rules built into the switch's proprietary firmware tell the switch where to forward the packet. </a:t>
            </a:r>
          </a:p>
          <a:p>
            <a:pPr marL="178668" indent="-178668" defTabSz="452627">
              <a:spcBef>
                <a:spcPts val="2600"/>
              </a:spcBef>
              <a:buFontTx/>
              <a:defRPr sz="1881">
                <a:latin typeface="Arial"/>
                <a:ea typeface="Arial"/>
                <a:cs typeface="Arial"/>
                <a:sym typeface="Arial"/>
              </a:defRPr>
            </a:pPr>
            <a:r>
              <a:t>These packet-handling rules are sent to the switch from the centralized controller.</a:t>
            </a:r>
          </a:p>
          <a:p>
            <a:pPr marL="226313" indent="-226313" defTabSz="452627">
              <a:spcBef>
                <a:spcPts val="2600"/>
              </a:spcBef>
              <a:buFontTx/>
              <a:defRPr sz="1881">
                <a:latin typeface="Arial"/>
                <a:ea typeface="Arial"/>
                <a:cs typeface="Arial"/>
                <a:sym typeface="Arial"/>
              </a:defRPr>
            </a:pPr>
            <a:r>
              <a:t>The switch sends every packet going to the same destination along the same path and treats all the packets the same way.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risks of SD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Plane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en-US" sz="2400" dirty="0"/>
              <a:t>All the activities involving as well as resulting from data 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packets sent by the end user belong to this plane. 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This includes: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2400" dirty="0"/>
              <a:t>Forwarding of packets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2400" dirty="0"/>
              <a:t>Segmentation and reassembly of data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2400" dirty="0"/>
              <a:t>Replication of packets for multicasting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832</Words>
  <Application>Microsoft Office PowerPoint</Application>
  <PresentationFormat>On-screen Show (16:9)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Helvetica</vt:lpstr>
      <vt:lpstr>Helvetica Neue</vt:lpstr>
      <vt:lpstr>Office Theme</vt:lpstr>
      <vt:lpstr>Software Defined Networking</vt:lpstr>
      <vt:lpstr> A03-Gaurav Ahuja A05-Aamir Balawala A10-Aayush Bhatt A17-Ajay Chaudhary A62-Dev Nehate  </vt:lpstr>
      <vt:lpstr>Index</vt:lpstr>
      <vt:lpstr>Traditional network</vt:lpstr>
      <vt:lpstr>Traditional network</vt:lpstr>
      <vt:lpstr>Software Defined Network(SDN)</vt:lpstr>
      <vt:lpstr>PowerPoint Presentation</vt:lpstr>
      <vt:lpstr>How does SDN work?</vt:lpstr>
      <vt:lpstr>Data Plane</vt:lpstr>
      <vt:lpstr>Control Plane</vt:lpstr>
      <vt:lpstr>Data and Control Plane</vt:lpstr>
      <vt:lpstr>SDN Architecture</vt:lpstr>
      <vt:lpstr>SDN Architecture</vt:lpstr>
      <vt:lpstr>SDN Controller</vt:lpstr>
      <vt:lpstr>SDN Controller</vt:lpstr>
      <vt:lpstr>Northbound and Southbound API</vt:lpstr>
      <vt:lpstr>Northbound and Southbound API</vt:lpstr>
      <vt:lpstr>Open Flow Protocol</vt:lpstr>
      <vt:lpstr>Open Flow Protocol</vt:lpstr>
      <vt:lpstr>Traditional network VS SDN</vt:lpstr>
      <vt:lpstr>SDN Providers</vt:lpstr>
      <vt:lpstr>Benefits of SDN</vt:lpstr>
      <vt:lpstr>The risks of SDN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Networking</dc:title>
  <dc:creator>ASUS</dc:creator>
  <cp:lastModifiedBy>Pooja Bhatt</cp:lastModifiedBy>
  <cp:revision>66</cp:revision>
  <dcterms:modified xsi:type="dcterms:W3CDTF">2023-03-30T14:13:46Z</dcterms:modified>
</cp:coreProperties>
</file>