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5" r:id="rId8"/>
    <p:sldId id="266" r:id="rId9"/>
    <p:sldId id="267" r:id="rId10"/>
    <p:sldId id="268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6DF37-B454-4AED-86D0-F6237F756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78A16E-A464-4AA2-AED5-655D7A047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121C95-9AE5-4694-981D-A460ED14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7C5-68EC-4AAB-9466-B8D27C99E52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6C0806-CD91-4126-A49F-89E5C764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0A8B7F-6FC6-4551-8D2B-87E9EB1C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2C32-3831-484D-9E5F-0698FECB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A2E8F-F262-4E96-8ED6-C87D1B85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7B7673-4561-4D5B-BE33-A22341E93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513C7A-9481-4E18-8E6D-6924879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7C5-68EC-4AAB-9466-B8D27C99E52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5F6A94-9DAA-4CFD-9BC9-7107F386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8D2E46-30C2-4AAD-8ADB-FF66737F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2C32-3831-484D-9E5F-0698FECB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1FABFEB-1C11-4D78-AF4D-57A26D442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B8EF7D-0DC2-4162-B5AE-E17E0679B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6D1C61-2C6F-4155-A341-DFD581AD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7C5-68EC-4AAB-9466-B8D27C99E52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3A330D-A1E4-4632-A1CB-4C32E902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E98FE-273E-41E1-942C-DBE177C5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2C32-3831-484D-9E5F-0698FECB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1D5F95-BD3C-4F81-ADE8-B3587406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D71ADF-0428-4A29-BB28-DD442B6B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665252-249D-4280-9438-00D56CAC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7C5-68EC-4AAB-9466-B8D27C99E52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3D1F3B-D957-49F5-9851-C102BD28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A36B3A-4918-4022-B9F1-59456346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2C32-3831-484D-9E5F-0698FECB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9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A7DC4-06FE-4C37-9CC5-46CEB71A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4A0F3C-EB43-4A73-8825-D159491B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A504A7-C7B6-4DDE-854D-E602F2DF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7C5-68EC-4AAB-9466-B8D27C99E52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0803D6-AA9C-42FE-BF09-53BCEC0D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B0430B-DCB5-4783-AC76-444B35FD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2C32-3831-484D-9E5F-0698FECB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35658-4FF8-4676-9E26-81AF8B92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13F40C-B73E-4B59-81D8-F2A4E5CB0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EDD65E-9214-44D1-AA1D-C343BFA2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EEB8E8-E440-4BC6-9F80-3ABF74A5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7C5-68EC-4AAB-9466-B8D27C99E52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5CA239-53C6-4C38-B20B-77C92DD6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11A553-6ECB-46BE-AAAA-5856964A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2C32-3831-484D-9E5F-0698FECB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9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6CB0F5-01FD-4770-B2A6-E59E1BCD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F4A3B9-6447-4B02-A030-F25D90C8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A458F2-97DF-4F3C-8903-8055288AA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7D2572D-9FD2-480D-A664-336198989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98D545D-F86B-406F-B3C3-680A117B5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7853A0-51EF-40C3-90BC-C3CBD93D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7C5-68EC-4AAB-9466-B8D27C99E52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F388DA-3746-4D22-BF38-C7FA3C79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AD54097-F005-4233-8C4A-9FBC033B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2C32-3831-484D-9E5F-0698FECB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2466E-045C-4A21-96B4-108F92BD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0A167A-FA0B-4D65-BC7F-C6564899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7C5-68EC-4AAB-9466-B8D27C99E52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3B15B6-A9E7-4588-99C7-EBBC453A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38CA84-5E01-43F3-A95B-4F03C1C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2C32-3831-484D-9E5F-0698FECB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4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B0A7BB0-3424-46CC-B60A-0BC2B7AB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7C5-68EC-4AAB-9466-B8D27C99E52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AC925C6-22E3-4CA8-9368-0B3807AD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AE9A70-6363-4C35-8EEF-E1A1B899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2C32-3831-484D-9E5F-0698FECB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EAC2A-B1BD-45D0-B97D-C57D9B1B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391F96-E732-47E9-B1FC-1C24ADCA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66B50E6-5D84-4658-A8A2-B5B30899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DEB377-3EC4-436A-95C9-4EB41661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7C5-68EC-4AAB-9466-B8D27C99E52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BEF47B-3337-4D61-A4FF-5CD55479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0F4FB2-814B-476C-8043-DF53E94C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2C32-3831-484D-9E5F-0698FECB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1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5A2E06-9A49-46E0-8254-47BAD9C8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38D1D95-3069-4ABA-BB1B-B6ABF990D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9DF660-5E3F-4A52-9310-5EC3AD5DD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959AFC-573F-4F60-AEA3-D5BB16DB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17C5-68EC-4AAB-9466-B8D27C99E52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4B8980-5FF1-4839-9633-CAA0D888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9091A1-8F62-4EBE-AC30-60E019D9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2C32-3831-484D-9E5F-0698FECB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3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68BC27D-ADB0-48C0-9F47-1389972D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114560-DDB7-4B5C-85B2-B69EC55BA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023EF7-CE3D-421D-831D-5A7A98A5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17C5-68EC-4AAB-9466-B8D27C99E52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9F2844-2CE9-4FCB-8EE6-ECB5893DF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2B7916-7EAC-450B-9E05-A4F208DFC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02C32-3831-484D-9E5F-0698FECBC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4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66EBB04-6261-4C99-A83C-87867E2A9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56" y="2358515"/>
            <a:ext cx="7885043" cy="2112064"/>
          </a:xfrm>
        </p:spPr>
        <p:txBody>
          <a:bodyPr>
            <a:normAutofit/>
          </a:bodyPr>
          <a:lstStyle/>
          <a:p>
            <a:r>
              <a:rPr lang="en-US" sz="4800" dirty="0"/>
              <a:t>I-way(information super highway)and its component</a:t>
            </a:r>
          </a:p>
        </p:txBody>
      </p:sp>
    </p:spTree>
    <p:extLst>
      <p:ext uri="{BB962C8B-B14F-4D97-AF65-F5344CB8AC3E}">
        <p14:creationId xmlns:p14="http://schemas.microsoft.com/office/powerpoint/2010/main" val="33081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ABD2C-E263-4315-91D0-A5224AB7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1B1B1B"/>
                </a:solidFill>
                <a:effectLst/>
                <a:latin typeface="Lora" pitchFamily="2" charset="0"/>
              </a:rPr>
              <a:t>The internet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760C17-8460-4F61-9C96-5F250229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The internet forms a well known component of the global information distribution network. It targets a wide range of e-commerce applications such as video on demand, home shopping, e-mail, </a:t>
            </a:r>
            <a:r>
              <a:rPr lang="en-US" sz="2400" b="0" i="0" dirty="0" err="1">
                <a:solidFill>
                  <a:srgbClr val="1B1B1B"/>
                </a:solidFill>
                <a:effectLst/>
                <a:latin typeface="Lora" pitchFamily="2" charset="0"/>
              </a:rPr>
              <a:t>edi</a:t>
            </a:r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, information publishing, information retrieval, video conferencing and many more.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All the components of the I-way together provide a network infrastructure for the e-commerce activities.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88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75FC7-DEF9-4F37-9B29-57489E46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468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1B1B1B"/>
                </a:solidFill>
                <a:effectLst/>
                <a:latin typeface="Lora" pitchFamily="2" charset="0"/>
              </a:rPr>
              <a:t>Global information distribution networks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1D4DB5-2867-4B37-AD26-EB48EFC1B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The global information distribution networks consist of the infrastructure crossing the countries and continents. They include the long distance telephone lines, satellite networks, and the internet.</a:t>
            </a:r>
          </a:p>
          <a:p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Long distance telephone connectivity is provided through cable by the inter-exchange carriers. Long distance cellular networks are using the wireless technologies to connect the consumers worldwide.</a:t>
            </a:r>
          </a:p>
          <a:p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Satellite networks</a:t>
            </a:r>
            <a:r>
              <a:rPr lang="en-US" sz="2400" dirty="0">
                <a:solidFill>
                  <a:srgbClr val="1B1B1B"/>
                </a:solidFill>
                <a:latin typeface="Lora" pitchFamily="2" charset="0"/>
              </a:rPr>
              <a:t> </a:t>
            </a:r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play a vital role in the communication industry</a:t>
            </a:r>
            <a:r>
              <a:rPr lang="en-US" sz="2400" dirty="0">
                <a:solidFill>
                  <a:srgbClr val="1B1B1B"/>
                </a:solidFill>
                <a:latin typeface="Lora" pitchFamily="2" charset="0"/>
              </a:rPr>
              <a:t>. satellite networks</a:t>
            </a:r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 </a:t>
            </a:r>
            <a:r>
              <a:rPr lang="en-US" sz="2400" dirty="0">
                <a:solidFill>
                  <a:srgbClr val="1B1B1B"/>
                </a:solidFill>
                <a:latin typeface="Lora" pitchFamily="2" charset="0"/>
              </a:rPr>
              <a:t>th</a:t>
            </a:r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ey can provide broad band digital services to many points without the cost of acquiring wire/cable installation.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71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7DD0E-9BE9-44D3-ABD0-A135EB12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1BAC42-F7BB-44F7-8EE3-BF12F706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Prepared  by: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Aayush </a:t>
            </a:r>
            <a:r>
              <a:rPr lang="en-US" dirty="0" err="1"/>
              <a:t>Humagain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Samir </a:t>
            </a:r>
            <a:r>
              <a:rPr lang="en-US" dirty="0" err="1"/>
              <a:t>karki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9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DB9174-2807-4E52-86C9-54AAE92D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A6B0B0-2F12-4EE5-9E0B-A1035318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B1B1B"/>
                </a:solidFill>
                <a:effectLst/>
                <a:latin typeface="Lora"/>
              </a:rPr>
              <a:t>Electronic commerce needs a network infrastructure to transport the content- data, audio, visual, text, animation and so on. This network infrastructure is provided by what is known as the I-way or information super highway.</a:t>
            </a:r>
          </a:p>
          <a:p>
            <a:r>
              <a:rPr lang="en-US" sz="2400" b="0" i="0" dirty="0">
                <a:solidFill>
                  <a:srgbClr val="1B1B1B"/>
                </a:solidFill>
                <a:effectLst/>
                <a:latin typeface="Lora"/>
              </a:rPr>
              <a:t>The information super highway may be defined as a high capacity, electronic pipeline to a consumer or business premise that is capable of simultaneously supporting a large number of e-commerce applications and providing interactive connectivity between users and services. The I-way has emerged as the basic network infrastructure for all types of e-commerce activities due to its capability to provide integrate voice, data and video services.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085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237C9-F292-41D8-B5EB-B7B24FEA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Lora"/>
              </a:rPr>
              <a:t>Components of the I-way</a:t>
            </a:r>
            <a:endParaRPr lang="en-US" dirty="0"/>
          </a:p>
        </p:txBody>
      </p:sp>
      <p:pic>
        <p:nvPicPr>
          <p:cNvPr id="2054" name="Picture 6" descr="What are the components of i-way infrastructure, Computer Engineering">
            <a:extLst>
              <a:ext uri="{FF2B5EF4-FFF2-40B4-BE49-F238E27FC236}">
                <a16:creationId xmlns:a16="http://schemas.microsoft.com/office/drawing/2014/main" xmlns="" id="{45BEE825-1468-4C00-8392-46128F45EA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" y="1851660"/>
            <a:ext cx="10218420" cy="435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29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203953-D3DE-4C63-B2ED-A517BF43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500062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Lora"/>
              </a:rPr>
              <a:t>Components of the I-way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B82DFB-86C8-4249-8F07-59024639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B1B1B"/>
                </a:solidFill>
                <a:effectLst/>
                <a:latin typeface="Lora" pitchFamily="2" charset="0"/>
              </a:rPr>
              <a:t> </a:t>
            </a:r>
            <a:r>
              <a:rPr lang="en-US" b="0" i="0" dirty="0">
                <a:solidFill>
                  <a:srgbClr val="1B1B1B"/>
                </a:solidFill>
                <a:effectLst/>
                <a:latin typeface="Lora"/>
              </a:rPr>
              <a:t> </a:t>
            </a:r>
            <a:r>
              <a:rPr lang="en-US" sz="2400" b="0" i="0" dirty="0">
                <a:solidFill>
                  <a:srgbClr val="1B1B1B"/>
                </a:solidFill>
                <a:effectLst/>
                <a:latin typeface="Lora"/>
              </a:rPr>
              <a:t>Network access equipment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Access road or media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B1B1B"/>
                </a:solidFill>
                <a:effectLst/>
                <a:latin typeface="Lora"/>
              </a:rPr>
              <a:t>Global information distribution networks</a:t>
            </a:r>
          </a:p>
          <a:p>
            <a:pPr marL="0" indent="0">
              <a:buNone/>
            </a:pPr>
            <a:endParaRPr lang="en-US" sz="2400" b="0" i="0" dirty="0">
              <a:solidFill>
                <a:srgbClr val="1B1B1B"/>
              </a:solidFill>
              <a:effectLst/>
              <a:latin typeface="Lora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1B1B1B"/>
              </a:solidFill>
              <a:effectLst/>
              <a:latin typeface="Lora"/>
            </a:endParaRPr>
          </a:p>
          <a:p>
            <a:pPr marL="0" indent="0">
              <a:buNone/>
            </a:pPr>
            <a:endParaRPr lang="en-US" b="0" i="0" dirty="0">
              <a:solidFill>
                <a:srgbClr val="1B1B1B"/>
              </a:solidFill>
              <a:effectLst/>
              <a:latin typeface="Lora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1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A3628-990C-4039-9769-D5BF7245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1B1B1B"/>
                </a:solidFill>
                <a:effectLst/>
                <a:latin typeface="Lora" pitchFamily="2" charset="0"/>
              </a:rPr>
              <a:t>Network access equipment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50A6BD-5E0A-42A9-A5E9-49DBD1650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which is at the consumer end and enables the consumer to access the network. It consists of the hardware such as computers, modems, routers, switches for computer networks, set-top boxes for television networks and software platforms such as browsers and operating systems</a:t>
            </a:r>
            <a:r>
              <a:rPr lang="en-US" b="0" i="0" dirty="0">
                <a:solidFill>
                  <a:srgbClr val="1B1B1B"/>
                </a:solidFill>
                <a:effectLst/>
                <a:latin typeface="Lora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5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0C9EAD-3824-477F-9381-A69FC727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1B1B1B"/>
                </a:solidFill>
                <a:effectLst/>
                <a:latin typeface="Lora" pitchFamily="2" charset="0"/>
              </a:rPr>
              <a:t>Access road or media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0C876F-D1B1-4C55-BF86-C0D1A297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" y="2055813"/>
            <a:ext cx="10515600" cy="4802187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Lora" pitchFamily="2" charset="0"/>
              </a:rPr>
              <a:t>provide the communication backbone for the transmission of data and information. The access providers may be differentiate into four categories: telecom based, cable TV based, wireless based or computer based on-line systems.</a:t>
            </a: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Lora" pitchFamily="2" charset="0"/>
              </a:rPr>
              <a:t>The access roads is the way in which the consumer homes and work places are linked with the backbone of the network infrastructure for e-commerce. These can be categorized into four major types;</a:t>
            </a:r>
            <a:endParaRPr lang="en-US" dirty="0">
              <a:solidFill>
                <a:srgbClr val="1B1B1B"/>
              </a:solidFill>
              <a:latin typeface="Lora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B1B1B"/>
                </a:solidFill>
                <a:effectLst/>
                <a:latin typeface="Lora" pitchFamily="2" charset="0"/>
              </a:rPr>
              <a:t> Telecom based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B1B1B"/>
                </a:solidFill>
                <a:effectLst/>
                <a:latin typeface="Lora" pitchFamily="2" charset="0"/>
              </a:rPr>
              <a:t>Cable TV based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B1B1B"/>
                </a:solidFill>
                <a:effectLst/>
                <a:latin typeface="Lora" pitchFamily="2" charset="0"/>
              </a:rPr>
              <a:t> Wireless based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B1B1B"/>
                </a:solidFill>
                <a:effectLst/>
                <a:latin typeface="Lora" pitchFamily="2" charset="0"/>
              </a:rPr>
              <a:t> Internet, intranet and extranet based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6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FCD036-00FC-400F-B641-093E43F4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68440" cy="98361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1B1B1B"/>
                </a:solidFill>
                <a:effectLst/>
                <a:latin typeface="Lora" pitchFamily="2" charset="0"/>
              </a:rPr>
              <a:t>Telecom based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B9BE1E-8EEB-4A00-8C8F-E99DC2F9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5509259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The telecom industry provides both long distance and local telephone services for e-commerce applications. The telecom companies provide a high speed pipeline capable for carrying high volumes of interactive voice, data and video to homes and businesses connect these to the global information distribution networks, the backbone of the </a:t>
            </a:r>
            <a:r>
              <a:rPr lang="en-US" sz="2400" b="0" i="0" dirty="0" err="1">
                <a:solidFill>
                  <a:srgbClr val="1B1B1B"/>
                </a:solidFill>
                <a:effectLst/>
                <a:latin typeface="Lora" pitchFamily="2" charset="0"/>
              </a:rPr>
              <a:t>i</a:t>
            </a:r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-way.</a:t>
            </a:r>
          </a:p>
          <a:p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The telecom networks has become the primary foundation for the I-way mainly for two reasons: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It is capable of handling millions of simultaneous calls.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It provides accurate usage tracking and billing.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9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DDA4D-4FDA-430D-B929-8B3E85B1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1B1B1B"/>
                </a:solidFill>
                <a:effectLst/>
                <a:latin typeface="Lora" pitchFamily="2" charset="0"/>
              </a:rPr>
              <a:t>Cable TV based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4ADC18-506D-41FF-9193-08AA0D43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The cable TV network provides a popular media for pushing high speed data to homes. Statistics have shown that cable runs through 90 percent of the US homes today and still has a lot of unutilized capacity.</a:t>
            </a:r>
          </a:p>
          <a:p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 The cable TV based networks may be wired or wireless.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901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E3691-A908-4FF5-A015-EA794019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1B1B1B"/>
                </a:solidFill>
                <a:effectLst/>
                <a:latin typeface="Lora" pitchFamily="2" charset="0"/>
              </a:rPr>
              <a:t>Wireless based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39DA7-5811-434E-88DC-934CE28B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The wireless operators are typically radio based i.e. cellular, paper and specialized mobile radio (SMR) based. The wireless based systems have revolutionized the ways of thinking about information delivery.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Technology is the most important factor. The rapid growth in technology has impacted the wireless industry in a number of ways: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Apart from the voice calls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b="0" i="0" dirty="0">
                <a:solidFill>
                  <a:srgbClr val="1B1B1B"/>
                </a:solidFill>
                <a:effectLst/>
                <a:latin typeface="Lora" pitchFamily="2" charset="0"/>
              </a:rPr>
              <a:t> Internet connectivity using the cellular networks 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034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611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Lora</vt:lpstr>
      <vt:lpstr>Wingdings</vt:lpstr>
      <vt:lpstr>Office Theme</vt:lpstr>
      <vt:lpstr>PowerPoint Presentation</vt:lpstr>
      <vt:lpstr>Introduction</vt:lpstr>
      <vt:lpstr>Components of the I-way</vt:lpstr>
      <vt:lpstr>Components of the I-way</vt:lpstr>
      <vt:lpstr>Network access equipment</vt:lpstr>
      <vt:lpstr>Access road or media</vt:lpstr>
      <vt:lpstr>Telecom based</vt:lpstr>
      <vt:lpstr>Cable TV based</vt:lpstr>
      <vt:lpstr>Wireless based</vt:lpstr>
      <vt:lpstr>The internet</vt:lpstr>
      <vt:lpstr>Global information distribution networks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I-way(information super highway)</dc:title>
  <dc:creator>Samir Karki</dc:creator>
  <cp:lastModifiedBy>Microsoft account</cp:lastModifiedBy>
  <cp:revision>31</cp:revision>
  <dcterms:created xsi:type="dcterms:W3CDTF">2021-03-23T13:49:33Z</dcterms:created>
  <dcterms:modified xsi:type="dcterms:W3CDTF">2021-09-17T06:23:22Z</dcterms:modified>
</cp:coreProperties>
</file>