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6" r:id="rId4"/>
    <p:sldId id="268" r:id="rId5"/>
    <p:sldId id="271" r:id="rId6"/>
    <p:sldId id="275" r:id="rId7"/>
    <p:sldId id="269" r:id="rId8"/>
    <p:sldId id="270" r:id="rId9"/>
    <p:sldId id="272" r:id="rId10"/>
    <p:sldId id="273" r:id="rId11"/>
    <p:sldId id="274" r:id="rId12"/>
    <p:sldId id="276" r:id="rId13"/>
    <p:sldId id="265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C04FDF-93D5-4430-9EE3-D51E707508DE}">
          <p14:sldIdLst>
            <p14:sldId id="256"/>
            <p14:sldId id="257"/>
            <p14:sldId id="266"/>
            <p14:sldId id="268"/>
            <p14:sldId id="271"/>
            <p14:sldId id="275"/>
            <p14:sldId id="269"/>
            <p14:sldId id="270"/>
            <p14:sldId id="272"/>
            <p14:sldId id="273"/>
            <p14:sldId id="274"/>
            <p14:sldId id="27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85" d="100"/>
          <a:sy n="85" d="100"/>
        </p:scale>
        <p:origin x="590" y="6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2/8/2024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2/8/2024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3523D-8B44-35F6-9EC5-F9A35E5CD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EFA705-6C96-2D7F-6571-DC0D222BC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AE6CD2-47B4-8B86-9B7B-A41A724B1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ED9FA-0E11-9079-FD2F-E2E4992FAE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40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7F524-07E4-C250-0ED1-B5AB1811B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7A98B9-4234-47ED-B65B-866BC389F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0B4D8-BEBE-9ABD-BEA9-19EB2AF1F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8568B-1AEC-0DDE-5E7F-67568095D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25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014A4-2D89-DA90-3FB3-058DC2A1D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346F78-80FB-A07D-D43C-3EA8230C1A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9589B-9A35-B512-242F-637E5A5EC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4BBA6-EDF6-6CAB-9430-428D133B1E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1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8B2D9-481B-585D-B97E-87D2C00C6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B77BE3-DFC5-C432-BD23-C80D25DFED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602B13-7F9B-E7FD-E46C-EFF57D3AB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7CED2-F30B-CA8C-5A1C-006EDAB8BF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66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64FD5-80DA-C61F-715A-9759EEB06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9B52A2-A5D9-A83F-C90F-D1847BE105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CEC19E-CEEF-820E-44BE-93014099A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9B7B2-FE51-6A21-358A-4B6AFF513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8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49688-C46B-B6CC-D7D2-561EED8EE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27DA4B-C90E-774E-2FE7-FA015C60FC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D45853-2559-A4B4-B4E3-22C9D3012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664D0-1558-503D-D938-269B80A03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3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1DF75-361D-C35E-5ABD-BF1E63011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06E699-DB21-B8C4-3EB9-1AB7EE9AA5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884EB3-255A-4F83-AFE9-443DF185E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DA026-5444-A938-56DB-69C8562AE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72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32A62-BE28-970D-DAA5-0549CC198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26305D-C831-3CF5-F200-5452D8036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064456-2C70-8A0F-A925-B43E5CFEF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66916-44B6-BD3A-A9AF-925448718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75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FF780-7DF3-2B84-E53F-7AB494126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98D031-6E87-1CEE-1C61-88CBBF90B8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1B67B-44AA-5A17-13E5-E4771A08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3F5D7-FF87-71BC-9DA7-6EB5AB799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3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EF216-4187-7426-658C-2A108705A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53EB52-7DB1-38AD-995F-8A16311533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D2466A-072A-7EB5-0B3A-CAACDE587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A2F86-5930-DF76-3544-47414460E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9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ayushkhanna0201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ayush674" TargetMode="External"/><Relationship Id="rId4" Type="http://schemas.openxmlformats.org/officeDocument/2006/relationships/hyperlink" Target="https://www.linkedin.com/in/aayush-khanna-0192a6219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Amazon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8D580-7A9E-FD93-BA34-F05AE45A3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24AD-D3DE-15FF-D26D-8654A3BA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4" y="462137"/>
            <a:ext cx="10971372" cy="706760"/>
          </a:xfrm>
        </p:spPr>
        <p:txBody>
          <a:bodyPr>
            <a:normAutofit/>
          </a:bodyPr>
          <a:lstStyle/>
          <a:p>
            <a:r>
              <a:rPr lang="en-US" sz="4400" dirty="0"/>
              <a:t>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80E7-8283-6F34-9D4E-8735EA6BB68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58708" y="1484784"/>
            <a:ext cx="3312368" cy="46805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have shown a </a:t>
            </a:r>
            <a:r>
              <a:rPr lang="en-US" b="1" dirty="0"/>
              <a:t>peek sales </a:t>
            </a:r>
            <a:r>
              <a:rPr lang="en-US" dirty="0"/>
              <a:t>and profit in </a:t>
            </a:r>
            <a:r>
              <a:rPr lang="en-US" b="1" dirty="0"/>
              <a:t>2013</a:t>
            </a:r>
            <a:r>
              <a:rPr lang="en-US" dirty="0"/>
              <a:t>.</a:t>
            </a:r>
          </a:p>
          <a:p>
            <a:r>
              <a:rPr lang="en-US" dirty="0"/>
              <a:t>After 2013 sales have decreased continuously and profit more gradually.</a:t>
            </a:r>
          </a:p>
          <a:p>
            <a:r>
              <a:rPr lang="en-US" b="1" dirty="0"/>
              <a:t>It shows gradual decrease in profit percentage after 2013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238FB-C65F-8DDD-3D36-A9707B6AEA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2" t="32146" r="14554" b="9040"/>
          <a:stretch/>
        </p:blipFill>
        <p:spPr>
          <a:xfrm>
            <a:off x="721813" y="1484784"/>
            <a:ext cx="782087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7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C1D42-A383-B912-3921-03713777C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F3EF-4793-93CC-4EF3-DBF8B5AD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4" y="462137"/>
            <a:ext cx="10971372" cy="706760"/>
          </a:xfrm>
        </p:spPr>
        <p:txBody>
          <a:bodyPr>
            <a:normAutofit/>
          </a:bodyPr>
          <a:lstStyle/>
          <a:p>
            <a:r>
              <a:rPr lang="en-US" sz="4400" dirty="0"/>
              <a:t>Points to Work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7C51-AFF9-BECC-B865-A55B602F428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80014" y="1484784"/>
            <a:ext cx="10287000" cy="491107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Sales of Clothes should be increased in North America.</a:t>
            </a:r>
          </a:p>
          <a:p>
            <a:r>
              <a:rPr lang="en-IN" dirty="0"/>
              <a:t>Try to Increase sales on clothes to maximize profit.</a:t>
            </a:r>
          </a:p>
          <a:p>
            <a:r>
              <a:rPr lang="en-US" dirty="0"/>
              <a:t>Focus on shipping according to Order Priority.</a:t>
            </a:r>
          </a:p>
          <a:p>
            <a:r>
              <a:rPr lang="en-US" dirty="0"/>
              <a:t>Profit Percentage is decreased after 2013 so work on to improve it.</a:t>
            </a:r>
          </a:p>
          <a:p>
            <a:r>
              <a:rPr lang="en-US" dirty="0"/>
              <a:t>The Key region (Sub-Saharan Africa) with most units sold has lowest profit per unit.</a:t>
            </a:r>
          </a:p>
          <a:p>
            <a:r>
              <a:rPr lang="en-US" dirty="0"/>
              <a:t>Profit percentage should be increased in Sub-Saharan Africa to maximize overall profit.</a:t>
            </a:r>
          </a:p>
          <a:p>
            <a:r>
              <a:rPr lang="en-US" dirty="0"/>
              <a:t>Maybe the reason of being Key region are the low prices.</a:t>
            </a:r>
          </a:p>
          <a:p>
            <a:endParaRPr lang="en-IN" b="1" dirty="0"/>
          </a:p>
          <a:p>
            <a:endParaRPr lang="en-IN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5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0DB81-1688-BCDF-5B55-BD431E68B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061B-3004-F8E0-964A-D6AF785D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4" y="462137"/>
            <a:ext cx="10971372" cy="706760"/>
          </a:xfrm>
        </p:spPr>
        <p:txBody>
          <a:bodyPr>
            <a:normAutofit/>
          </a:bodyPr>
          <a:lstStyle/>
          <a:p>
            <a:r>
              <a:rPr lang="en-US" sz="4400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CACE-1D63-3E83-5C00-BDAB6B893EA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80014" y="1484784"/>
            <a:ext cx="10287000" cy="4911079"/>
          </a:xfrm>
        </p:spPr>
        <p:txBody>
          <a:bodyPr>
            <a:normAutofit/>
          </a:bodyPr>
          <a:lstStyle/>
          <a:p>
            <a:r>
              <a:rPr lang="en-IN" b="1" dirty="0"/>
              <a:t>Name:- Aayush Khanna</a:t>
            </a:r>
          </a:p>
          <a:p>
            <a:r>
              <a:rPr lang="en-IN" b="1" dirty="0"/>
              <a:t>Phone:- +91 7351830828</a:t>
            </a:r>
          </a:p>
          <a:p>
            <a:r>
              <a:rPr lang="en-IN" b="1" dirty="0"/>
              <a:t>Email:- </a:t>
            </a:r>
            <a:r>
              <a:rPr lang="en-IN" b="1" dirty="0">
                <a:hlinkClick r:id="rId3"/>
              </a:rPr>
              <a:t>aayushkhanna0201@gmail.com</a:t>
            </a:r>
            <a:endParaRPr lang="en-IN" b="1" dirty="0"/>
          </a:p>
          <a:p>
            <a:r>
              <a:rPr lang="en-IN" b="1" dirty="0"/>
              <a:t>LinkedIn:- </a:t>
            </a:r>
            <a:r>
              <a:rPr lang="en-IN" b="1" dirty="0">
                <a:hlinkClick r:id="rId4"/>
              </a:rPr>
              <a:t>https://www.linkedin.com/in/aayush-khanna-0192a6219/</a:t>
            </a:r>
            <a:endParaRPr lang="en-IN" b="1" dirty="0"/>
          </a:p>
          <a:p>
            <a:r>
              <a:rPr lang="en-IN" b="1" dirty="0"/>
              <a:t>GitHub:- </a:t>
            </a:r>
            <a:r>
              <a:rPr lang="en-IN" b="1" dirty="0">
                <a:hlinkClick r:id="rId5"/>
              </a:rPr>
              <a:t>https://github.com/aayush674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2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2636912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51" y="462137"/>
            <a:ext cx="10971372" cy="706760"/>
          </a:xfrm>
        </p:spPr>
        <p:txBody>
          <a:bodyPr>
            <a:normAutofit/>
          </a:bodyPr>
          <a:lstStyle/>
          <a:p>
            <a:r>
              <a:rPr lang="en-US" sz="4400" dirty="0"/>
              <a:t>Key Factors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180014" y="1772816"/>
            <a:ext cx="10287000" cy="46230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Amazon Sales data includes the following attributes: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Region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Geographic region of the sale.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Country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Country of the sale.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Item Type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Category of the item sold.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Sales Channel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The medium through which the sale was made (Online or Offline).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Order Priority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Priority level of the order (e.g., H for high, C for Critical Assumed).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Order Date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Date on which the order was placed.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5EF57-F36E-FE13-5F5A-06D2B3BDC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DE7A-F943-EB34-C885-C6CA5493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4" y="462137"/>
            <a:ext cx="10971372" cy="706760"/>
          </a:xfrm>
        </p:spPr>
        <p:txBody>
          <a:bodyPr/>
          <a:lstStyle/>
          <a:p>
            <a:r>
              <a:rPr lang="en-US" sz="4400" dirty="0"/>
              <a:t>Key Factors to remember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E26E-DCFF-63AD-A1CA-D45DFEEFE4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80014" y="1700808"/>
            <a:ext cx="10287000" cy="469505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Order ID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Unique identifier for the order.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Ship Date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Date on which the order was shipped.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Units Sold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Number of units sold in the order.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Unit Price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Selling price per unit of the item.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Unit Cost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Cost price per unit of the item.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Total Revenue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Total revenue from the order.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Total Cost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Total cost of the goods sold in the order.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Total Profit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Total profit from the order (Total Revenue – Total Cost).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4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F311B-6497-061E-BBB1-23C9088B2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D184-9924-2847-2F61-AFA5EE2A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42" y="462137"/>
            <a:ext cx="10971372" cy="778768"/>
          </a:xfrm>
        </p:spPr>
        <p:txBody>
          <a:bodyPr>
            <a:normAutofit/>
          </a:bodyPr>
          <a:lstStyle/>
          <a:p>
            <a:r>
              <a:rPr lang="en-US" sz="4400" dirty="0"/>
              <a:t>Sales Distribution :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A3D9-6CB8-FA41-3A6A-31B1C52CC65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80014" y="1628800"/>
            <a:ext cx="10287000" cy="4767063"/>
          </a:xfrm>
        </p:spPr>
        <p:txBody>
          <a:bodyPr>
            <a:normAutofit/>
          </a:bodyPr>
          <a:lstStyle/>
          <a:p>
            <a:r>
              <a:rPr lang="en-US" b="1" dirty="0"/>
              <a:t>Highest Units Sold</a:t>
            </a:r>
            <a:r>
              <a:rPr lang="en-US" dirty="0"/>
              <a:t>: Sub Saharan Africa (1,82,870 units)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96B92-FCCC-1B1F-BC19-3872CAEF0E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7" t="24588" r="2523" b="25856"/>
          <a:stretch/>
        </p:blipFill>
        <p:spPr>
          <a:xfrm>
            <a:off x="2422004" y="2348879"/>
            <a:ext cx="6768752" cy="404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2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2E454-A591-2ED3-63BF-015102EB7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AF0C-65CE-8D67-EDCB-7FB8EF4D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42" y="462137"/>
            <a:ext cx="10971372" cy="778768"/>
          </a:xfrm>
        </p:spPr>
        <p:txBody>
          <a:bodyPr>
            <a:normAutofit/>
          </a:bodyPr>
          <a:lstStyle/>
          <a:p>
            <a:r>
              <a:rPr lang="en-US" sz="4400" dirty="0"/>
              <a:t>Sales Distribution : Region (cont.)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0E3871-F616-6F4F-CEB5-15E400DC4D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92088" y="4655569"/>
            <a:ext cx="10287000" cy="145469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Every region has its best item type as Clothes with 67.2 % profit percentage except North America.</a:t>
            </a:r>
          </a:p>
          <a:p>
            <a:r>
              <a:rPr lang="en-IN" b="1" dirty="0"/>
              <a:t>Sales of Clothes should be increased in North America.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AACE277-9717-6964-8179-6E7CE23737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640940"/>
              </p:ext>
            </p:extLst>
          </p:nvPr>
        </p:nvGraphicFramePr>
        <p:xfrm>
          <a:off x="765820" y="1484784"/>
          <a:ext cx="10297144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4142997739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81786133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56339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MOST PROFITED ITEM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PROFIT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1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Clothes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67.203514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29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Australia and Oceania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Clothes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67.203514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79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>
                          <a:effectLst/>
                        </a:rPr>
                        <a:t>Central America and the Caribbean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Clothes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67.203514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60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Clothes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67.203514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76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Middle East and North Africa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Clothes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67.203514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79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solidFill>
                            <a:srgbClr val="CC0000"/>
                          </a:solidFill>
                          <a:effectLst/>
                        </a:rPr>
                        <a:t>North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solidFill>
                            <a:srgbClr val="CC0000"/>
                          </a:solidFill>
                          <a:effectLst/>
                        </a:rPr>
                        <a:t>Personal 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solidFill>
                            <a:srgbClr val="CC0000"/>
                          </a:solidFill>
                          <a:effectLst/>
                        </a:rPr>
                        <a:t>30.661936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45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Sub-Saharan Africa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Clothes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67.203514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316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96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A57BA-0C2D-4BC3-BF2B-F74A31404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205B-C799-E8CE-97DB-C164F97C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42" y="462137"/>
            <a:ext cx="10971372" cy="778768"/>
          </a:xfrm>
        </p:spPr>
        <p:txBody>
          <a:bodyPr>
            <a:normAutofit/>
          </a:bodyPr>
          <a:lstStyle/>
          <a:p>
            <a:r>
              <a:rPr lang="en-US" sz="4400" dirty="0"/>
              <a:t>Sales Distribution : Region (cont.)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73B8F6-FB6C-03A1-9547-93DFC461B0C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92088" y="4695383"/>
            <a:ext cx="10287000" cy="1414881"/>
          </a:xfrm>
        </p:spPr>
        <p:txBody>
          <a:bodyPr>
            <a:normAutofit/>
          </a:bodyPr>
          <a:lstStyle/>
          <a:p>
            <a:r>
              <a:rPr lang="en-IN" b="1" dirty="0"/>
              <a:t>Sub Saharan Africa </a:t>
            </a:r>
            <a:r>
              <a:rPr lang="en-IN" dirty="0"/>
              <a:t>Region has </a:t>
            </a:r>
            <a:r>
              <a:rPr lang="en-IN" b="1" dirty="0"/>
              <a:t>highest units sold </a:t>
            </a:r>
            <a:r>
              <a:rPr lang="en-IN" dirty="0"/>
              <a:t>and </a:t>
            </a:r>
            <a:r>
              <a:rPr lang="en-IN" b="1" dirty="0"/>
              <a:t>lowest profit per unit</a:t>
            </a:r>
            <a:r>
              <a:rPr lang="en-IN" dirty="0"/>
              <a:t> and still manages to get </a:t>
            </a:r>
            <a:r>
              <a:rPr lang="en-IN" b="1" dirty="0"/>
              <a:t>highest profit</a:t>
            </a:r>
            <a:r>
              <a:rPr lang="en-IN" dirty="0"/>
              <a:t>.</a:t>
            </a:r>
            <a:endParaRPr lang="en-IN" b="1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6831454-DB6C-7759-5A58-C3AF003652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224684"/>
              </p:ext>
            </p:extLst>
          </p:nvPr>
        </p:nvGraphicFramePr>
        <p:xfrm>
          <a:off x="765820" y="1484784"/>
          <a:ext cx="7272808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414299773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56339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PROFIT PER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1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Asia 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101.953506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29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Australia and Oceania 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69.113209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79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/>
                        <a:t>Central America and the Caribbean 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79.587036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60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Europe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112.956354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76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</a:t>
                      </a:r>
                      <a:r>
                        <a:rPr lang="en-GB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iddle East and North Africa </a:t>
                      </a:r>
                      <a:endParaRPr lang="en-GB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118.353093</a:t>
                      </a:r>
                      <a:endParaRPr lang="en-IN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79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North America</a:t>
                      </a:r>
                      <a:endParaRPr lang="en-IN" b="1" dirty="0">
                        <a:solidFill>
                          <a:srgbClr val="CC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76.160621</a:t>
                      </a:r>
                      <a:endParaRPr lang="en-IN" b="1" dirty="0">
                        <a:solidFill>
                          <a:srgbClr val="CC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45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Sub-Saharan Africa</a:t>
                      </a:r>
                      <a:endParaRPr lang="en-IN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66.622253</a:t>
                      </a:r>
                      <a:endParaRPr lang="en-IN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316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9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637C5-C0E5-BB24-DEAE-223333C55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A551-F776-3F50-1CE8-B6FFF5A9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42" y="332656"/>
            <a:ext cx="10971372" cy="850776"/>
          </a:xfrm>
        </p:spPr>
        <p:txBody>
          <a:bodyPr>
            <a:normAutofit/>
          </a:bodyPr>
          <a:lstStyle/>
          <a:p>
            <a:r>
              <a:rPr lang="en-US" sz="4400" dirty="0"/>
              <a:t>Sales Distribution :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D8BE-816E-460A-2BE9-88C900B0727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80014" y="1412776"/>
            <a:ext cx="10287000" cy="498308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Offline Sales Channel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2,76,782 units sold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, generating a total profit of approximately 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$2,49,20,727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Online Sales Channel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2,36,089 units sold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, with a total profit of around 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$1,92,47,472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C1B727-4812-296D-030E-E72719F2CA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0" t="20167" r="54269" b="22069"/>
          <a:stretch/>
        </p:blipFill>
        <p:spPr>
          <a:xfrm>
            <a:off x="1587327" y="3338355"/>
            <a:ext cx="4752528" cy="3038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CB3CFD-8B4A-3009-526A-DA8732E129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51" b="17450"/>
          <a:stretch/>
        </p:blipFill>
        <p:spPr>
          <a:xfrm>
            <a:off x="6454452" y="3338355"/>
            <a:ext cx="5149501" cy="30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1F59D-D36A-49F4-F3FE-49142D959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2479-345E-FA70-83F9-D16C901B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42" y="462137"/>
            <a:ext cx="10971372" cy="778768"/>
          </a:xfrm>
        </p:spPr>
        <p:txBody>
          <a:bodyPr>
            <a:normAutofit/>
          </a:bodyPr>
          <a:lstStyle/>
          <a:p>
            <a:r>
              <a:rPr lang="en-US" sz="4400" dirty="0"/>
              <a:t>Sales Distribution : Item Type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23CC3B-B2EF-52AA-BE7A-6FBFA804A9B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750596" y="1484784"/>
            <a:ext cx="3744417" cy="4754880"/>
          </a:xfrm>
        </p:spPr>
        <p:txBody>
          <a:bodyPr/>
          <a:lstStyle/>
          <a:p>
            <a:r>
              <a:rPr lang="en-IN" b="1" dirty="0"/>
              <a:t>Clothes is the most profitable industry all over the globe.</a:t>
            </a:r>
          </a:p>
          <a:p>
            <a:r>
              <a:rPr lang="en-IN" b="1" dirty="0"/>
              <a:t>Try to Increase sales on clothes to maximize profit.</a:t>
            </a:r>
          </a:p>
          <a:p>
            <a:endParaRPr lang="en-IN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443E2509-8181-B75B-500B-3F85522F41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7171"/>
              </p:ext>
            </p:extLst>
          </p:nvPr>
        </p:nvGraphicFramePr>
        <p:xfrm>
          <a:off x="693812" y="1484784"/>
          <a:ext cx="6264696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72527">
                  <a:extLst>
                    <a:ext uri="{9D8B030D-6E8A-4147-A177-3AD203B41FA5}">
                      <a16:colId xmlns:a16="http://schemas.microsoft.com/office/drawing/2014/main" val="4206297448"/>
                    </a:ext>
                  </a:extLst>
                </a:gridCol>
                <a:gridCol w="3092169">
                  <a:extLst>
                    <a:ext uri="{9D8B030D-6E8A-4147-A177-3AD203B41FA5}">
                      <a16:colId xmlns:a16="http://schemas.microsoft.com/office/drawing/2014/main" val="3322409539"/>
                    </a:ext>
                  </a:extLst>
                </a:gridCol>
              </a:tblGrid>
              <a:tr h="35597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PROFIT PERCENTAGE (IN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95225"/>
                  </a:ext>
                </a:extLst>
              </a:tr>
              <a:tr h="35597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Clothes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67.203514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108242"/>
                  </a:ext>
                </a:extLst>
              </a:tr>
              <a:tr h="35597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Cereal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43.067574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492626"/>
                  </a:ext>
                </a:extLst>
              </a:tr>
              <a:tr h="35597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Vegetables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40.977541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740170"/>
                  </a:ext>
                </a:extLst>
              </a:tr>
              <a:tr h="35597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Cosmetics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39.768984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161645"/>
                  </a:ext>
                </a:extLst>
              </a:tr>
              <a:tr h="35597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Baby 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37.550924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166658"/>
                  </a:ext>
                </a:extLst>
              </a:tr>
              <a:tr h="35597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Snacks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36.138419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745013"/>
                  </a:ext>
                </a:extLst>
              </a:tr>
              <a:tr h="35597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33.003161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881381"/>
                  </a:ext>
                </a:extLst>
              </a:tr>
              <a:tr h="35597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Personal 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30.661936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022204"/>
                  </a:ext>
                </a:extLst>
              </a:tr>
              <a:tr h="35597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Fruits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25.830654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724674"/>
                  </a:ext>
                </a:extLst>
              </a:tr>
              <a:tr h="35597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Household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24.799856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490186"/>
                  </a:ext>
                </a:extLst>
              </a:tr>
              <a:tr h="35597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Office Supplies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19.386987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897581"/>
                  </a:ext>
                </a:extLst>
              </a:tr>
              <a:tr h="35597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Meat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13.558036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56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34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4FB92-F386-2757-567D-292C50AC1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2F29-F416-52EB-D1BA-4741BE7C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4" y="462137"/>
            <a:ext cx="10971372" cy="706760"/>
          </a:xfrm>
        </p:spPr>
        <p:txBody>
          <a:bodyPr>
            <a:normAutofit/>
          </a:bodyPr>
          <a:lstStyle/>
          <a:p>
            <a:r>
              <a:rPr lang="en-US" sz="4400" dirty="0"/>
              <a:t>Shipment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1B64-F019-E3C0-FD1E-6D8621068E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80014" y="3789040"/>
            <a:ext cx="10287000" cy="2606823"/>
          </a:xfrm>
        </p:spPr>
        <p:txBody>
          <a:bodyPr>
            <a:normAutofit/>
          </a:bodyPr>
          <a:lstStyle/>
          <a:p>
            <a:r>
              <a:rPr lang="en-US" b="1" dirty="0"/>
              <a:t>GOOD SHIPMENT </a:t>
            </a:r>
            <a:r>
              <a:rPr lang="en-US" dirty="0"/>
              <a:t>– Orders with shipment time </a:t>
            </a:r>
            <a:r>
              <a:rPr lang="en-US" b="1" dirty="0"/>
              <a:t>Less than 10 days</a:t>
            </a:r>
          </a:p>
          <a:p>
            <a:r>
              <a:rPr lang="en-US" dirty="0"/>
              <a:t>Total Orders with good shipment – </a:t>
            </a:r>
            <a:r>
              <a:rPr lang="en-US" b="1" dirty="0"/>
              <a:t>25 Orders</a:t>
            </a:r>
          </a:p>
          <a:p>
            <a:r>
              <a:rPr lang="en-US" dirty="0"/>
              <a:t>There is </a:t>
            </a:r>
            <a:r>
              <a:rPr lang="en-US" b="1" dirty="0"/>
              <a:t>NO TREND </a:t>
            </a:r>
            <a:r>
              <a:rPr lang="en-US" dirty="0"/>
              <a:t>in shipment according to </a:t>
            </a:r>
            <a:r>
              <a:rPr lang="en-US" b="1" dirty="0"/>
              <a:t>Order Priority</a:t>
            </a:r>
            <a:r>
              <a:rPr lang="en-US" dirty="0"/>
              <a:t>.</a:t>
            </a:r>
          </a:p>
          <a:p>
            <a:r>
              <a:rPr lang="en-US" b="1" dirty="0"/>
              <a:t>Focus on shipping according to Order Priority.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1F5895-5A1D-A928-92F0-3D99569A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50740"/>
              </p:ext>
            </p:extLst>
          </p:nvPr>
        </p:nvGraphicFramePr>
        <p:xfrm>
          <a:off x="1917948" y="1628800"/>
          <a:ext cx="7389747" cy="19442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54503">
                  <a:extLst>
                    <a:ext uri="{9D8B030D-6E8A-4147-A177-3AD203B41FA5}">
                      <a16:colId xmlns:a16="http://schemas.microsoft.com/office/drawing/2014/main" val="3529560032"/>
                    </a:ext>
                  </a:extLst>
                </a:gridCol>
                <a:gridCol w="1483602">
                  <a:extLst>
                    <a:ext uri="{9D8B030D-6E8A-4147-A177-3AD203B41FA5}">
                      <a16:colId xmlns:a16="http://schemas.microsoft.com/office/drawing/2014/main" val="1599914824"/>
                    </a:ext>
                  </a:extLst>
                </a:gridCol>
                <a:gridCol w="4051642">
                  <a:extLst>
                    <a:ext uri="{9D8B030D-6E8A-4147-A177-3AD203B41FA5}">
                      <a16:colId xmlns:a16="http://schemas.microsoft.com/office/drawing/2014/main" val="15545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Order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Percentage Orders with Good shipment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26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2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28.5 %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0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29.6 %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74199"/>
                  </a:ext>
                </a:extLst>
              </a:tr>
              <a:tr h="460856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18.18 %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97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75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587</TotalTime>
  <Words>679</Words>
  <Application>Microsoft Office PowerPoint</Application>
  <PresentationFormat>Custom</PresentationFormat>
  <Paragraphs>154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Corbel</vt:lpstr>
      <vt:lpstr>Söhne</vt:lpstr>
      <vt:lpstr>Sales presentation on product or service</vt:lpstr>
      <vt:lpstr>Amazon Sales Analysis</vt:lpstr>
      <vt:lpstr>Key Factors to remember</vt:lpstr>
      <vt:lpstr>Key Factors to remember (cont.)</vt:lpstr>
      <vt:lpstr>Sales Distribution : Region</vt:lpstr>
      <vt:lpstr>Sales Distribution : Region (cont.)</vt:lpstr>
      <vt:lpstr>Sales Distribution : Region (cont.)</vt:lpstr>
      <vt:lpstr>Sales Distribution : Channel</vt:lpstr>
      <vt:lpstr>Sales Distribution : Item Type</vt:lpstr>
      <vt:lpstr>Shipment Analysis</vt:lpstr>
      <vt:lpstr>Time Series Analysis</vt:lpstr>
      <vt:lpstr>Points to Work on</vt:lpstr>
      <vt:lpstr>Contact Information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aayush khanna</dc:creator>
  <cp:lastModifiedBy>aayush khanna</cp:lastModifiedBy>
  <cp:revision>1</cp:revision>
  <dcterms:created xsi:type="dcterms:W3CDTF">2024-02-08T08:34:07Z</dcterms:created>
  <dcterms:modified xsi:type="dcterms:W3CDTF">2024-02-08T18:22:01Z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