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92" r:id="rId6"/>
    <p:sldId id="257" r:id="rId7"/>
    <p:sldId id="258" r:id="rId8"/>
    <p:sldId id="290" r:id="rId9"/>
    <p:sldId id="286" r:id="rId10"/>
    <p:sldId id="287" r:id="rId11"/>
    <p:sldId id="288" r:id="rId12"/>
    <p:sldId id="289" r:id="rId13"/>
    <p:sldId id="291" r:id="rId14"/>
    <p:sldId id="293" r:id="rId15"/>
    <p:sldId id="294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2/10/2024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2/10/2024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ayush-khanna-0192a6219/" TargetMode="External"/><Relationship Id="rId2" Type="http://schemas.openxmlformats.org/officeDocument/2006/relationships/hyperlink" Target="mailto:aayushkhanna0201@gmail.com" TargetMode="Externa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github.com/aayush67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4377" y="2032000"/>
            <a:ext cx="7077456" cy="3018423"/>
          </a:xfrm>
        </p:spPr>
        <p:txBody>
          <a:bodyPr/>
          <a:lstStyle/>
          <a:p>
            <a:r>
              <a:rPr lang="en-US" dirty="0"/>
              <a:t>CROP PRODUCTION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B1C87-0A00-129B-1AFA-E971D5C4B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0D2C0D5-CD4D-AAF4-67F2-3B0556583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en-US" sz="3600" dirty="0"/>
              <a:t>STATES WITH BEST PRODUCTION RATES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57EBC0D-B483-1222-0275-DA2A004239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2043288"/>
            <a:ext cx="2614789" cy="3996268"/>
          </a:xfrm>
        </p:spPr>
        <p:txBody>
          <a:bodyPr/>
          <a:lstStyle/>
          <a:p>
            <a:pPr marL="0" indent="0">
              <a:buNone/>
            </a:pPr>
            <a:endParaRPr lang="en-US" sz="1800" b="1" dirty="0"/>
          </a:p>
          <a:p>
            <a:endParaRPr lang="en-US" sz="18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65C779-6CE8-3CE8-F20E-B0A9C8F9B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4165EC7-40F4-DE77-6634-B311E0F9DC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251067"/>
              </p:ext>
            </p:extLst>
          </p:nvPr>
        </p:nvGraphicFramePr>
        <p:xfrm>
          <a:off x="968188" y="1317811"/>
          <a:ext cx="10690413" cy="5100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0433">
                  <a:extLst>
                    <a:ext uri="{9D8B030D-6E8A-4147-A177-3AD203B41FA5}">
                      <a16:colId xmlns:a16="http://schemas.microsoft.com/office/drawing/2014/main" val="3281580229"/>
                    </a:ext>
                  </a:extLst>
                </a:gridCol>
                <a:gridCol w="2605356">
                  <a:extLst>
                    <a:ext uri="{9D8B030D-6E8A-4147-A177-3AD203B41FA5}">
                      <a16:colId xmlns:a16="http://schemas.microsoft.com/office/drawing/2014/main" val="4074935127"/>
                    </a:ext>
                  </a:extLst>
                </a:gridCol>
                <a:gridCol w="2928143">
                  <a:extLst>
                    <a:ext uri="{9D8B030D-6E8A-4147-A177-3AD203B41FA5}">
                      <a16:colId xmlns:a16="http://schemas.microsoft.com/office/drawing/2014/main" val="4255137348"/>
                    </a:ext>
                  </a:extLst>
                </a:gridCol>
                <a:gridCol w="3066481">
                  <a:extLst>
                    <a:ext uri="{9D8B030D-6E8A-4147-A177-3AD203B41FA5}">
                      <a16:colId xmlns:a16="http://schemas.microsoft.com/office/drawing/2014/main" val="759237289"/>
                    </a:ext>
                  </a:extLst>
                </a:gridCol>
              </a:tblGrid>
              <a:tr h="418390"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>
                          <a:effectLst/>
                        </a:rPr>
                        <a:t>State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>
                          <a:effectLst/>
                        </a:rPr>
                        <a:t>Area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>
                          <a:effectLst/>
                        </a:rPr>
                        <a:t>Production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>
                          <a:effectLst/>
                        </a:rPr>
                        <a:t>Production per Area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280269"/>
                  </a:ext>
                </a:extLst>
              </a:tr>
              <a:tr h="418390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Kerala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3.190807e+07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9.788005e+10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3067.563634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8446229"/>
                  </a:ext>
                </a:extLst>
              </a:tr>
              <a:tr h="1031647"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Andaman and Nicobar Islands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3.378961e+05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7.182232e+08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2125.574411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8231719"/>
                  </a:ext>
                </a:extLst>
              </a:tr>
              <a:tr h="418390"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Puducherry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5.487420e+05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3.847245e+08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701.102708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8257420"/>
                  </a:ext>
                </a:extLst>
              </a:tr>
              <a:tr h="418390"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Goa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1.205680e+06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5.057558e+08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419.477430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2371290"/>
                  </a:ext>
                </a:extLst>
              </a:tr>
              <a:tr h="722152"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Andhra Pradesh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1.315458e+08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1.732459e+10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131.700020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3540880"/>
                  </a:ext>
                </a:extLst>
              </a:tr>
              <a:tr h="418390"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Tamil Nadu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9.589787e+07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1.207644e+10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125.930257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294257"/>
                  </a:ext>
                </a:extLst>
              </a:tr>
              <a:tr h="418390"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Assam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7.037876e+07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2.111752e+09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30.005528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931312"/>
                  </a:ext>
                </a:extLst>
              </a:tr>
              <a:tr h="418390"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Uttar Pradesh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4.336316e+08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3.234493e+09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7.459079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7948112"/>
                  </a:ext>
                </a:extLst>
              </a:tr>
              <a:tr h="418390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Uttarakhand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1.879318e+07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1.321774e+08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7.033262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2015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73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F9E4FB-A23E-C44C-07E7-BD4AE5396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78DBA4-4174-5FE4-B7D3-B5C7E28AF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3886200"/>
            <a:ext cx="8240178" cy="859055"/>
          </a:xfrm>
        </p:spPr>
        <p:txBody>
          <a:bodyPr>
            <a:normAutofit/>
          </a:bodyPr>
          <a:lstStyle/>
          <a:p>
            <a:r>
              <a:rPr lang="en-US" dirty="0"/>
              <a:t>TRENDS IN PRODUCTION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4394B6-BB66-24AE-D6B6-D5027B9A8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4754880"/>
            <a:ext cx="7057091" cy="365760"/>
          </a:xfrm>
        </p:spPr>
        <p:txBody>
          <a:bodyPr>
            <a:normAutofit/>
          </a:bodyPr>
          <a:lstStyle/>
          <a:p>
            <a:r>
              <a:rPr lang="en-US" dirty="0"/>
              <a:t>Analyzing the trends in production for different states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3B9CFD-4D58-6E58-C01A-99C6E0719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78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44F26-0835-F3E6-EA01-90F5A55FB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9D08B9D-8997-3420-1BB4-1F0A6FD04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en-US" sz="3600" dirty="0"/>
              <a:t>STATE TRENDS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732005C-F39F-1E4F-8DA3-C5A3AF7AD7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506071"/>
            <a:ext cx="3015876" cy="4809003"/>
          </a:xfrm>
        </p:spPr>
        <p:txBody>
          <a:bodyPr/>
          <a:lstStyle/>
          <a:p>
            <a:r>
              <a:rPr lang="en-US" sz="1800" b="1" dirty="0"/>
              <a:t>Kerela </a:t>
            </a:r>
            <a:r>
              <a:rPr lang="en-US" sz="1800" dirty="0"/>
              <a:t>has always been the highest producing with little fluctuations.</a:t>
            </a:r>
          </a:p>
          <a:p>
            <a:endParaRPr lang="en-US" sz="1800" dirty="0"/>
          </a:p>
          <a:p>
            <a:r>
              <a:rPr lang="en-US" sz="1800" b="1" dirty="0"/>
              <a:t>Andhra Pradesh</a:t>
            </a:r>
            <a:r>
              <a:rPr lang="en-US" sz="1800" dirty="0"/>
              <a:t> have been constant till 2006 but fluctuating after that with a continuous increase after 2010.</a:t>
            </a:r>
          </a:p>
          <a:p>
            <a:endParaRPr lang="en-US" sz="1800" dirty="0"/>
          </a:p>
          <a:p>
            <a:r>
              <a:rPr lang="en-US" sz="1800" b="1" dirty="0"/>
              <a:t>Tamil Nadu </a:t>
            </a:r>
            <a:r>
              <a:rPr lang="en-US" sz="1800" dirty="0"/>
              <a:t>increased the production in 2011 beating Kerela also.</a:t>
            </a:r>
            <a:endParaRPr lang="en-US" sz="1800" b="1" dirty="0"/>
          </a:p>
          <a:p>
            <a:endParaRPr lang="en-US" sz="18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A8A96F-C6A3-EE06-B82D-6CAF6041A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D46C13-1015-1BA2-D897-FD69AF5906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47" t="31544" r="18529" b="2047"/>
          <a:stretch/>
        </p:blipFill>
        <p:spPr>
          <a:xfrm>
            <a:off x="3872753" y="973230"/>
            <a:ext cx="8075051" cy="480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11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3737" y="1426643"/>
            <a:ext cx="4945598" cy="1243584"/>
          </a:xfrm>
        </p:spPr>
        <p:txBody>
          <a:bodyPr/>
          <a:lstStyle/>
          <a:p>
            <a:r>
              <a:rPr lang="en-US" sz="7200" dirty="0"/>
              <a:t>Thank You </a:t>
            </a:r>
            <a:endParaRPr lang="en-GB" sz="7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22D577-71A0-3A16-9802-F37343F7A3C7}"/>
              </a:ext>
            </a:extLst>
          </p:cNvPr>
          <p:cNvSpPr txBox="1"/>
          <p:nvPr/>
        </p:nvSpPr>
        <p:spPr>
          <a:xfrm>
            <a:off x="5161994" y="3622998"/>
            <a:ext cx="6329083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800" b="1" dirty="0">
                <a:solidFill>
                  <a:schemeClr val="bg1"/>
                </a:solidFill>
              </a:rPr>
              <a:t>Name:- Aayush Khanna</a:t>
            </a:r>
          </a:p>
          <a:p>
            <a:pPr>
              <a:lnSpc>
                <a:spcPct val="150000"/>
              </a:lnSpc>
            </a:pPr>
            <a:r>
              <a:rPr lang="en-IN" sz="1800" b="1" dirty="0">
                <a:solidFill>
                  <a:schemeClr val="bg1"/>
                </a:solidFill>
              </a:rPr>
              <a:t>Phone:- +91 7351830828</a:t>
            </a:r>
          </a:p>
          <a:p>
            <a:pPr>
              <a:lnSpc>
                <a:spcPct val="150000"/>
              </a:lnSpc>
            </a:pPr>
            <a:r>
              <a:rPr lang="en-IN" sz="1800" b="1" dirty="0">
                <a:solidFill>
                  <a:schemeClr val="bg1"/>
                </a:solidFill>
              </a:rPr>
              <a:t>Email:- </a:t>
            </a:r>
            <a:r>
              <a:rPr lang="en-IN" sz="1800" b="1" dirty="0">
                <a:solidFill>
                  <a:schemeClr val="accent1">
                    <a:lumMod val="20000"/>
                    <a:lumOff val="8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aayushkhanna0201@gmail.com</a:t>
            </a:r>
            <a:endParaRPr lang="en-IN" sz="18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IN" sz="1800" b="1" dirty="0">
                <a:solidFill>
                  <a:schemeClr val="bg1"/>
                </a:solidFill>
              </a:rPr>
              <a:t>LinkedIn:- </a:t>
            </a:r>
            <a:r>
              <a:rPr lang="en-IN" sz="1800" b="1" dirty="0">
                <a:solidFill>
                  <a:schemeClr val="accent1">
                    <a:lumMod val="20000"/>
                    <a:lumOff val="8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https://www.linkedin.com/in/aayush-khanna-0192a6219/</a:t>
            </a:r>
            <a:endParaRPr lang="en-IN" sz="18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IN" sz="1800" b="1" dirty="0">
                <a:solidFill>
                  <a:schemeClr val="bg1"/>
                </a:solidFill>
              </a:rPr>
              <a:t>GitHub:- </a:t>
            </a:r>
            <a:r>
              <a:rPr lang="en-IN" sz="1800" b="1" dirty="0">
                <a:solidFill>
                  <a:schemeClr val="accent1">
                    <a:lumMod val="20000"/>
                    <a:lumOff val="8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https://github.com/aayush674</a:t>
            </a:r>
            <a:endParaRPr lang="en-IN" sz="18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A3FBC0-4C98-28CF-AA51-33B8B1346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037B4E2-EB0E-5D7F-F2B6-DE3A4F05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06194" y="341913"/>
            <a:ext cx="7077456" cy="129862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sz="101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CONTENTS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97B7FB-D4D3-D8E6-BCAA-637953CBF859}"/>
              </a:ext>
            </a:extLst>
          </p:cNvPr>
          <p:cNvSpPr txBox="1"/>
          <p:nvPr/>
        </p:nvSpPr>
        <p:spPr>
          <a:xfrm>
            <a:off x="4401669" y="2142565"/>
            <a:ext cx="6149789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spc="30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CROP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spc="30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TOP CROPS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spc="30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SEASON WISE CROPS </a:t>
            </a:r>
          </a:p>
          <a:p>
            <a:pPr marL="514350" indent="-514350">
              <a:buFont typeface="+mj-lt"/>
              <a:buAutoNum type="arabicPeriod"/>
            </a:pPr>
            <a:endParaRPr lang="en-US" b="1" spc="300" dirty="0">
              <a:solidFill>
                <a:schemeClr val="bg1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spc="30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STATE WISE ANALYSIS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spc="30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BEST PRODUCING STATE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spc="30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CROP DIVERSITY IN STATES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spc="30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PRIMARY CROP OF STATES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spc="30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STATES WITH BEST PRODUCTION RATES</a:t>
            </a:r>
          </a:p>
          <a:p>
            <a:pPr marL="514350" indent="-514350">
              <a:buFont typeface="+mj-lt"/>
              <a:buAutoNum type="arabicPeriod"/>
            </a:pPr>
            <a:endParaRPr lang="en-US" b="1" spc="300" dirty="0">
              <a:solidFill>
                <a:schemeClr val="bg1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spc="30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TRENDS IN PRODUCTION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spc="30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STATE TRENDS</a:t>
            </a:r>
            <a:endParaRPr lang="en-IN" b="1" spc="300" dirty="0">
              <a:solidFill>
                <a:schemeClr val="bg1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02826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CROP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Analyzing the Main Crops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en-US" sz="3600" dirty="0"/>
              <a:t>TOP CROPS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2043288"/>
            <a:ext cx="2614789" cy="3996268"/>
          </a:xfrm>
        </p:spPr>
        <p:txBody>
          <a:bodyPr/>
          <a:lstStyle/>
          <a:p>
            <a:r>
              <a:rPr lang="en-US" sz="1800" b="1" dirty="0"/>
              <a:t>Coconut</a:t>
            </a:r>
            <a:r>
              <a:rPr lang="en-US" sz="1800" dirty="0"/>
              <a:t> is the main crop produced in </a:t>
            </a:r>
            <a:r>
              <a:rPr lang="en-US" sz="1800" b="1" dirty="0"/>
              <a:t>India.</a:t>
            </a:r>
          </a:p>
          <a:p>
            <a:r>
              <a:rPr lang="en-US" sz="1800" b="1" dirty="0"/>
              <a:t>Rice and Wheat</a:t>
            </a:r>
            <a:r>
              <a:rPr lang="en-US" sz="1800" dirty="0"/>
              <a:t> being the largest consumed crop still stays on </a:t>
            </a:r>
            <a:r>
              <a:rPr lang="en-US" sz="1800" b="1" dirty="0"/>
              <a:t>3</a:t>
            </a:r>
            <a:r>
              <a:rPr lang="en-US" sz="1800" b="1" baseline="30000" dirty="0"/>
              <a:t>rd</a:t>
            </a:r>
            <a:r>
              <a:rPr lang="en-US" sz="1800" b="1" dirty="0"/>
              <a:t> and 4</a:t>
            </a:r>
            <a:r>
              <a:rPr lang="en-US" sz="1800" b="1" baseline="30000" dirty="0"/>
              <a:t>th</a:t>
            </a:r>
            <a:r>
              <a:rPr lang="en-US" sz="1800" b="1" dirty="0"/>
              <a:t> </a:t>
            </a:r>
            <a:r>
              <a:rPr lang="en-US" sz="1800" dirty="0"/>
              <a:t>place respectively in production.</a:t>
            </a:r>
          </a:p>
          <a:p>
            <a:endParaRPr lang="en-US" sz="1800" b="1" dirty="0"/>
          </a:p>
          <a:p>
            <a:endParaRPr lang="en-US" sz="18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89641D-B479-953A-9009-894FAB59AA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778" t="29794" r="2130" b="15062"/>
          <a:stretch/>
        </p:blipFill>
        <p:spPr>
          <a:xfrm>
            <a:off x="3865033" y="542925"/>
            <a:ext cx="8071557" cy="618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4305B0-A235-7EAE-DF22-C7F21FF7F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4FDA1B-CB1B-A5E0-7102-1EFF771F6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en-US" sz="3600" dirty="0"/>
              <a:t>SEASON WISE CROPS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12A03E9-A219-8801-F97F-D411C2C3B2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2043288"/>
            <a:ext cx="2614789" cy="3996268"/>
          </a:xfrm>
        </p:spPr>
        <p:txBody>
          <a:bodyPr/>
          <a:lstStyle/>
          <a:p>
            <a:pPr marL="0" indent="0">
              <a:buNone/>
            </a:pPr>
            <a:endParaRPr lang="en-US" sz="1800" b="1" dirty="0"/>
          </a:p>
          <a:p>
            <a:endParaRPr lang="en-US" sz="18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A5673E-15FA-82E9-3490-B06803B7E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42E626-C667-F0E6-B956-4B8824EB11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585821"/>
              </p:ext>
            </p:extLst>
          </p:nvPr>
        </p:nvGraphicFramePr>
        <p:xfrm>
          <a:off x="348127" y="1523999"/>
          <a:ext cx="11476319" cy="4492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9063">
                  <a:extLst>
                    <a:ext uri="{9D8B030D-6E8A-4147-A177-3AD203B41FA5}">
                      <a16:colId xmlns:a16="http://schemas.microsoft.com/office/drawing/2014/main" val="2734854489"/>
                    </a:ext>
                  </a:extLst>
                </a:gridCol>
                <a:gridCol w="5447256">
                  <a:extLst>
                    <a:ext uri="{9D8B030D-6E8A-4147-A177-3AD203B41FA5}">
                      <a16:colId xmlns:a16="http://schemas.microsoft.com/office/drawing/2014/main" val="2239230589"/>
                    </a:ext>
                  </a:extLst>
                </a:gridCol>
              </a:tblGrid>
              <a:tr h="411637"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>
                          <a:effectLst/>
                          <a:latin typeface="+mj-lt"/>
                        </a:rPr>
                        <a:t>SEASON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>
                          <a:effectLst/>
                          <a:latin typeface="+mj-lt"/>
                        </a:rPr>
                        <a:t>Crops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2283374"/>
                  </a:ext>
                </a:extLst>
              </a:tr>
              <a:tr h="72036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Autumn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Rice, Maize, Paddy, Ragi, Jute</a:t>
                      </a:r>
                      <a:endParaRPr lang="en-IN" b="0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4580138"/>
                  </a:ext>
                </a:extLst>
              </a:tr>
              <a:tr h="72036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Kharif (Monsoon Season)</a:t>
                      </a:r>
                    </a:p>
                    <a:p>
                      <a:pPr algn="ctr" fontAlgn="ctr"/>
                      <a:endParaRPr lang="en-IN" b="0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Sugarcane, Rice, Cotton (lint), Maize, Jute</a:t>
                      </a:r>
                      <a:endParaRPr lang="en-IN" b="0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2111906"/>
                  </a:ext>
                </a:extLst>
              </a:tr>
              <a:tr h="72036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Rabi (Winter Season)</a:t>
                      </a:r>
                    </a:p>
                    <a:p>
                      <a:pPr algn="ctr" fontAlgn="ctr"/>
                      <a:endParaRPr lang="en-IN" b="0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Wheat, Potato, Gram, Rapeseed &amp; Mustard, Rice</a:t>
                      </a:r>
                      <a:endParaRPr lang="en-IN" b="0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1766649"/>
                  </a:ext>
                </a:extLst>
              </a:tr>
              <a:tr h="47451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Summer</a:t>
                      </a:r>
                    </a:p>
                    <a:p>
                      <a:pPr algn="ctr" fontAlgn="ctr"/>
                      <a:endParaRPr lang="en-IN" b="0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Rice, Maize, Bajra, Groundnut, Paddy </a:t>
                      </a:r>
                      <a:endParaRPr lang="en-IN" b="0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351497"/>
                  </a:ext>
                </a:extLst>
              </a:tr>
              <a:tr h="47451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Whole Year</a:t>
                      </a:r>
                    </a:p>
                    <a:p>
                      <a:pPr algn="ctr" fontAlgn="ctr"/>
                      <a:endParaRPr lang="en-IN" b="0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Coconut, Sugarcane, Potato, Banana, Tapioca </a:t>
                      </a:r>
                      <a:endParaRPr lang="en-IN" b="0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8976007"/>
                  </a:ext>
                </a:extLst>
              </a:tr>
              <a:tr h="47451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Winter</a:t>
                      </a:r>
                    </a:p>
                    <a:p>
                      <a:pPr algn="ctr" fontAlgn="ctr"/>
                      <a:endParaRPr lang="en-IN" b="0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Rice, Paddy, Potato, Sugarcane, Urad</a:t>
                      </a:r>
                      <a:endParaRPr lang="en-IN" b="0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6584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38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B5FD4-312C-86BB-7411-B84AB0117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E6CAF4-1FA8-53A6-EC49-C3704FC2F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WISE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38270-D785-480A-0FBD-90FC209648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Analyzing production of crops over different states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B60997-AE62-A591-0FAD-B0B2C3AA0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33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EE415D-60E2-5C26-32E8-E310F8B51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71667C1-798B-7E96-14B0-B31DE8032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en-US" sz="3600" dirty="0"/>
              <a:t>BEST PRODUCING STATE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1C0AF8A-207B-A75E-879A-11A2036916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2043288"/>
            <a:ext cx="2614789" cy="3996268"/>
          </a:xfrm>
        </p:spPr>
        <p:txBody>
          <a:bodyPr/>
          <a:lstStyle/>
          <a:p>
            <a:pPr marL="0" indent="0">
              <a:buNone/>
            </a:pPr>
            <a:endParaRPr lang="en-US" sz="1800" b="1" dirty="0"/>
          </a:p>
          <a:p>
            <a:endParaRPr lang="en-US" sz="18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6D8793-EC9D-C32C-14C6-1BCB5D339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CBA650E-D8FA-3A07-1C2B-A82D450AF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974580"/>
              </p:ext>
            </p:extLst>
          </p:nvPr>
        </p:nvGraphicFramePr>
        <p:xfrm>
          <a:off x="747433" y="1902509"/>
          <a:ext cx="10608234" cy="3825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6078">
                  <a:extLst>
                    <a:ext uri="{9D8B030D-6E8A-4147-A177-3AD203B41FA5}">
                      <a16:colId xmlns:a16="http://schemas.microsoft.com/office/drawing/2014/main" val="803613643"/>
                    </a:ext>
                  </a:extLst>
                </a:gridCol>
                <a:gridCol w="3536078">
                  <a:extLst>
                    <a:ext uri="{9D8B030D-6E8A-4147-A177-3AD203B41FA5}">
                      <a16:colId xmlns:a16="http://schemas.microsoft.com/office/drawing/2014/main" val="2734854489"/>
                    </a:ext>
                  </a:extLst>
                </a:gridCol>
                <a:gridCol w="3536078">
                  <a:extLst>
                    <a:ext uri="{9D8B030D-6E8A-4147-A177-3AD203B41FA5}">
                      <a16:colId xmlns:a16="http://schemas.microsoft.com/office/drawing/2014/main" val="2239230589"/>
                    </a:ext>
                  </a:extLst>
                </a:gridCol>
              </a:tblGrid>
              <a:tr h="425049"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>
                          <a:effectLst/>
                          <a:latin typeface="+mj-lt"/>
                        </a:rPr>
                        <a:t>State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>
                          <a:effectLst/>
                          <a:latin typeface="+mj-lt"/>
                        </a:rPr>
                        <a:t>Area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>
                          <a:effectLst/>
                          <a:latin typeface="+mj-lt"/>
                        </a:rPr>
                        <a:t>Production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2283374"/>
                  </a:ext>
                </a:extLst>
              </a:tr>
              <a:tr h="425049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  <a:latin typeface="+mj-lt"/>
                        </a:rPr>
                        <a:t>Kerala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  <a:latin typeface="+mj-lt"/>
                        </a:rPr>
                        <a:t>3.190807e+07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  <a:latin typeface="+mj-lt"/>
                        </a:rPr>
                        <a:t>9.788005e+10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6554356"/>
                  </a:ext>
                </a:extLst>
              </a:tr>
              <a:tr h="425049"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  <a:latin typeface="+mj-lt"/>
                        </a:rPr>
                        <a:t>Andhra Pradesh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  <a:latin typeface="+mj-lt"/>
                        </a:rPr>
                        <a:t>1.315458e+08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  <a:latin typeface="+mj-lt"/>
                        </a:rPr>
                        <a:t>1.732459e+10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6854000"/>
                  </a:ext>
                </a:extLst>
              </a:tr>
              <a:tr h="425049"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  <a:latin typeface="+mj-lt"/>
                        </a:rPr>
                        <a:t>Tamil Nadu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  <a:latin typeface="+mj-lt"/>
                        </a:rPr>
                        <a:t>9.589787e+07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  <a:latin typeface="+mj-lt"/>
                        </a:rPr>
                        <a:t>1.207644e+10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4754304"/>
                  </a:ext>
                </a:extLst>
              </a:tr>
              <a:tr h="425049"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  <a:latin typeface="+mj-lt"/>
                        </a:rPr>
                        <a:t>Uttar Pradesh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  <a:latin typeface="+mj-lt"/>
                        </a:rPr>
                        <a:t>4.336316e+08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  <a:latin typeface="+mj-lt"/>
                        </a:rPr>
                        <a:t>3.234493e+09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1553049"/>
                  </a:ext>
                </a:extLst>
              </a:tr>
              <a:tr h="425049"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  <a:latin typeface="+mj-lt"/>
                        </a:rPr>
                        <a:t>Assam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  <a:latin typeface="+mj-lt"/>
                        </a:rPr>
                        <a:t>7.037876e+07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  <a:latin typeface="+mj-lt"/>
                        </a:rPr>
                        <a:t>2.111752e+09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180406"/>
                  </a:ext>
                </a:extLst>
              </a:tr>
              <a:tr h="425049"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  <a:latin typeface="+mj-lt"/>
                        </a:rPr>
                        <a:t>West Bengal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  <a:latin typeface="+mj-lt"/>
                        </a:rPr>
                        <a:t>2.154052e+08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  <a:latin typeface="+mj-lt"/>
                        </a:rPr>
                        <a:t>1.397904e+09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940859"/>
                  </a:ext>
                </a:extLst>
              </a:tr>
              <a:tr h="425049"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  <a:latin typeface="+mj-lt"/>
                        </a:rPr>
                        <a:t>Maharashtra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  <a:latin typeface="+mj-lt"/>
                        </a:rPr>
                        <a:t>3.222062e+08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  <a:latin typeface="+mj-lt"/>
                        </a:rPr>
                        <a:t>1.263641e+09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687587"/>
                  </a:ext>
                </a:extLst>
              </a:tr>
              <a:tr h="425049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  <a:latin typeface="+mj-lt"/>
                        </a:rPr>
                        <a:t>Karnataka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  <a:latin typeface="+mj-lt"/>
                        </a:rPr>
                        <a:t>2.029101e+08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  <a:latin typeface="+mj-lt"/>
                        </a:rPr>
                        <a:t>8.634298e+08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1709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437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DBA5EF-614F-54B9-DD51-E0D5B5AA05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DA7BB5A-D5FF-3A86-9645-8E51A6C5F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en-US" sz="3600" dirty="0"/>
              <a:t>CROP DIVERSITY IN STATES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FEF56D2-BE7A-037A-940D-0B500F5C64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2043288"/>
            <a:ext cx="2614789" cy="3996268"/>
          </a:xfrm>
        </p:spPr>
        <p:txBody>
          <a:bodyPr/>
          <a:lstStyle/>
          <a:p>
            <a:pPr marL="0" indent="0">
              <a:buNone/>
            </a:pPr>
            <a:endParaRPr lang="en-US" sz="1800" b="1" dirty="0"/>
          </a:p>
          <a:p>
            <a:endParaRPr lang="en-US" sz="18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EEB47C-F9DA-BB08-6307-7FDAF2A01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A0033E6-2755-9D51-8336-965F0DF57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624648"/>
              </p:ext>
            </p:extLst>
          </p:nvPr>
        </p:nvGraphicFramePr>
        <p:xfrm>
          <a:off x="348130" y="1208575"/>
          <a:ext cx="9127564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6350">
                  <a:extLst>
                    <a:ext uri="{9D8B030D-6E8A-4147-A177-3AD203B41FA5}">
                      <a16:colId xmlns:a16="http://schemas.microsoft.com/office/drawing/2014/main" val="2734854489"/>
                    </a:ext>
                  </a:extLst>
                </a:gridCol>
                <a:gridCol w="2151214">
                  <a:extLst>
                    <a:ext uri="{9D8B030D-6E8A-4147-A177-3AD203B41FA5}">
                      <a16:colId xmlns:a16="http://schemas.microsoft.com/office/drawing/2014/main" val="2239230589"/>
                    </a:ext>
                  </a:extLst>
                </a:gridCol>
              </a:tblGrid>
              <a:tr h="343536"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>
                          <a:effectLst/>
                          <a:latin typeface="+mj-lt"/>
                        </a:rPr>
                        <a:t>State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>
                          <a:effectLst/>
                          <a:latin typeface="+mj-lt"/>
                        </a:rPr>
                        <a:t>Crop Count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2283374"/>
                  </a:ext>
                </a:extLst>
              </a:tr>
              <a:tr h="343536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  <a:latin typeface="+mj-lt"/>
                        </a:rPr>
                        <a:t>Tamil Nadu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  <a:latin typeface="+mj-lt"/>
                        </a:rPr>
                        <a:t>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4580138"/>
                  </a:ext>
                </a:extLst>
              </a:tr>
              <a:tr h="343536"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  <a:latin typeface="+mj-lt"/>
                        </a:rPr>
                        <a:t>Andhra Pradesh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  <a:latin typeface="+mj-lt"/>
                        </a:rPr>
                        <a:t>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2111906"/>
                  </a:ext>
                </a:extLst>
              </a:tr>
              <a:tr h="343536"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  <a:latin typeface="+mj-lt"/>
                        </a:rPr>
                        <a:t>Telangana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  <a:latin typeface="+mj-lt"/>
                        </a:rPr>
                        <a:t>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1766649"/>
                  </a:ext>
                </a:extLst>
              </a:tr>
              <a:tr h="343536"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  <a:latin typeface="+mj-lt"/>
                        </a:rPr>
                        <a:t>Madhya Pradesh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  <a:latin typeface="+mj-lt"/>
                        </a:rPr>
                        <a:t>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351497"/>
                  </a:ext>
                </a:extLst>
              </a:tr>
              <a:tr h="343536"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  <a:latin typeface="+mj-lt"/>
                        </a:rPr>
                        <a:t>Karnataka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  <a:latin typeface="+mj-lt"/>
                        </a:rPr>
                        <a:t>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8976007"/>
                  </a:ext>
                </a:extLst>
              </a:tr>
              <a:tr h="343536"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  <a:latin typeface="+mj-lt"/>
                        </a:rPr>
                        <a:t>Rajasthan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  <a:latin typeface="+mj-lt"/>
                        </a:rPr>
                        <a:t>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153778"/>
                  </a:ext>
                </a:extLst>
              </a:tr>
              <a:tr h="343536"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  <a:latin typeface="+mj-lt"/>
                        </a:rPr>
                        <a:t>Kerala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  <a:latin typeface="+mj-lt"/>
                        </a:rPr>
                        <a:t>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6554356"/>
                  </a:ext>
                </a:extLst>
              </a:tr>
              <a:tr h="343536"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  <a:latin typeface="+mj-lt"/>
                        </a:rPr>
                        <a:t>Nagaland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  <a:latin typeface="+mj-lt"/>
                        </a:rPr>
                        <a:t>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6854000"/>
                  </a:ext>
                </a:extLst>
              </a:tr>
              <a:tr h="343536"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  <a:latin typeface="+mj-lt"/>
                        </a:rPr>
                        <a:t>Chhattisgarh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  <a:latin typeface="+mj-lt"/>
                        </a:rPr>
                        <a:t>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4754304"/>
                  </a:ext>
                </a:extLst>
              </a:tr>
              <a:tr h="343536"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  <a:latin typeface="+mj-lt"/>
                        </a:rPr>
                        <a:t>West Bengal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  <a:latin typeface="+mj-lt"/>
                        </a:rPr>
                        <a:t>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1553049"/>
                  </a:ext>
                </a:extLst>
              </a:tr>
              <a:tr h="343536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  <a:latin typeface="+mj-lt"/>
                        </a:rPr>
                        <a:t>Haryana, Uttar Pradesh, Jammu and Kashmir, Bihar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  <a:latin typeface="+mj-lt"/>
                        </a:rPr>
                        <a:t>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180406"/>
                  </a:ext>
                </a:extLst>
              </a:tr>
              <a:tr h="343536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  <a:latin typeface="+mj-lt"/>
                        </a:rPr>
                        <a:t>Manipur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effectLst/>
                          <a:latin typeface="+mj-lt"/>
                        </a:rPr>
                        <a:t>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525871"/>
                  </a:ext>
                </a:extLst>
              </a:tr>
              <a:tr h="343536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  <a:latin typeface="+mj-lt"/>
                        </a:rPr>
                        <a:t>Assam, Meghalaya, Odisha, Uttarakhand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  <a:latin typeface="+mj-lt"/>
                        </a:rPr>
                        <a:t>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5420064"/>
                  </a:ext>
                </a:extLst>
              </a:tr>
              <a:tr h="343536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  <a:latin typeface="+mj-lt"/>
                        </a:rPr>
                        <a:t>Himachal Pradesh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  <a:latin typeface="+mj-lt"/>
                        </a:rPr>
                        <a:t>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5560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24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DCBAB0-82F8-DAE0-F1D7-1DB7273A4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4C51C48-4B00-60E5-2C4C-525B0162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en-US" sz="3600" dirty="0"/>
              <a:t>PRIMARY CROP OF STATES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552034B-C1A9-1D37-C296-3D192EA486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2043288"/>
            <a:ext cx="2614789" cy="3996268"/>
          </a:xfrm>
        </p:spPr>
        <p:txBody>
          <a:bodyPr/>
          <a:lstStyle/>
          <a:p>
            <a:pPr marL="0" indent="0">
              <a:buNone/>
            </a:pPr>
            <a:endParaRPr lang="en-US" sz="1800" b="1" dirty="0"/>
          </a:p>
          <a:p>
            <a:endParaRPr lang="en-US" sz="18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A01A4E-F472-777F-BA70-237B189EB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DD36B9B-3601-D29C-34B0-E5D3CCEB0E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27473"/>
              </p:ext>
            </p:extLst>
          </p:nvPr>
        </p:nvGraphicFramePr>
        <p:xfrm>
          <a:off x="348128" y="1523999"/>
          <a:ext cx="11214100" cy="4580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1125">
                  <a:extLst>
                    <a:ext uri="{9D8B030D-6E8A-4147-A177-3AD203B41FA5}">
                      <a16:colId xmlns:a16="http://schemas.microsoft.com/office/drawing/2014/main" val="2734854489"/>
                    </a:ext>
                  </a:extLst>
                </a:gridCol>
                <a:gridCol w="2642975">
                  <a:extLst>
                    <a:ext uri="{9D8B030D-6E8A-4147-A177-3AD203B41FA5}">
                      <a16:colId xmlns:a16="http://schemas.microsoft.com/office/drawing/2014/main" val="2239230589"/>
                    </a:ext>
                  </a:extLst>
                </a:gridCol>
              </a:tblGrid>
              <a:tr h="555267"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>
                          <a:effectLst/>
                          <a:latin typeface="+mj-lt"/>
                        </a:rPr>
                        <a:t>State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>
                          <a:effectLst/>
                          <a:latin typeface="+mj-lt"/>
                        </a:rPr>
                        <a:t>Crop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2283374"/>
                  </a:ext>
                </a:extLst>
              </a:tr>
              <a:tr h="971720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  <a:latin typeface="+mj-lt"/>
                        </a:rPr>
                        <a:t>Andaman and Nicobar Islands, Andhra Pradesh, Assam, Goa, Kerela, Puducherry, Tamil Nadu, Telangana, West Bengal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  <a:latin typeface="+mj-lt"/>
                        </a:rPr>
                        <a:t>Coconut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4580138"/>
                  </a:ext>
                </a:extLst>
              </a:tr>
              <a:tr h="971720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  <a:latin typeface="+mj-lt"/>
                        </a:rPr>
                        <a:t>Arunachal Pradesh, Chhattisgarh, Jharkhand, Manipur, Meghalaya, Mizoram, Nagaland, Odisha, Tripura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  <a:latin typeface="+mj-lt"/>
                        </a:rPr>
                        <a:t>Rice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2111906"/>
                  </a:ext>
                </a:extLst>
              </a:tr>
              <a:tr h="971720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  <a:latin typeface="+mj-lt"/>
                        </a:rPr>
                        <a:t>Bihar, Gujrat, Dadra and Nagar Haveli, Karnataka, Maharashtra, Uttar Pradesh, Uttarakhand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  <a:latin typeface="+mj-lt"/>
                        </a:rPr>
                        <a:t>Sugarcane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1766649"/>
                  </a:ext>
                </a:extLst>
              </a:tr>
              <a:tr h="555267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  <a:latin typeface="+mj-lt"/>
                        </a:rPr>
                        <a:t>Chandigarh, Haryana, Madhya Pradesh, Punjab, Rajasthan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  <a:latin typeface="+mj-lt"/>
                        </a:rPr>
                        <a:t>Wheat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351497"/>
                  </a:ext>
                </a:extLst>
              </a:tr>
              <a:tr h="555267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  <a:latin typeface="+mj-lt"/>
                        </a:rPr>
                        <a:t>Himachal Pradesh, Jammu and Kashmir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  <a:latin typeface="+mj-lt"/>
                        </a:rPr>
                        <a:t>Maize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8976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8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87</TotalTime>
  <Words>564</Words>
  <Application>Microsoft Office PowerPoint</Application>
  <PresentationFormat>Widescreen</PresentationFormat>
  <Paragraphs>175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Trade Gothic LT Pro</vt:lpstr>
      <vt:lpstr>Trebuchet MS</vt:lpstr>
      <vt:lpstr>Office Theme</vt:lpstr>
      <vt:lpstr>CROP PRODUCTION ANALYSIS</vt:lpstr>
      <vt:lpstr>PowerPoint Presentation</vt:lpstr>
      <vt:lpstr>CROP ANALYSIS</vt:lpstr>
      <vt:lpstr>TOP CROPS </vt:lpstr>
      <vt:lpstr>SEASON WISE CROPS</vt:lpstr>
      <vt:lpstr>STATE WISE ANALYSIS</vt:lpstr>
      <vt:lpstr>BEST PRODUCING STATE</vt:lpstr>
      <vt:lpstr>CROP DIVERSITY IN STATES</vt:lpstr>
      <vt:lpstr>PRIMARY CROP OF STATES</vt:lpstr>
      <vt:lpstr>STATES WITH BEST PRODUCTION RATES</vt:lpstr>
      <vt:lpstr>TRENDS IN PRODUCTION</vt:lpstr>
      <vt:lpstr>STATE TRENDS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CROP PRODUCTION ANALYSIS</dc:title>
  <dc:creator>aayush khanna</dc:creator>
  <cp:lastModifiedBy>aayush khanna</cp:lastModifiedBy>
  <cp:revision>3</cp:revision>
  <dcterms:created xsi:type="dcterms:W3CDTF">2024-02-09T16:09:33Z</dcterms:created>
  <dcterms:modified xsi:type="dcterms:W3CDTF">2024-02-10T18:06:13Z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