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31" r:id="rId6"/>
    <p:sldId id="533" r:id="rId7"/>
    <p:sldId id="535" r:id="rId8"/>
    <p:sldId id="547" r:id="rId9"/>
    <p:sldId id="536" r:id="rId10"/>
    <p:sldId id="548" r:id="rId11"/>
    <p:sldId id="550" r:id="rId12"/>
    <p:sldId id="549" r:id="rId13"/>
    <p:sldId id="551" r:id="rId14"/>
    <p:sldId id="552" r:id="rId15"/>
    <p:sldId id="543" r:id="rId16"/>
    <p:sldId id="5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422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ayush-khanna-0192a6219/" TargetMode="External"/><Relationship Id="rId2" Type="http://schemas.openxmlformats.org/officeDocument/2006/relationships/hyperlink" Target="mailto:aayushkhanna0201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aayush6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FOREIGN DIRECT INVESTMENT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7367-E8FC-5FD5-4E51-FC1E63BDC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50DB-F6CF-A621-FB97-F7053D11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67" y="502022"/>
            <a:ext cx="10881360" cy="745505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NON CONVERSATIONAL ENERGY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365B1-0FD4-0A89-2B22-B9147A4470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24C33-8B2C-042D-7E02-3376EB7DAC40}"/>
              </a:ext>
            </a:extLst>
          </p:cNvPr>
          <p:cNvSpPr txBox="1"/>
          <p:nvPr/>
        </p:nvSpPr>
        <p:spPr>
          <a:xfrm>
            <a:off x="8830236" y="1563301"/>
            <a:ext cx="3119717" cy="470898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Most fluctuating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Lowest phase between 2002-2007 after a good start in 2001.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A great growth in 2007-08.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A Huge loss in 2012-13.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Increasing after the loss in 2014-15.</a:t>
            </a:r>
          </a:p>
          <a:p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D5DDC1-BBF9-E372-EE78-E0A36BF18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19" t="34273" r="17663" b="6982"/>
          <a:stretch/>
        </p:blipFill>
        <p:spPr>
          <a:xfrm>
            <a:off x="850392" y="1419865"/>
            <a:ext cx="7708356" cy="4236863"/>
          </a:xfrm>
        </p:spPr>
      </p:pic>
    </p:spTree>
    <p:extLst>
      <p:ext uri="{BB962C8B-B14F-4D97-AF65-F5344CB8AC3E}">
        <p14:creationId xmlns:p14="http://schemas.microsoft.com/office/powerpoint/2010/main" val="2787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C6765-C0C3-547C-2D21-54826055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D5C5-0FE6-1166-731E-C0DC0189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67" y="502022"/>
            <a:ext cx="10881360" cy="745505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NON CONVERSATIONAL ENERGY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F1F17-411A-4E0C-97F3-F66DAE8D4F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453BF-D516-F008-7E3C-E7E0834349CE}"/>
              </a:ext>
            </a:extLst>
          </p:cNvPr>
          <p:cNvSpPr txBox="1"/>
          <p:nvPr/>
        </p:nvSpPr>
        <p:spPr>
          <a:xfrm>
            <a:off x="8830236" y="1563301"/>
            <a:ext cx="3119717" cy="440120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A slow start till 2006-07.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Good pickup in 2007-08.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Fluctuating after 3-4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Continuously loss after peak in 2011-12.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Started rising again after 2014-15.</a:t>
            </a:r>
          </a:p>
          <a:p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610900-6359-52B6-294A-648E5068C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13" t="31620" r="17948" b="9762"/>
          <a:stretch/>
        </p:blipFill>
        <p:spPr>
          <a:xfrm>
            <a:off x="850391" y="1416424"/>
            <a:ext cx="7550757" cy="4580964"/>
          </a:xfrm>
        </p:spPr>
      </p:pic>
    </p:spTree>
    <p:extLst>
      <p:ext uri="{BB962C8B-B14F-4D97-AF65-F5344CB8AC3E}">
        <p14:creationId xmlns:p14="http://schemas.microsoft.com/office/powerpoint/2010/main" val="281834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Some industries like rubber, sea transport and textiles have showed a great growth.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Others have experienced a fluctuating growth.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Overall the average FDI inflow is increasing every year.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518" y="1088136"/>
            <a:ext cx="5600610" cy="1837944"/>
          </a:xfrm>
        </p:spPr>
        <p:txBody>
          <a:bodyPr/>
          <a:lstStyle/>
          <a:p>
            <a:r>
              <a:rPr lang="en-US" sz="6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2282" y="3374136"/>
            <a:ext cx="6048846" cy="2395728"/>
          </a:xfrm>
        </p:spPr>
        <p:txBody>
          <a:bodyPr/>
          <a:lstStyle/>
          <a:p>
            <a:r>
              <a:rPr lang="en-IN" sz="2400" b="1" dirty="0"/>
              <a:t>Name:- Aayush Khanna</a:t>
            </a:r>
          </a:p>
          <a:p>
            <a:r>
              <a:rPr lang="en-IN" sz="2400" b="1" dirty="0"/>
              <a:t>Phone:- +91 7351830828</a:t>
            </a:r>
          </a:p>
          <a:p>
            <a:r>
              <a:rPr lang="en-IN" sz="2400" b="1" dirty="0"/>
              <a:t>Email:- </a:t>
            </a:r>
            <a:r>
              <a:rPr lang="en-IN" sz="2400" b="1" dirty="0">
                <a:hlinkClick r:id="rId2"/>
              </a:rPr>
              <a:t>aayushkhanna0201@gmail.com</a:t>
            </a:r>
            <a:endParaRPr lang="en-IN" sz="2400" b="1" dirty="0"/>
          </a:p>
          <a:p>
            <a:r>
              <a:rPr lang="en-IN" sz="2400" b="1" dirty="0"/>
              <a:t>LinkedIn:- </a:t>
            </a:r>
            <a:r>
              <a:rPr lang="en-IN" sz="2400" b="1" dirty="0">
                <a:hlinkClick r:id="rId3"/>
              </a:rPr>
              <a:t>https://www.linkedin.com/in/aayush-khanna-0192a6219/</a:t>
            </a:r>
            <a:endParaRPr lang="en-IN" sz="2400" b="1" dirty="0"/>
          </a:p>
          <a:p>
            <a:r>
              <a:rPr lang="en-IN" sz="2400" b="1" dirty="0"/>
              <a:t>GitHub:- </a:t>
            </a:r>
            <a:r>
              <a:rPr lang="en-IN" sz="2400" b="1" dirty="0">
                <a:hlinkClick r:id="rId4"/>
              </a:rPr>
              <a:t>https://github.com/aayush674</a:t>
            </a:r>
            <a:endParaRPr lang="en-IN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292608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603248"/>
            <a:ext cx="6422136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Yearly FDI Analysis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Sector wise Contribution (2016-17)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Growth Rate Analysis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Sector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elation Analysis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 Sector Analysis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685032"/>
            <a:ext cx="8162006" cy="152346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This includes analysis for investment on different companies or sectors.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Data includes investment inflow for different sectors for financial year </a:t>
            </a:r>
            <a:r>
              <a:rPr lang="en-US" sz="2000" b="1" dirty="0">
                <a:latin typeface="+mj-lt"/>
              </a:rPr>
              <a:t>2000-01 to 2016-17</a:t>
            </a:r>
            <a:r>
              <a:rPr lang="en-US" sz="2000" dirty="0">
                <a:latin typeface="+mj-l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This can also find </a:t>
            </a:r>
            <a:r>
              <a:rPr lang="en-US" sz="2000" b="1" dirty="0">
                <a:latin typeface="+mj-lt"/>
              </a:rPr>
              <a:t>relation between different sectors </a:t>
            </a:r>
            <a:r>
              <a:rPr lang="en-US" sz="2000" dirty="0">
                <a:latin typeface="+mj-lt"/>
              </a:rPr>
              <a:t>for investment.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67" y="502022"/>
            <a:ext cx="10881360" cy="745505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YEARLY FDI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96DDDE-D59D-BC04-733F-ED4CC378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60" t="31368" r="14678" b="11026"/>
          <a:stretch/>
        </p:blipFill>
        <p:spPr>
          <a:xfrm>
            <a:off x="1308847" y="1425039"/>
            <a:ext cx="7324165" cy="464092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09D339-A713-03E4-9171-25CC74D31B7C}"/>
              </a:ext>
            </a:extLst>
          </p:cNvPr>
          <p:cNvSpPr txBox="1"/>
          <p:nvPr/>
        </p:nvSpPr>
        <p:spPr>
          <a:xfrm>
            <a:off x="8848165" y="1900517"/>
            <a:ext cx="3119717" cy="28315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Yearly Analysis shows a continuous growth in past 17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2011-12 showed a great growth and but just after a great loss too.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0A914-D09A-9571-BCC6-C93291DE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F96C-623C-949B-E3E8-AB6B384F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6" y="502022"/>
            <a:ext cx="11394140" cy="745505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SECTOR WISE CONTRIBUTION (2016-17)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31912-31E4-305C-D6F3-B7BBD3EA3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9BD97-D0C0-0099-A14B-85CB6161E6FA}"/>
              </a:ext>
            </a:extLst>
          </p:cNvPr>
          <p:cNvSpPr txBox="1"/>
          <p:nvPr/>
        </p:nvSpPr>
        <p:spPr>
          <a:xfrm>
            <a:off x="7888942" y="1426347"/>
            <a:ext cx="4105834" cy="49552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Primary contributor is 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Manufacturing Industry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 which includes Chemicals, Textiles, Metallurgical, Cement, Rubber, Sugar, Paper, etc.</a:t>
            </a:r>
          </a:p>
          <a:p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Other major contributors are 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Telecommunication, Computer, Trading and Electricals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+mj-lt"/>
              </a:rPr>
              <a:t>Service sector 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include Education, Medical, Consultancy, Tourism, Finance and Broadcasting.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BDD6B2-DBCA-F160-60BD-97C346EB8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98" t="26819" r="28749" b="5718"/>
          <a:stretch/>
        </p:blipFill>
        <p:spPr>
          <a:xfrm>
            <a:off x="1030941" y="1426348"/>
            <a:ext cx="6490447" cy="5157589"/>
          </a:xfrm>
        </p:spPr>
      </p:pic>
    </p:spTree>
    <p:extLst>
      <p:ext uri="{BB962C8B-B14F-4D97-AF65-F5344CB8AC3E}">
        <p14:creationId xmlns:p14="http://schemas.microsoft.com/office/powerpoint/2010/main" val="290677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566928"/>
            <a:ext cx="9994392" cy="732954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GROWTH RATE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20947-A133-32C2-D0F4-654D337A7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943736"/>
              </p:ext>
            </p:extLst>
          </p:nvPr>
        </p:nvGraphicFramePr>
        <p:xfrm>
          <a:off x="1005302" y="1640542"/>
          <a:ext cx="6847780" cy="4581495"/>
        </p:xfrm>
        <a:graphic>
          <a:graphicData uri="http://schemas.openxmlformats.org/drawingml/2006/table">
            <a:tbl>
              <a:tblPr firstRow="1" lastCol="1" bandRow="1">
                <a:tableStyleId>{327F97BB-C833-4FB7-BDE5-3F7075034690}</a:tableStyleId>
              </a:tblPr>
              <a:tblGrid>
                <a:gridCol w="503691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81087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4213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SECTORS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CAGR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49535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RUBBER GOODS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58.909750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171010"/>
                  </a:ext>
                </a:extLst>
              </a:tr>
              <a:tr h="349535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SEA TRANSPORT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40.002449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2583197"/>
                  </a:ext>
                </a:extLst>
              </a:tr>
              <a:tr h="349535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TEXTILES (INCLUDING DYED,PRINTED)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39.878915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7511009"/>
                  </a:ext>
                </a:extLst>
              </a:tr>
              <a:tr h="349535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36.709888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550285"/>
                  </a:ext>
                </a:extLst>
              </a:tr>
              <a:tr h="611686"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SERVICES SECTOR (Fin., Banking, Insurance, Non-Fi...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32.634252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620267"/>
                  </a:ext>
                </a:extLst>
              </a:tr>
              <a:tr h="349535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MEDICAL AND SURGICAL APPLIANCES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30.175185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5305331"/>
                  </a:ext>
                </a:extLst>
              </a:tr>
              <a:tr h="408404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HOTEL &amp; TOURISM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28.326591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10235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METALLURGICAL INDUSTRIES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27.653948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42186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CONSULTANCY SERVICES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27.410426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INDUSTRIAL MACHINERY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27.243601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ADBFB0-888D-0D72-7A05-1BF139D740FC}"/>
              </a:ext>
            </a:extLst>
          </p:cNvPr>
          <p:cNvSpPr txBox="1"/>
          <p:nvPr/>
        </p:nvSpPr>
        <p:spPr>
          <a:xfrm>
            <a:off x="8193741" y="2393576"/>
            <a:ext cx="3720352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CAGR = Compounded Annual Growth Rate</a:t>
            </a:r>
          </a:p>
          <a:p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Best growth is seen in 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Rubber Goods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 Sectors followed by 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Sea Transport and Textiles.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83F4E-F21D-C6F1-0994-BC8D4D28B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7373-B845-BDFE-31A7-7A8E14F3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260604"/>
            <a:ext cx="8878824" cy="1069848"/>
          </a:xfrm>
        </p:spPr>
        <p:txBody>
          <a:bodyPr>
            <a:normAutofit/>
          </a:bodyPr>
          <a:lstStyle/>
          <a:p>
            <a:r>
              <a:rPr lang="en-US" dirty="0"/>
              <a:t>SECTORS RELATION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536A7-FA17-B2DD-FD8C-3843187FE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9584-624B-23FD-BED0-B51DB9F4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10073102" cy="3282696"/>
          </a:xfrm>
        </p:spPr>
        <p:txBody>
          <a:bodyPr/>
          <a:lstStyle/>
          <a:p>
            <a:r>
              <a:rPr lang="en-GB" sz="2000" b="1" dirty="0">
                <a:latin typeface="+mj-lt"/>
              </a:rPr>
              <a:t>T</a:t>
            </a:r>
            <a:r>
              <a:rPr lang="en-GB" sz="2000" b="1" i="0" dirty="0">
                <a:effectLst/>
                <a:latin typeface="+mj-lt"/>
              </a:rPr>
              <a:t>echnology-Related Sectors</a:t>
            </a:r>
            <a:r>
              <a:rPr lang="en-GB" sz="2000" b="0" i="0" dirty="0">
                <a:effectLst/>
                <a:latin typeface="+mj-lt"/>
              </a:rPr>
              <a:t>: Sectors like "</a:t>
            </a:r>
            <a:r>
              <a:rPr lang="en-GB" sz="2000" b="1" i="0" dirty="0">
                <a:effectLst/>
                <a:latin typeface="+mj-lt"/>
              </a:rPr>
              <a:t>Computer Software &amp; Hardware" and "Telecommunications" </a:t>
            </a:r>
            <a:r>
              <a:rPr lang="en-GB" sz="2000" b="0" i="0" dirty="0">
                <a:effectLst/>
                <a:latin typeface="+mj-lt"/>
              </a:rPr>
              <a:t>exhibit a positive correlation.</a:t>
            </a: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GB" sz="2000" b="0" i="0" dirty="0">
              <a:effectLst/>
              <a:latin typeface="+mj-lt"/>
            </a:endParaRPr>
          </a:p>
          <a:p>
            <a:pPr marL="342900" indent="-342900"/>
            <a:r>
              <a:rPr lang="en-GB" sz="2000" b="1" dirty="0">
                <a:latin typeface="+mj-lt"/>
              </a:rPr>
              <a:t>Manufacturing and Infrastructure: </a:t>
            </a:r>
            <a:r>
              <a:rPr lang="en-GB" sz="2000" dirty="0">
                <a:latin typeface="+mj-lt"/>
              </a:rPr>
              <a:t>Sectors such as </a:t>
            </a:r>
            <a:r>
              <a:rPr lang="en-GB" sz="2000" b="1" dirty="0">
                <a:latin typeface="+mj-lt"/>
              </a:rPr>
              <a:t>"Automobile Industry," "Metallurgical Industries," and "Construction Development" </a:t>
            </a:r>
            <a:r>
              <a:rPr lang="en-GB" sz="2000" dirty="0">
                <a:latin typeface="+mj-lt"/>
              </a:rPr>
              <a:t>show positive correlations with each other</a:t>
            </a:r>
            <a:r>
              <a:rPr lang="en-GB" sz="2000" b="1" dirty="0">
                <a:latin typeface="+mj-lt"/>
              </a:rPr>
              <a:t>.</a:t>
            </a:r>
            <a:endParaRPr lang="en-US" sz="20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EC75E-95C8-4B7B-1E95-03D7387C0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3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E42D1-9781-CAA7-8C91-A5E276B6D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31C9-CC40-482D-9A13-A6B66ECA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33" y="1856231"/>
            <a:ext cx="5920649" cy="3746709"/>
          </a:xfrm>
        </p:spPr>
        <p:txBody>
          <a:bodyPr/>
          <a:lstStyle/>
          <a:p>
            <a:r>
              <a:rPr lang="en-US" sz="6000" dirty="0"/>
              <a:t>INTER SECTOR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71031-855B-84C7-48C9-0DC3B756C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24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CABB6-6516-7C93-E168-CBBA7E97E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2A63-F040-3BE1-94BD-E7F0C2AB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67" y="502022"/>
            <a:ext cx="10881360" cy="745505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NON CONVERSATIONAL ENERGY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6B0FC-C39D-B73B-D0AA-DDC587AC5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39418-3361-8349-CC5D-C2726C389AEF}"/>
              </a:ext>
            </a:extLst>
          </p:cNvPr>
          <p:cNvSpPr txBox="1"/>
          <p:nvPr/>
        </p:nvSpPr>
        <p:spPr>
          <a:xfrm>
            <a:off x="8830236" y="1563301"/>
            <a:ext cx="3119717" cy="409342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Category started from 2007-08.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Continuously growing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Showed a peak in 2012-13.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Increasing after the loss in 2013-14.</a:t>
            </a:r>
          </a:p>
          <a:p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5F63CB-0754-5201-EC80-38DDFB3EC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55" t="30104" r="17095" b="10772"/>
          <a:stretch/>
        </p:blipFill>
        <p:spPr>
          <a:xfrm>
            <a:off x="914399" y="1498409"/>
            <a:ext cx="7445880" cy="4158320"/>
          </a:xfrm>
        </p:spPr>
      </p:pic>
    </p:spTree>
    <p:extLst>
      <p:ext uri="{BB962C8B-B14F-4D97-AF65-F5344CB8AC3E}">
        <p14:creationId xmlns:p14="http://schemas.microsoft.com/office/powerpoint/2010/main" val="96111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265</TotalTime>
  <Words>453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Segoe UI Light</vt:lpstr>
      <vt:lpstr>Tw Cen MT</vt:lpstr>
      <vt:lpstr>Office Theme</vt:lpstr>
      <vt:lpstr>FOREIGN DIRECT INVESTMENT</vt:lpstr>
      <vt:lpstr>CONTENTS</vt:lpstr>
      <vt:lpstr>INTRODUCTION</vt:lpstr>
      <vt:lpstr>YEARLY FDI ANALYSIS</vt:lpstr>
      <vt:lpstr>SECTOR WISE CONTRIBUTION (2016-17)</vt:lpstr>
      <vt:lpstr>GROWTH RATE ANALYSIS</vt:lpstr>
      <vt:lpstr>SECTORS RELATION ANALYSIS</vt:lpstr>
      <vt:lpstr>INTER SECTOR ANALYSIS</vt:lpstr>
      <vt:lpstr>NON CONVERSATIONAL ENERGY</vt:lpstr>
      <vt:lpstr>NON CONVERSATIONAL ENERGY</vt:lpstr>
      <vt:lpstr>NON CONVERSATIONAL ENERGY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DIRECT INVESTMENT</dc:title>
  <dc:creator>aayush khanna</dc:creator>
  <cp:lastModifiedBy>aayush khanna</cp:lastModifiedBy>
  <cp:revision>2</cp:revision>
  <dcterms:created xsi:type="dcterms:W3CDTF">2024-02-09T05:55:01Z</dcterms:created>
  <dcterms:modified xsi:type="dcterms:W3CDTF">2024-02-10T15:00:13Z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