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</p:sldMasterIdLst>
  <p:notesMasterIdLst>
    <p:notesMasterId r:id="rId23"/>
  </p:notesMasterIdLst>
  <p:sldIdLst>
    <p:sldId id="256" r:id="rId2"/>
    <p:sldId id="259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24"/>
    </p:embeddedFont>
    <p:embeddedFont>
      <p:font typeface="DM Sans" pitchFamily="2" charset="0"/>
      <p:regular r:id="rId25"/>
      <p:bold r:id="rId26"/>
      <p:italic r:id="rId27"/>
      <p:boldItalic r:id="rId28"/>
    </p:embeddedFont>
    <p:embeddedFont>
      <p:font typeface="Outfit" panose="020B060402020202020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056E54-E8A0-40D0-8ADB-3B116DE4623F}">
  <a:tblStyle styleId="{9A056E54-E8A0-40D0-8ADB-3B116DE4623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3E499B2C-19FF-46BE-C89D-0661144F4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>
            <a:extLst>
              <a:ext uri="{FF2B5EF4-FFF2-40B4-BE49-F238E27FC236}">
                <a16:creationId xmlns:a16="http://schemas.microsoft.com/office/drawing/2014/main" id="{D1C81B2A-CE3F-5BAF-B77B-CEEED7B98C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>
            <a:extLst>
              <a:ext uri="{FF2B5EF4-FFF2-40B4-BE49-F238E27FC236}">
                <a16:creationId xmlns:a16="http://schemas.microsoft.com/office/drawing/2014/main" id="{F0E3FC2B-68CB-5F28-D597-450429A522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9827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D93B35AE-91C9-E954-B509-DBE2DA6EC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>
            <a:extLst>
              <a:ext uri="{FF2B5EF4-FFF2-40B4-BE49-F238E27FC236}">
                <a16:creationId xmlns:a16="http://schemas.microsoft.com/office/drawing/2014/main" id="{B30F81B5-2F49-C720-5A47-647CD292CA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>
            <a:extLst>
              <a:ext uri="{FF2B5EF4-FFF2-40B4-BE49-F238E27FC236}">
                <a16:creationId xmlns:a16="http://schemas.microsoft.com/office/drawing/2014/main" id="{EF7A373C-D111-D87F-C0A4-07C290E858F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78791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116C7AF4-67B5-128F-F6F5-9BF4069A9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>
            <a:extLst>
              <a:ext uri="{FF2B5EF4-FFF2-40B4-BE49-F238E27FC236}">
                <a16:creationId xmlns:a16="http://schemas.microsoft.com/office/drawing/2014/main" id="{A2B57707-F3DA-B4B8-6A1E-35158C1B1B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>
            <a:extLst>
              <a:ext uri="{FF2B5EF4-FFF2-40B4-BE49-F238E27FC236}">
                <a16:creationId xmlns:a16="http://schemas.microsoft.com/office/drawing/2014/main" id="{551E2F99-23E0-0FDA-A81B-13CED75614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994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D9E2B468-F181-E6A4-7DEA-BC8E5A82B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>
            <a:extLst>
              <a:ext uri="{FF2B5EF4-FFF2-40B4-BE49-F238E27FC236}">
                <a16:creationId xmlns:a16="http://schemas.microsoft.com/office/drawing/2014/main" id="{654E88E0-AE93-6C20-57E5-BF8FC0A42C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>
            <a:extLst>
              <a:ext uri="{FF2B5EF4-FFF2-40B4-BE49-F238E27FC236}">
                <a16:creationId xmlns:a16="http://schemas.microsoft.com/office/drawing/2014/main" id="{3A02ECA5-7F32-38E7-B05E-53CF6F3849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96149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B332D485-9841-A0C8-5AA2-E077C4B6D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>
            <a:extLst>
              <a:ext uri="{FF2B5EF4-FFF2-40B4-BE49-F238E27FC236}">
                <a16:creationId xmlns:a16="http://schemas.microsoft.com/office/drawing/2014/main" id="{0FCEA894-ECD7-29C6-4625-E60956C978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>
            <a:extLst>
              <a:ext uri="{FF2B5EF4-FFF2-40B4-BE49-F238E27FC236}">
                <a16:creationId xmlns:a16="http://schemas.microsoft.com/office/drawing/2014/main" id="{CADD7ECB-A977-2B48-AFA6-E9EA3B3A0B9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32061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E8E00FF8-5B23-2D1C-EAA9-3CBEFB581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>
            <a:extLst>
              <a:ext uri="{FF2B5EF4-FFF2-40B4-BE49-F238E27FC236}">
                <a16:creationId xmlns:a16="http://schemas.microsoft.com/office/drawing/2014/main" id="{D810C401-310A-12BB-A40A-D5E09E6CC33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>
            <a:extLst>
              <a:ext uri="{FF2B5EF4-FFF2-40B4-BE49-F238E27FC236}">
                <a16:creationId xmlns:a16="http://schemas.microsoft.com/office/drawing/2014/main" id="{7F4D373E-A48C-AC58-A1D5-46BFF104D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68333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5F28A720-21B0-E741-BA59-9642BF2A5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>
            <a:extLst>
              <a:ext uri="{FF2B5EF4-FFF2-40B4-BE49-F238E27FC236}">
                <a16:creationId xmlns:a16="http://schemas.microsoft.com/office/drawing/2014/main" id="{06566C1B-B997-894D-09AD-72B1470AB0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>
            <a:extLst>
              <a:ext uri="{FF2B5EF4-FFF2-40B4-BE49-F238E27FC236}">
                <a16:creationId xmlns:a16="http://schemas.microsoft.com/office/drawing/2014/main" id="{CB6B9EE4-FD08-BB60-3D0C-2A6B93B5B6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412421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9B427A26-D067-1D0E-4450-859337B17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>
            <a:extLst>
              <a:ext uri="{FF2B5EF4-FFF2-40B4-BE49-F238E27FC236}">
                <a16:creationId xmlns:a16="http://schemas.microsoft.com/office/drawing/2014/main" id="{D352BBA7-5BD4-8EEF-44F0-110AE90169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>
            <a:extLst>
              <a:ext uri="{FF2B5EF4-FFF2-40B4-BE49-F238E27FC236}">
                <a16:creationId xmlns:a16="http://schemas.microsoft.com/office/drawing/2014/main" id="{55332196-2B65-37FE-F622-AE02D2E1D1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93473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65F5EE16-8A8F-9D22-BE83-9EDF1C31F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>
            <a:extLst>
              <a:ext uri="{FF2B5EF4-FFF2-40B4-BE49-F238E27FC236}">
                <a16:creationId xmlns:a16="http://schemas.microsoft.com/office/drawing/2014/main" id="{BD7FA8A6-34F7-7C34-58F3-A0B81ACFDF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>
            <a:extLst>
              <a:ext uri="{FF2B5EF4-FFF2-40B4-BE49-F238E27FC236}">
                <a16:creationId xmlns:a16="http://schemas.microsoft.com/office/drawing/2014/main" id="{153B0130-BF32-824E-8E15-659E513A43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664121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85619638-8198-51F2-60B7-FD0E38C1CA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>
            <a:extLst>
              <a:ext uri="{FF2B5EF4-FFF2-40B4-BE49-F238E27FC236}">
                <a16:creationId xmlns:a16="http://schemas.microsoft.com/office/drawing/2014/main" id="{2B37FE58-757D-82FA-732A-76017EA9F7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>
            <a:extLst>
              <a:ext uri="{FF2B5EF4-FFF2-40B4-BE49-F238E27FC236}">
                <a16:creationId xmlns:a16="http://schemas.microsoft.com/office/drawing/2014/main" id="{A7161989-462B-7427-3BFD-3042BC860B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3929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3EB60930-1E7E-45CD-54EB-D0B9B09A2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>
            <a:extLst>
              <a:ext uri="{FF2B5EF4-FFF2-40B4-BE49-F238E27FC236}">
                <a16:creationId xmlns:a16="http://schemas.microsoft.com/office/drawing/2014/main" id="{F0D98BBE-063E-12DF-0BB3-D3F382297F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>
            <a:extLst>
              <a:ext uri="{FF2B5EF4-FFF2-40B4-BE49-F238E27FC236}">
                <a16:creationId xmlns:a16="http://schemas.microsoft.com/office/drawing/2014/main" id="{7FA0386B-4C73-A855-99CE-7C7ADD65A69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581668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F65CAA33-DF12-1101-DD62-A644FD3D3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>
            <a:extLst>
              <a:ext uri="{FF2B5EF4-FFF2-40B4-BE49-F238E27FC236}">
                <a16:creationId xmlns:a16="http://schemas.microsoft.com/office/drawing/2014/main" id="{6F1FD283-E96E-20F4-A1B8-AEBB60866B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>
            <a:extLst>
              <a:ext uri="{FF2B5EF4-FFF2-40B4-BE49-F238E27FC236}">
                <a16:creationId xmlns:a16="http://schemas.microsoft.com/office/drawing/2014/main" id="{CA3A0135-5309-FEBE-1456-7AD1AD331C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954691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0B25267E-6C7C-D3DD-FEA9-7610E9E53A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>
            <a:extLst>
              <a:ext uri="{FF2B5EF4-FFF2-40B4-BE49-F238E27FC236}">
                <a16:creationId xmlns:a16="http://schemas.microsoft.com/office/drawing/2014/main" id="{F662E35D-9715-5412-2D87-2564EE1B2E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>
            <a:extLst>
              <a:ext uri="{FF2B5EF4-FFF2-40B4-BE49-F238E27FC236}">
                <a16:creationId xmlns:a16="http://schemas.microsoft.com/office/drawing/2014/main" id="{B81E9B47-FDCA-281F-2AF5-7042A3FF50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134903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91F1589B-3FA7-BA7D-968E-23301C0FA8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>
            <a:extLst>
              <a:ext uri="{FF2B5EF4-FFF2-40B4-BE49-F238E27FC236}">
                <a16:creationId xmlns:a16="http://schemas.microsoft.com/office/drawing/2014/main" id="{615C87E2-0410-A3F8-0BA6-A03EC45875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>
            <a:extLst>
              <a:ext uri="{FF2B5EF4-FFF2-40B4-BE49-F238E27FC236}">
                <a16:creationId xmlns:a16="http://schemas.microsoft.com/office/drawing/2014/main" id="{7BD3059B-5FDE-A746-60A2-FCCE723265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27519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B1563ADC-417A-23D9-293B-B08E9ACAFA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>
            <a:extLst>
              <a:ext uri="{FF2B5EF4-FFF2-40B4-BE49-F238E27FC236}">
                <a16:creationId xmlns:a16="http://schemas.microsoft.com/office/drawing/2014/main" id="{3C8BFB84-3A10-9D95-A00B-AD35A6D0E9B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>
            <a:extLst>
              <a:ext uri="{FF2B5EF4-FFF2-40B4-BE49-F238E27FC236}">
                <a16:creationId xmlns:a16="http://schemas.microsoft.com/office/drawing/2014/main" id="{5000ACB2-AC15-EC6C-83F7-505C6A9819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57465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22BBBA22-9DC9-A26B-61AE-1FCA90227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>
            <a:extLst>
              <a:ext uri="{FF2B5EF4-FFF2-40B4-BE49-F238E27FC236}">
                <a16:creationId xmlns:a16="http://schemas.microsoft.com/office/drawing/2014/main" id="{AFE8EEFD-BEED-DBC5-0BB7-16E1B5A272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>
            <a:extLst>
              <a:ext uri="{FF2B5EF4-FFF2-40B4-BE49-F238E27FC236}">
                <a16:creationId xmlns:a16="http://schemas.microsoft.com/office/drawing/2014/main" id="{C04A97C1-B99A-56F7-824D-9F89E739B5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6931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4BC2F81C-71D1-CB89-2962-E9BE5651B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>
            <a:extLst>
              <a:ext uri="{FF2B5EF4-FFF2-40B4-BE49-F238E27FC236}">
                <a16:creationId xmlns:a16="http://schemas.microsoft.com/office/drawing/2014/main" id="{4618B62A-C7E1-1365-9107-08EB1EEE1D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>
            <a:extLst>
              <a:ext uri="{FF2B5EF4-FFF2-40B4-BE49-F238E27FC236}">
                <a16:creationId xmlns:a16="http://schemas.microsoft.com/office/drawing/2014/main" id="{FB966894-6E54-0858-970F-3BE19DF142B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2141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1E87871C-FBA7-A6B5-3DB9-DEDD28E04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>
            <a:extLst>
              <a:ext uri="{FF2B5EF4-FFF2-40B4-BE49-F238E27FC236}">
                <a16:creationId xmlns:a16="http://schemas.microsoft.com/office/drawing/2014/main" id="{8029C7E2-ADC3-697E-83B8-E215730225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>
            <a:extLst>
              <a:ext uri="{FF2B5EF4-FFF2-40B4-BE49-F238E27FC236}">
                <a16:creationId xmlns:a16="http://schemas.microsoft.com/office/drawing/2014/main" id="{10BBCCF8-3AC6-59C5-5458-530CA8258E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251071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0">
          <a:extLst>
            <a:ext uri="{FF2B5EF4-FFF2-40B4-BE49-F238E27FC236}">
              <a16:creationId xmlns:a16="http://schemas.microsoft.com/office/drawing/2014/main" id="{3CCA7DB3-568B-20D3-A766-B4271B1C24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54dda1946d_6_257:notes">
            <a:extLst>
              <a:ext uri="{FF2B5EF4-FFF2-40B4-BE49-F238E27FC236}">
                <a16:creationId xmlns:a16="http://schemas.microsoft.com/office/drawing/2014/main" id="{D6DC4309-C902-5FD3-8CD3-410FADFAC7F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54dda1946d_6_257:notes">
            <a:extLst>
              <a:ext uri="{FF2B5EF4-FFF2-40B4-BE49-F238E27FC236}">
                <a16:creationId xmlns:a16="http://schemas.microsoft.com/office/drawing/2014/main" id="{2D13DB6B-EEC1-67D2-F993-5C394DEF65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902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56000"/>
            <a:ext cx="4160700" cy="2385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600">
                <a:latin typeface="Outfit"/>
                <a:ea typeface="Outfit"/>
                <a:cs typeface="Outfit"/>
                <a:sym typeface="Outfi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41600"/>
            <a:ext cx="4160700" cy="420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>
            <a:spLocks noGrp="1"/>
          </p:cNvSpPr>
          <p:nvPr>
            <p:ph type="title"/>
          </p:nvPr>
        </p:nvSpPr>
        <p:spPr>
          <a:xfrm>
            <a:off x="3862975" y="1655500"/>
            <a:ext cx="4567800" cy="116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ubTitle" idx="1"/>
          </p:nvPr>
        </p:nvSpPr>
        <p:spPr>
          <a:xfrm>
            <a:off x="3862975" y="2816925"/>
            <a:ext cx="45678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4" name="Google Shape;314;p31"/>
          <p:cNvGrpSpPr/>
          <p:nvPr/>
        </p:nvGrpSpPr>
        <p:grpSpPr>
          <a:xfrm>
            <a:off x="-247298" y="-446215"/>
            <a:ext cx="9638610" cy="6030088"/>
            <a:chOff x="-247298" y="-446215"/>
            <a:chExt cx="9638610" cy="6030088"/>
          </a:xfrm>
        </p:grpSpPr>
        <p:sp>
          <p:nvSpPr>
            <p:cNvPr id="315" name="Google Shape;315;p31"/>
            <p:cNvSpPr/>
            <p:nvPr/>
          </p:nvSpPr>
          <p:spPr>
            <a:xfrm>
              <a:off x="-125573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dk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" name="Google Shape;316;p31"/>
            <p:cNvSpPr/>
            <p:nvPr/>
          </p:nvSpPr>
          <p:spPr>
            <a:xfrm>
              <a:off x="-125583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" name="Google Shape;317;p31"/>
            <p:cNvSpPr/>
            <p:nvPr/>
          </p:nvSpPr>
          <p:spPr>
            <a:xfrm rot="10800000" flipH="1">
              <a:off x="-247298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" name="Google Shape;318;p31"/>
            <p:cNvSpPr/>
            <p:nvPr/>
          </p:nvSpPr>
          <p:spPr>
            <a:xfrm rot="10800000" flipH="1">
              <a:off x="346967" y="-44621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AFC7FF">
                <a:alpha val="2500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" name="Google Shape;319;p31"/>
            <p:cNvSpPr/>
            <p:nvPr/>
          </p:nvSpPr>
          <p:spPr>
            <a:xfrm rot="10800000">
              <a:off x="7958317" y="-428623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lt2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20;p31"/>
            <p:cNvSpPr/>
            <p:nvPr/>
          </p:nvSpPr>
          <p:spPr>
            <a:xfrm rot="10800000">
              <a:off x="8552602" y="4960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31"/>
            <p:cNvSpPr/>
            <p:nvPr/>
          </p:nvSpPr>
          <p:spPr>
            <a:xfrm>
              <a:off x="8430777" y="41199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chemeClr val="accent1"/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31"/>
            <p:cNvSpPr/>
            <p:nvPr/>
          </p:nvSpPr>
          <p:spPr>
            <a:xfrm>
              <a:off x="8430767" y="4615752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9FCBFD">
                <a:alpha val="4114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4" name="Google Shape;324;p32"/>
          <p:cNvGrpSpPr/>
          <p:nvPr/>
        </p:nvGrpSpPr>
        <p:grpSpPr>
          <a:xfrm>
            <a:off x="-476796" y="2900252"/>
            <a:ext cx="10097585" cy="2865204"/>
            <a:chOff x="-476796" y="2900252"/>
            <a:chExt cx="10097585" cy="2865204"/>
          </a:xfrm>
        </p:grpSpPr>
        <p:grpSp>
          <p:nvGrpSpPr>
            <p:cNvPr id="325" name="Google Shape;325;p32"/>
            <p:cNvGrpSpPr/>
            <p:nvPr/>
          </p:nvGrpSpPr>
          <p:grpSpPr>
            <a:xfrm>
              <a:off x="-476796" y="2900252"/>
              <a:ext cx="10097585" cy="2865204"/>
              <a:chOff x="-476796" y="2900252"/>
              <a:chExt cx="10097585" cy="2865204"/>
            </a:xfrm>
          </p:grpSpPr>
          <p:sp>
            <p:nvSpPr>
              <p:cNvPr id="326" name="Google Shape;326;p32"/>
              <p:cNvSpPr/>
              <p:nvPr/>
            </p:nvSpPr>
            <p:spPr>
              <a:xfrm rot="10800000" flipH="1">
                <a:off x="-266661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7" name="Google Shape;327;p32"/>
              <p:cNvSpPr/>
              <p:nvPr/>
            </p:nvSpPr>
            <p:spPr>
              <a:xfrm>
                <a:off x="-90736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dk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8" name="Google Shape;328;p32"/>
              <p:cNvSpPr/>
              <p:nvPr/>
            </p:nvSpPr>
            <p:spPr>
              <a:xfrm>
                <a:off x="-476796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AFC7FF">
                  <a:alpha val="2500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9" name="Google Shape;329;p32"/>
              <p:cNvSpPr/>
              <p:nvPr/>
            </p:nvSpPr>
            <p:spPr>
              <a:xfrm rot="10800000">
                <a:off x="8571944" y="2900252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lt2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32"/>
              <p:cNvSpPr/>
              <p:nvPr/>
            </p:nvSpPr>
            <p:spPr>
              <a:xfrm flipH="1">
                <a:off x="8396019" y="4425247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32"/>
              <p:cNvSpPr/>
              <p:nvPr/>
            </p:nvSpPr>
            <p:spPr>
              <a:xfrm flipH="1">
                <a:off x="8782079" y="3522814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9FCBFD">
                  <a:alpha val="4114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32"/>
              <p:cNvSpPr/>
              <p:nvPr/>
            </p:nvSpPr>
            <p:spPr>
              <a:xfrm rot="10800000">
                <a:off x="8009979" y="4797335"/>
                <a:ext cx="838710" cy="968121"/>
              </a:xfrm>
              <a:custGeom>
                <a:avLst/>
                <a:gdLst/>
                <a:ahLst/>
                <a:cxnLst/>
                <a:rect l="l" t="t" r="r" b="b"/>
                <a:pathLst>
                  <a:path w="181539" h="209550" extrusionOk="0">
                    <a:moveTo>
                      <a:pt x="90694" y="0"/>
                    </a:moveTo>
                    <a:lnTo>
                      <a:pt x="0" y="52388"/>
                    </a:lnTo>
                    <a:lnTo>
                      <a:pt x="0" y="157163"/>
                    </a:lnTo>
                    <a:lnTo>
                      <a:pt x="90694" y="209550"/>
                    </a:lnTo>
                    <a:lnTo>
                      <a:pt x="181539" y="157163"/>
                    </a:lnTo>
                    <a:lnTo>
                      <a:pt x="181539" y="52388"/>
                    </a:lnTo>
                    <a:lnTo>
                      <a:pt x="90694" y="0"/>
                    </a:lnTo>
                    <a:close/>
                  </a:path>
                </a:pathLst>
              </a:custGeom>
              <a:solidFill>
                <a:srgbClr val="68DAF8">
                  <a:alpha val="34180"/>
                </a:srgbClr>
              </a:solidFill>
              <a:ln w="19050" cap="flat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33" name="Google Shape;333;p32"/>
            <p:cNvSpPr/>
            <p:nvPr/>
          </p:nvSpPr>
          <p:spPr>
            <a:xfrm rot="10800000" flipH="1">
              <a:off x="293867" y="4797335"/>
              <a:ext cx="838710" cy="968121"/>
            </a:xfrm>
            <a:custGeom>
              <a:avLst/>
              <a:gdLst/>
              <a:ahLst/>
              <a:cxnLst/>
              <a:rect l="l" t="t" r="r" b="b"/>
              <a:pathLst>
                <a:path w="181539" h="209550" extrusionOk="0">
                  <a:moveTo>
                    <a:pt x="90694" y="0"/>
                  </a:moveTo>
                  <a:lnTo>
                    <a:pt x="0" y="52388"/>
                  </a:lnTo>
                  <a:lnTo>
                    <a:pt x="0" y="157163"/>
                  </a:lnTo>
                  <a:lnTo>
                    <a:pt x="90694" y="209550"/>
                  </a:lnTo>
                  <a:lnTo>
                    <a:pt x="181539" y="157163"/>
                  </a:lnTo>
                  <a:lnTo>
                    <a:pt x="181539" y="52388"/>
                  </a:lnTo>
                  <a:lnTo>
                    <a:pt x="90694" y="0"/>
                  </a:lnTo>
                  <a:close/>
                </a:path>
              </a:pathLst>
            </a:custGeom>
            <a:solidFill>
              <a:srgbClr val="68DAF8">
                <a:alpha val="34180"/>
              </a:srgbClr>
            </a:solidFill>
            <a:ln w="1905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3500" b="1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●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○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Char char="■"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5" r:id="rId2"/>
    <p:sldLayoutId id="2147483658" r:id="rId3"/>
    <p:sldLayoutId id="2147483677" r:id="rId4"/>
    <p:sldLayoutId id="2147483678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Relationship Id="rId9" Type="http://schemas.openxmlformats.org/officeDocument/2006/relationships/image" Target="../media/image42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12" Type="http://schemas.openxmlformats.org/officeDocument/2006/relationships/image" Target="../media/image6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11" Type="http://schemas.openxmlformats.org/officeDocument/2006/relationships/image" Target="../media/image61.png"/><Relationship Id="rId5" Type="http://schemas.openxmlformats.org/officeDocument/2006/relationships/image" Target="../media/image55.png"/><Relationship Id="rId10" Type="http://schemas.openxmlformats.org/officeDocument/2006/relationships/image" Target="../media/image60.png"/><Relationship Id="rId4" Type="http://schemas.openxmlformats.org/officeDocument/2006/relationships/image" Target="../media/image54.pn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36"/>
          <p:cNvSpPr txBox="1">
            <a:spLocks noGrp="1"/>
          </p:cNvSpPr>
          <p:nvPr>
            <p:ph type="ctrTitle"/>
          </p:nvPr>
        </p:nvSpPr>
        <p:spPr>
          <a:xfrm>
            <a:off x="1798611" y="2139097"/>
            <a:ext cx="6260003" cy="86530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sz="4800" b="1" dirty="0"/>
            </a:br>
            <a:r>
              <a:rPr lang="en" sz="2400" dirty="0"/>
              <a:t>Memristor equivalent model of full- bridge 	rectifier with LLC converter</a:t>
            </a:r>
            <a:endParaRPr sz="6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74A4E53-AF0F-88FE-E769-7A5C5D82CDA2}"/>
              </a:ext>
            </a:extLst>
          </p:cNvPr>
          <p:cNvSpPr/>
          <p:nvPr/>
        </p:nvSpPr>
        <p:spPr>
          <a:xfrm>
            <a:off x="0" y="0"/>
            <a:ext cx="9144000" cy="101104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image1.png">
            <a:extLst>
              <a:ext uri="{FF2B5EF4-FFF2-40B4-BE49-F238E27FC236}">
                <a16:creationId xmlns:a16="http://schemas.microsoft.com/office/drawing/2014/main" id="{8B040D15-9A01-241B-E107-E0F22412A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482" y="133118"/>
            <a:ext cx="788716" cy="788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2CC51FA-C00F-9CED-0925-E5BF8A12CEFE}"/>
              </a:ext>
            </a:extLst>
          </p:cNvPr>
          <p:cNvSpPr txBox="1"/>
          <p:nvPr/>
        </p:nvSpPr>
        <p:spPr>
          <a:xfrm>
            <a:off x="2665141" y="133118"/>
            <a:ext cx="3813717" cy="6463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alt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ptos" panose="020B0004020202020204" pitchFamily="34" charset="0"/>
              </a:rPr>
              <a:t>Visvesvaraya National Institute of Technology</a:t>
            </a:r>
            <a:endParaRPr lang="en-US" altLang="en-US" sz="1050" dirty="0">
              <a:latin typeface="Aptos" panose="020B000402020202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I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Nagpur, M.S. – 440010, India</a:t>
            </a:r>
            <a:endParaRPr lang="en-US" altLang="en-US" sz="1050" dirty="0">
              <a:latin typeface="Aptos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88E8665-C2BD-93AD-3BC5-1BA951DD8EFE}"/>
              </a:ext>
            </a:extLst>
          </p:cNvPr>
          <p:cNvSpPr txBox="1"/>
          <p:nvPr/>
        </p:nvSpPr>
        <p:spPr>
          <a:xfrm>
            <a:off x="3021978" y="1134447"/>
            <a:ext cx="345687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altLang="en-US" b="1" dirty="0">
                <a:latin typeface="Times New Roman" panose="02020603050405020304" pitchFamily="18" charset="0"/>
                <a:ea typeface="Times New Roman" panose="02020603050405020304" pitchFamily="18" charset="0"/>
                <a:cs typeface="Aptos" panose="020B0004020202020204" pitchFamily="34" charset="0"/>
              </a:rPr>
              <a:t>“Department of Electrical Engineering”</a:t>
            </a:r>
            <a:endParaRPr lang="en-US" altLang="en-US" sz="1050" dirty="0">
              <a:latin typeface="Aptos" panose="020B0004020202020204" pitchFamily="34" charset="0"/>
              <a:ea typeface="Times New Roman" panose="02020603050405020304" pitchFamily="18" charset="0"/>
              <a:cs typeface="Aptos" panose="020B00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5AE691-4579-145E-B544-C1C4210D8B5D}"/>
              </a:ext>
            </a:extLst>
          </p:cNvPr>
          <p:cNvSpPr txBox="1"/>
          <p:nvPr/>
        </p:nvSpPr>
        <p:spPr>
          <a:xfrm>
            <a:off x="923484" y="3945263"/>
            <a:ext cx="23038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Aayush Mhaisgawali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B.tech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Electrical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8BE183-F13D-7226-EF38-686B177C9193}"/>
              </a:ext>
            </a:extLst>
          </p:cNvPr>
          <p:cNvSpPr txBox="1"/>
          <p:nvPr/>
        </p:nvSpPr>
        <p:spPr>
          <a:xfrm>
            <a:off x="470482" y="4501702"/>
            <a:ext cx="403674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JD college of engineering and management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8852E8-CE81-DC8A-3B52-E5453921FD39}"/>
              </a:ext>
            </a:extLst>
          </p:cNvPr>
          <p:cNvSpPr txBox="1"/>
          <p:nvPr/>
        </p:nvSpPr>
        <p:spPr>
          <a:xfrm>
            <a:off x="6705496" y="3597553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Guided by-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B22E4A-8A20-E120-7507-5B1CDE6DB995}"/>
              </a:ext>
            </a:extLst>
          </p:cNvPr>
          <p:cNvSpPr txBox="1"/>
          <p:nvPr/>
        </p:nvSpPr>
        <p:spPr>
          <a:xfrm>
            <a:off x="6337606" y="3899096"/>
            <a:ext cx="17812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Dr. Jay Prakash Singh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FAEBBA3-0F0A-8C3A-90F2-AC1A2185BA66}"/>
              </a:ext>
            </a:extLst>
          </p:cNvPr>
          <p:cNvSpPr txBox="1"/>
          <p:nvPr/>
        </p:nvSpPr>
        <p:spPr>
          <a:xfrm>
            <a:off x="5316664" y="4492246"/>
            <a:ext cx="35477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altLang="en-US" dirty="0">
                <a:latin typeface="Times New Roman" panose="02020603050405020304" pitchFamily="18" charset="0"/>
                <a:ea typeface="Times New Roman" panose="02020603050405020304" pitchFamily="18" charset="0"/>
                <a:cs typeface="Aptos" panose="020B0004020202020204" pitchFamily="34" charset="0"/>
              </a:rPr>
              <a:t>Visvesvaraya National Institute of Technology</a:t>
            </a:r>
            <a:endParaRPr lang="en-US" altLang="en-US" sz="1050" dirty="0">
              <a:latin typeface="Aptos" panose="020B00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F60F33-2F84-B1A0-29B7-7C8D9FCCAECF}"/>
              </a:ext>
            </a:extLst>
          </p:cNvPr>
          <p:cNvSpPr txBox="1"/>
          <p:nvPr/>
        </p:nvSpPr>
        <p:spPr>
          <a:xfrm>
            <a:off x="1393025" y="3667484"/>
            <a:ext cx="10278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Presenter-</a:t>
            </a:r>
            <a:endParaRPr lang="en-IN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87975C-7669-5506-ED7A-4270A174369E}"/>
              </a:ext>
            </a:extLst>
          </p:cNvPr>
          <p:cNvSpPr txBox="1"/>
          <p:nvPr/>
        </p:nvSpPr>
        <p:spPr>
          <a:xfrm>
            <a:off x="5880409" y="4132456"/>
            <a:ext cx="28232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engineering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306F58C7-B6C5-F771-B1A1-E57D9C753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61BF50-6EA5-D697-4F54-FBFF0539605B}"/>
              </a:ext>
            </a:extLst>
          </p:cNvPr>
          <p:cNvSpPr/>
          <p:nvPr/>
        </p:nvSpPr>
        <p:spPr>
          <a:xfrm>
            <a:off x="-13716" y="0"/>
            <a:ext cx="9144000" cy="608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429;p40">
            <a:extLst>
              <a:ext uri="{FF2B5EF4-FFF2-40B4-BE49-F238E27FC236}">
                <a16:creationId xmlns:a16="http://schemas.microsoft.com/office/drawing/2014/main" id="{5776ED13-E5E7-4AA5-9995-1F8C587E1B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28417" y="155340"/>
            <a:ext cx="2087166" cy="453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IWPT system</a:t>
            </a:r>
            <a:endParaRPr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BE0C1B-0879-D653-11B1-295C9DDDE021}"/>
              </a:ext>
            </a:extLst>
          </p:cNvPr>
          <p:cNvSpPr txBox="1"/>
          <p:nvPr/>
        </p:nvSpPr>
        <p:spPr>
          <a:xfrm>
            <a:off x="386576" y="889854"/>
            <a:ext cx="40962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IN" b="1" dirty="0"/>
              <a:t>Four fundamental compensation structures </a:t>
            </a:r>
            <a:endParaRPr lang="en-IN" sz="1100" b="1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/>
              <a:t>S-S</a:t>
            </a:r>
            <a:r>
              <a:rPr lang="en-IN" dirty="0">
                <a:sym typeface="Wingdings" panose="05000000000000000000" pitchFamily="2" charset="2"/>
              </a:rPr>
              <a:t>(</a:t>
            </a:r>
            <a:r>
              <a:rPr lang="en-IN" dirty="0"/>
              <a:t>series-series)</a:t>
            </a:r>
            <a:endParaRPr lang="en-IN" sz="11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/>
              <a:t>S-P (series-parallel)</a:t>
            </a:r>
            <a:endParaRPr lang="en-IN" sz="11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/>
              <a:t>P-S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(parallel-series) </a:t>
            </a:r>
            <a:endParaRPr lang="en-IN" sz="1100" dirty="0"/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IN" dirty="0"/>
              <a:t>P-P</a:t>
            </a:r>
            <a:r>
              <a:rPr lang="en-IN" dirty="0">
                <a:sym typeface="Wingdings" panose="05000000000000000000" pitchFamily="2" charset="2"/>
              </a:rPr>
              <a:t></a:t>
            </a:r>
            <a:r>
              <a:rPr lang="en-IN" dirty="0"/>
              <a:t> (parallel-parallel)</a:t>
            </a:r>
            <a:endParaRPr lang="en-IN" sz="1100" dirty="0"/>
          </a:p>
          <a:p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383C8C-4746-BBA1-14F4-4EA2AD1CE408}"/>
              </a:ext>
            </a:extLst>
          </p:cNvPr>
          <p:cNvSpPr txBox="1"/>
          <p:nvPr/>
        </p:nvSpPr>
        <p:spPr>
          <a:xfrm>
            <a:off x="386576" y="2178351"/>
            <a:ext cx="79842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IWPT uses full bridge  rectifier circuit and type of low pass filter depends on the compensation topology of the receiving end.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4FD4F15-36A7-9F44-651B-5F60F8035E3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340" b="9729"/>
          <a:stretch>
            <a:fillRect/>
          </a:stretch>
        </p:blipFill>
        <p:spPr>
          <a:xfrm>
            <a:off x="868815" y="2679268"/>
            <a:ext cx="2564782" cy="173661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8B984AF-ABE9-12C6-5495-1A07841E75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0404" y="2571750"/>
            <a:ext cx="2660444" cy="173661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FC46F1E-9F4A-E134-AE03-C521EF57D3A6}"/>
              </a:ext>
            </a:extLst>
          </p:cNvPr>
          <p:cNvSpPr txBox="1"/>
          <p:nvPr/>
        </p:nvSpPr>
        <p:spPr>
          <a:xfrm>
            <a:off x="773152" y="4415883"/>
            <a:ext cx="31101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Receiving end using series topology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8FE416D-5150-D308-A25D-FAB8EA966CDB}"/>
              </a:ext>
            </a:extLst>
          </p:cNvPr>
          <p:cNvSpPr txBox="1"/>
          <p:nvPr/>
        </p:nvSpPr>
        <p:spPr>
          <a:xfrm>
            <a:off x="5545873" y="4308365"/>
            <a:ext cx="31502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Receiving end using parallel topology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32216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F3ED82B3-EB79-E075-FD95-0D9B77F794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73EB477-E3E4-10EA-EC7A-69E355A638F7}"/>
              </a:ext>
            </a:extLst>
          </p:cNvPr>
          <p:cNvSpPr/>
          <p:nvPr/>
        </p:nvSpPr>
        <p:spPr>
          <a:xfrm>
            <a:off x="-13716" y="0"/>
            <a:ext cx="9144000" cy="608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429;p40">
            <a:extLst>
              <a:ext uri="{FF2B5EF4-FFF2-40B4-BE49-F238E27FC236}">
                <a16:creationId xmlns:a16="http://schemas.microsoft.com/office/drawing/2014/main" id="{81A422A9-2EA2-37FF-7469-882A0CED1EC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5389" y="155340"/>
            <a:ext cx="4753222" cy="453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400" dirty="0" err="1"/>
              <a:t>Memristive</a:t>
            </a:r>
            <a:r>
              <a:rPr lang="en-IN" sz="2400" dirty="0"/>
              <a:t> Rectifier </a:t>
            </a:r>
            <a:r>
              <a:rPr lang="en-IN" sz="2400" dirty="0" err="1"/>
              <a:t>Modeling</a:t>
            </a:r>
            <a:endParaRPr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375620-9C65-CF24-2CD7-086EDF9BD57D}"/>
              </a:ext>
            </a:extLst>
          </p:cNvPr>
          <p:cNvSpPr txBox="1"/>
          <p:nvPr/>
        </p:nvSpPr>
        <p:spPr>
          <a:xfrm>
            <a:off x="394011" y="1205432"/>
            <a:ext cx="379623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1: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D1 &amp; D4 ON →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₂ &gt; 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v₂ =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v_D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+ 2V_f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2: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D2 &amp; D3 ON →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₂ &lt; 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v₂ = -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v_D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- 2V_f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3: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OFF → </a:t>
            </a:r>
            <a:r>
              <a:rPr lang="en-I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₂ = 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current flow stops</a:t>
            </a:r>
          </a:p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 4: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All ON →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v₂ = 0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input shorted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1DD894-A62D-359E-8467-B60587CAE7C6}"/>
              </a:ext>
            </a:extLst>
          </p:cNvPr>
          <p:cNvSpPr txBox="1"/>
          <p:nvPr/>
        </p:nvSpPr>
        <p:spPr>
          <a:xfrm>
            <a:off x="275063" y="808445"/>
            <a:ext cx="4905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Four operational modes of full bridge rectifier circuit:</a:t>
            </a:r>
            <a:endParaRPr lang="en-IN" sz="15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B2581-38F0-2594-5C12-B164C40C0544}"/>
              </a:ext>
            </a:extLst>
          </p:cNvPr>
          <p:cNvSpPr txBox="1"/>
          <p:nvPr/>
        </p:nvSpPr>
        <p:spPr>
          <a:xfrm>
            <a:off x="275063" y="2297152"/>
            <a:ext cx="79248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sz="1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Relationship between terminal voltage and current for rectifier bridge across its four operational modes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D356B3-6ECC-F14E-FC20-21665E91D135}"/>
                  </a:ext>
                </a:extLst>
              </p:cNvPr>
              <p:cNvSpPr txBox="1"/>
              <p:nvPr/>
            </p:nvSpPr>
            <p:spPr>
              <a:xfrm>
                <a:off x="275063" y="2893761"/>
                <a:ext cx="5233227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i="1" smtClean="0"/>
                      <m:t>𝑣</m:t>
                    </m:r>
                    <m:r>
                      <a:rPr lang="en-IN" i="1" smtClean="0"/>
                      <m:t>2 =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𝑣𝐷</m:t>
                        </m:r>
                        <m:r>
                          <a:rPr lang="en-IN" i="1"/>
                          <m:t> +2</m:t>
                        </m:r>
                        <m:r>
                          <a:rPr lang="en-IN" i="1"/>
                          <m:t>𝑉𝑓</m:t>
                        </m:r>
                      </m:e>
                    </m:d>
                    <m:r>
                      <a:rPr lang="en-IN" i="1"/>
                      <m:t>𝑠𝑔𝑛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𝑖</m:t>
                        </m:r>
                        <m:r>
                          <a:rPr lang="en-IN" i="1"/>
                          <m:t>2</m:t>
                        </m:r>
                      </m:e>
                    </m:d>
                    <m:r>
                      <a:rPr lang="en-IN" i="1"/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1−</m:t>
                        </m:r>
                        <m:r>
                          <a:rPr lang="en-IN" i="1"/>
                          <m:t>𝑠𝑔𝑛</m:t>
                        </m:r>
                        <m:r>
                          <a:rPr lang="en-IN" i="1"/>
                          <m:t>2</m:t>
                        </m:r>
                        <m:d>
                          <m:dPr>
                            <m:ctrlPr>
                              <a:rPr lang="en-IN" i="1"/>
                            </m:ctrlPr>
                          </m:dPr>
                          <m:e>
                            <m:r>
                              <a:rPr lang="en-IN" i="1"/>
                              <m:t>𝑖</m:t>
                            </m:r>
                            <m:r>
                              <a:rPr lang="en-IN" i="1"/>
                              <m:t>2</m:t>
                            </m:r>
                          </m:e>
                        </m:d>
                      </m:e>
                    </m:d>
                    <m:r>
                      <a:rPr lang="en-IN" i="1"/>
                      <m:t>𝑣𝑒𝑥</m:t>
                    </m:r>
                    <m:r>
                      <a:rPr lang="en-IN" i="1"/>
                      <m:t>1</m:t>
                    </m:r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IN" i="1"/>
                      <m:t>𝑖</m:t>
                    </m:r>
                    <m:r>
                      <a:rPr lang="en-IN" i="1"/>
                      <m:t>2 = </m:t>
                    </m:r>
                    <m:r>
                      <a:rPr lang="en-IN" i="1"/>
                      <m:t>𝑖𝐷𝑠𝑔𝑛</m:t>
                    </m:r>
                    <m:r>
                      <a:rPr lang="en-IN" i="1"/>
                      <m:t>(</m:t>
                    </m:r>
                    <m:r>
                      <a:rPr lang="en-IN" i="1"/>
                      <m:t>𝑣</m:t>
                    </m:r>
                    <m:r>
                      <a:rPr lang="en-IN" i="1"/>
                      <m:t>2)+[1−</m:t>
                    </m:r>
                    <m:r>
                      <a:rPr lang="en-IN" i="1"/>
                      <m:t>𝑠𝑔𝑛</m:t>
                    </m:r>
                    <m:r>
                      <a:rPr lang="en-IN" i="1"/>
                      <m:t>2(</m:t>
                    </m:r>
                    <m:r>
                      <a:rPr lang="en-IN" i="1"/>
                      <m:t>𝑣</m:t>
                    </m:r>
                    <m:r>
                      <a:rPr lang="en-IN" i="1"/>
                      <m:t>2)]</m:t>
                    </m:r>
                    <m:r>
                      <a:rPr lang="en-IN" i="1"/>
                      <m:t>𝑖𝑒𝑥</m:t>
                    </m:r>
                    <m:r>
                      <a:rPr lang="en-IN" i="1"/>
                      <m:t>1</m:t>
                    </m:r>
                  </m:oMath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𝑉𝐷</m:t>
                    </m:r>
                    <m:r>
                      <a:rPr lang="en-IN" i="1"/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/>
                          <m:t>𝑣</m:t>
                        </m:r>
                        <m:r>
                          <a:rPr lang="en-IN" i="1"/>
                          <m:t>2</m:t>
                        </m:r>
                        <m:r>
                          <a:rPr lang="en-IN" i="1"/>
                          <m:t>𝑠𝑔𝑛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/>
                              <m:t>𝑣</m:t>
                            </m:r>
                            <m:r>
                              <a:rPr lang="en-IN" i="1"/>
                              <m:t>2</m:t>
                            </m:r>
                          </m:e>
                        </m:d>
                        <m:r>
                          <a:rPr lang="en-IN" i="1"/>
                          <m:t>− 2</m:t>
                        </m:r>
                        <m:r>
                          <a:rPr lang="en-IN" i="1"/>
                          <m:t>𝑉𝑓</m:t>
                        </m:r>
                      </m:e>
                    </m:d>
                    <m:r>
                      <a:rPr lang="en-IN" i="1"/>
                      <m:t>𝑠𝑔𝑛</m:t>
                    </m:r>
                    <m:d>
                      <m:d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/>
                          <m:t>𝑖𝐷</m:t>
                        </m:r>
                      </m:e>
                    </m:d>
                    <m:r>
                      <a:rPr lang="en-IN" i="1"/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/>
                          <m:t>1− </m:t>
                        </m:r>
                        <m:r>
                          <a:rPr lang="en-IN" i="1"/>
                          <m:t>𝑠𝑔𝑛</m:t>
                        </m:r>
                        <m:d>
                          <m:d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IN" i="1"/>
                              <m:t>𝑖𝐷</m:t>
                            </m:r>
                          </m:e>
                        </m:d>
                      </m:e>
                    </m:d>
                    <m:r>
                      <a:rPr lang="en-IN" i="1"/>
                      <m:t>𝑣𝑒𝑥</m:t>
                    </m:r>
                    <m:r>
                      <a:rPr lang="en-IN" i="1"/>
                      <m:t>2</m:t>
                    </m:r>
                  </m:oMath>
                </a14:m>
                <a:endParaRPr lang="en-US" dirty="0"/>
              </a:p>
              <a:p>
                <a:pPr marL="342900" indent="-34290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𝑖𝐷</m:t>
                    </m:r>
                    <m:r>
                      <a:rPr lang="en-IN" i="1"/>
                      <m:t>=</m:t>
                    </m:r>
                    <m:r>
                      <a:rPr lang="en-IN" i="1"/>
                      <m:t>𝑖</m:t>
                    </m:r>
                    <m:r>
                      <a:rPr lang="en-IN" i="1"/>
                      <m:t>2</m:t>
                    </m:r>
                    <m:r>
                      <a:rPr lang="en-IN" i="1"/>
                      <m:t>𝑠𝑔𝑛</m:t>
                    </m:r>
                    <m:r>
                      <a:rPr lang="en-IN" i="1"/>
                      <m:t>(</m:t>
                    </m:r>
                    <m:r>
                      <a:rPr lang="en-IN" i="1"/>
                      <m:t>𝑖</m:t>
                    </m:r>
                    <m:r>
                      <a:rPr lang="en-IN" i="1"/>
                      <m:t>2)</m:t>
                    </m:r>
                    <m:r>
                      <a:rPr lang="en-IN" i="1"/>
                      <m:t>𝑠𝑔𝑛</m:t>
                    </m:r>
                    <m:r>
                      <a:rPr lang="en-IN" i="1"/>
                      <m:t>(</m:t>
                    </m:r>
                    <m:r>
                      <a:rPr lang="en-IN" i="1"/>
                      <m:t>𝑣𝐷</m:t>
                    </m:r>
                    <m:r>
                      <a:rPr lang="en-IN" i="1"/>
                      <m:t> +2</m:t>
                    </m:r>
                    <m:r>
                      <a:rPr lang="en-IN" i="1"/>
                      <m:t>𝑉𝑓</m:t>
                    </m:r>
                    <m:r>
                      <a:rPr lang="en-IN" i="1"/>
                      <m:t>)+[1−</m:t>
                    </m:r>
                    <m:r>
                      <a:rPr lang="en-IN" i="1"/>
                      <m:t>𝑠𝑔𝑛</m:t>
                    </m:r>
                    <m:r>
                      <a:rPr lang="en-IN" i="1"/>
                      <m:t>(</m:t>
                    </m:r>
                    <m:r>
                      <a:rPr lang="en-IN" i="1"/>
                      <m:t>𝑣𝐷</m:t>
                    </m:r>
                    <m:r>
                      <a:rPr lang="en-IN" i="1"/>
                      <m:t> +2</m:t>
                    </m:r>
                    <m:r>
                      <a:rPr lang="en-IN" i="1"/>
                      <m:t>𝑉𝑓</m:t>
                    </m:r>
                    <m:r>
                      <a:rPr lang="en-IN" i="1"/>
                      <m:t>)]</m:t>
                    </m:r>
                    <m:r>
                      <a:rPr lang="en-IN" i="1"/>
                      <m:t>𝑖𝑒𝑥</m:t>
                    </m:r>
                    <m:r>
                      <a:rPr lang="en-IN" i="1"/>
                      <m:t>2.</m:t>
                    </m:r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FD356B3-6ECC-F14E-FC20-21665E91D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3" y="2893761"/>
                <a:ext cx="5233227" cy="954107"/>
              </a:xfrm>
              <a:prstGeom prst="rect">
                <a:avLst/>
              </a:prstGeom>
              <a:blipFill>
                <a:blip r:embed="rId3"/>
                <a:stretch>
                  <a:fillRect l="-233" b="-512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3DCA6F-2E94-C2CE-2E31-6054E558F641}"/>
                  </a:ext>
                </a:extLst>
              </p:cNvPr>
              <p:cNvSpPr txBox="1"/>
              <p:nvPr/>
            </p:nvSpPr>
            <p:spPr>
              <a:xfrm>
                <a:off x="275063" y="3938068"/>
                <a:ext cx="7673319" cy="8699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v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Smooth version of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sgn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(x) is given by:   </a:t>
                </a:r>
                <a14:m>
                  <m:oMath xmlns:m="http://schemas.openxmlformats.org/officeDocument/2006/math">
                    <m:r>
                      <a:rPr lang="en-IN" i="1"/>
                      <m:t>𝑦</m:t>
                    </m:r>
                    <m:r>
                      <a:rPr lang="en-IN" i="1"/>
                      <m:t> =</m:t>
                    </m:r>
                    <m:r>
                      <a:rPr lang="en-IN" i="1"/>
                      <m:t>𝑡𝑎𝑛h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𝑏</m:t>
                        </m:r>
                        <m:r>
                          <a:rPr lang="en-IN" i="1"/>
                          <m:t>1</m:t>
                        </m:r>
                        <m:r>
                          <a:rPr lang="en-IN" i="1"/>
                          <m:t>𝑥</m:t>
                        </m:r>
                      </m:e>
                    </m:d>
                    <m:r>
                      <a:rPr lang="en-IN" i="1"/>
                      <m:t>=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IN" i="1">
                            <a:latin typeface="Cambria Math" panose="02040503050406030204" pitchFamily="18" charset="0"/>
                          </a:rPr>
                          <m:t> −</m:t>
                        </m:r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  <m:r>
                          <a:rPr lang="en-IN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IN" i="1">
                            <a:latin typeface="Cambria Math" panose="02040503050406030204" pitchFamily="18" charset="0"/>
                          </a:rPr>
                          <m:t>+ </m:t>
                        </m:r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  <m:r>
                      <a:rPr lang="en-IN" i="1"/>
                      <m:t>= </m:t>
                    </m:r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IN" i="1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sup>
                        </m:sSup>
                      </m:den>
                    </m:f>
                    <m:r>
                      <a:rPr lang="en-IN" i="1"/>
                      <m:t> −1 ≈ </m:t>
                    </m:r>
                    <m:r>
                      <a:rPr lang="en-IN" i="1"/>
                      <m:t>𝑠𝑔𝑛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𝑥</m:t>
                        </m:r>
                      </m:e>
                    </m:d>
                  </m:oMath>
                </a14:m>
                <a:endParaRPr lang="en-US" dirty="0">
                  <a:latin typeface="Times New Roman" panose="02020603050405020304" pitchFamily="18" charset="0"/>
                </a:endParaRPr>
              </a:p>
              <a:p>
                <a:pPr marL="285750" indent="-285750">
                  <a:buFont typeface="Wingdings" panose="05000000000000000000" pitchFamily="2" charset="2"/>
                  <a:buChar char="v"/>
                </a:pPr>
                <a:endParaRPr lang="en-US" dirty="0">
                  <a:latin typeface="Times New Roman" panose="02020603050405020304" pitchFamily="18" charset="0"/>
                </a:endParaRPr>
              </a:p>
              <a:p>
                <a:pPr lvl="4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                          </m:t>
                      </m:r>
                      <m:r>
                        <a:rPr lang="en-IN" i="1"/>
                        <m:t>𝑦</m:t>
                      </m:r>
                      <m:r>
                        <a:rPr lang="en-IN" i="1"/>
                        <m:t>1 =1− </m:t>
                      </m:r>
                      <m:r>
                        <a:rPr lang="en-IN" i="1"/>
                        <m:t>𝑡𝑎𝑛h</m:t>
                      </m:r>
                      <m:r>
                        <a:rPr lang="en-IN" i="1"/>
                        <m:t>2 (</m:t>
                      </m:r>
                      <m:r>
                        <a:rPr lang="en-IN" i="1"/>
                        <m:t>𝑏</m:t>
                      </m:r>
                      <m:r>
                        <a:rPr lang="en-IN" i="1"/>
                        <m:t>1</m:t>
                      </m:r>
                      <m:r>
                        <a:rPr lang="en-IN" i="1"/>
                        <m:t>𝑥</m:t>
                      </m:r>
                      <m:r>
                        <a:rPr lang="en-IN" i="1"/>
                        <m:t>) ≈ 1− </m:t>
                      </m:r>
                      <m:r>
                        <a:rPr lang="en-IN" i="1"/>
                        <m:t>𝑠𝑔𝑛</m:t>
                      </m:r>
                      <m:r>
                        <a:rPr lang="en-IN" i="1"/>
                        <m:t>2(</m:t>
                      </m:r>
                      <m:r>
                        <a:rPr lang="en-IN" i="1"/>
                        <m:t>𝑥</m:t>
                      </m:r>
                      <m:r>
                        <a:rPr lang="en-IN" i="1"/>
                        <m:t>)</m:t>
                      </m:r>
                    </m:oMath>
                  </m:oMathPara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3DCA6F-2E94-C2CE-2E31-6054E558F6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063" y="3938068"/>
                <a:ext cx="7673319" cy="869918"/>
              </a:xfrm>
              <a:prstGeom prst="rect">
                <a:avLst/>
              </a:prstGeom>
              <a:blipFill>
                <a:blip r:embed="rId4"/>
                <a:stretch>
                  <a:fillRect l="-79" b="-209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354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E6020654-2F6A-7667-C8CF-B500BBCF1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4F9F805-C7A6-8E19-461E-1F26AF6A77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728"/>
          <a:stretch>
            <a:fillRect/>
          </a:stretch>
        </p:blipFill>
        <p:spPr>
          <a:xfrm>
            <a:off x="304149" y="835964"/>
            <a:ext cx="3602494" cy="12153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747A7F-6060-8920-EA7F-2F128E73C2A9}"/>
              </a:ext>
            </a:extLst>
          </p:cNvPr>
          <p:cNvSpPr txBox="1"/>
          <p:nvPr/>
        </p:nvSpPr>
        <p:spPr>
          <a:xfrm>
            <a:off x="770297" y="2103863"/>
            <a:ext cx="237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</a:t>
            </a:r>
            <a:r>
              <a:rPr 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crcuit</a:t>
            </a:r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rectifier bridge</a:t>
            </a:r>
            <a:endParaRPr lang="en-IN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B1EA60-71DE-127B-F359-1392C4032F07}"/>
              </a:ext>
            </a:extLst>
          </p:cNvPr>
          <p:cNvSpPr txBox="1"/>
          <p:nvPr/>
        </p:nvSpPr>
        <p:spPr>
          <a:xfrm>
            <a:off x="4780158" y="1342039"/>
            <a:ext cx="65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668C0C-88D3-10DB-5123-0B1402221174}"/>
                  </a:ext>
                </a:extLst>
              </p:cNvPr>
              <p:cNvSpPr txBox="1"/>
              <p:nvPr/>
            </p:nvSpPr>
            <p:spPr>
              <a:xfrm>
                <a:off x="4114800" y="2103863"/>
                <a:ext cx="496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IN"/>
                        <m:t>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668C0C-88D3-10DB-5123-0B1402221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4800" y="2103863"/>
                <a:ext cx="49693" cy="2154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5576B-EF50-9D2D-B940-C64AB17E28FE}"/>
                  </a:ext>
                </a:extLst>
              </p:cNvPr>
              <p:cNvSpPr txBox="1"/>
              <p:nvPr/>
            </p:nvSpPr>
            <p:spPr>
              <a:xfrm>
                <a:off x="4139646" y="1319924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2​≈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𝑣𝐷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​+2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𝑉𝑓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2​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𝑡𝑎𝑛h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2​</m:t>
                              </m:r>
                            </m:e>
                          </m:d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𝑣𝑒𝑥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1​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D95576B-EF50-9D2D-B940-C64AB17E28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9646" y="1319924"/>
                <a:ext cx="4572000" cy="307777"/>
              </a:xfrm>
              <a:prstGeom prst="rect">
                <a:avLst/>
              </a:prstGeom>
              <a:blipFill>
                <a:blip r:embed="rId5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FFAAC6-D323-BCF5-024C-D436CEEB963C}"/>
                  </a:ext>
                </a:extLst>
              </p:cNvPr>
              <p:cNvSpPr txBox="1"/>
              <p:nvPr/>
            </p:nvSpPr>
            <p:spPr>
              <a:xfrm>
                <a:off x="3960563" y="1631501"/>
                <a:ext cx="5048759" cy="3354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𝑖𝐷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​≈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2​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2​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𝑡𝑎𝑛h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𝑡𝑎𝑛h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1​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𝑣𝐷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​+2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𝑉𝑓</m:t>
                                  </m:r>
                                  <m:r>
                                    <a:rPr lang="en-IN" i="0">
                                      <a:latin typeface="Cambria Math" panose="02040503050406030204" pitchFamily="18" charset="0"/>
                                    </a:rPr>
                                    <m:t>​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𝑖𝑒𝑥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2​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AFFAAC6-D323-BCF5-024C-D436CEEB96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563" y="1631501"/>
                <a:ext cx="5048759" cy="335476"/>
              </a:xfrm>
              <a:prstGeom prst="rect">
                <a:avLst/>
              </a:prstGeom>
              <a:blipFill>
                <a:blip r:embed="rId6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79EA5FAC-06F9-E33F-B9DF-96F23D5CF90A}"/>
              </a:ext>
            </a:extLst>
          </p:cNvPr>
          <p:cNvSpPr txBox="1"/>
          <p:nvPr/>
        </p:nvSpPr>
        <p:spPr>
          <a:xfrm>
            <a:off x="3933602" y="696927"/>
            <a:ext cx="51026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Tan sigmoid expression for equivalent controlled sources</a:t>
            </a:r>
            <a:endParaRPr lang="en-IN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2E73C82-D070-3BC9-E4B1-DB4185A2D37B}"/>
              </a:ext>
            </a:extLst>
          </p:cNvPr>
          <p:cNvSpPr txBox="1"/>
          <p:nvPr/>
        </p:nvSpPr>
        <p:spPr>
          <a:xfrm>
            <a:off x="5538439" y="1052459"/>
            <a:ext cx="15664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1. Input terminal</a:t>
            </a:r>
            <a:endParaRPr lang="en-IN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3103298-5562-A301-5621-D84FB29B218C}"/>
              </a:ext>
            </a:extLst>
          </p:cNvPr>
          <p:cNvSpPr txBox="1"/>
          <p:nvPr/>
        </p:nvSpPr>
        <p:spPr>
          <a:xfrm>
            <a:off x="5538439" y="1994957"/>
            <a:ext cx="17155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2. Output terminal</a:t>
            </a:r>
            <a:endParaRPr lang="en-IN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B7B9CC-4FC3-93A7-41C7-EA5C11B218A2}"/>
                  </a:ext>
                </a:extLst>
              </p:cNvPr>
              <p:cNvSpPr txBox="1"/>
              <p:nvPr/>
            </p:nvSpPr>
            <p:spPr>
              <a:xfrm>
                <a:off x="3911761" y="2302734"/>
                <a:ext cx="457200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2​≈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𝑖𝐷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​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2​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𝑡𝑎𝑛h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2​</m:t>
                              </m:r>
                            </m:e>
                          </m:d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𝑖𝑒𝑥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1​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6B7B9CC-4FC3-93A7-41C7-EA5C11B21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1761" y="2302734"/>
                <a:ext cx="4572000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45FA2E-1CB4-BE2D-DA15-4E1CBCB89EB4}"/>
                  </a:ext>
                </a:extLst>
              </p:cNvPr>
              <p:cNvSpPr txBox="1"/>
              <p:nvPr/>
            </p:nvSpPr>
            <p:spPr>
              <a:xfrm>
                <a:off x="3511771" y="2593774"/>
                <a:ext cx="5497551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𝑣𝐷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​≈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𝑡𝑎𝑛h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2​</m:t>
                              </m:r>
                            </m:e>
                          </m:d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𝑉𝑓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𝑡𝑎𝑛h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1​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𝑖𝐷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​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𝑡𝑎𝑛h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2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1​</m:t>
                              </m:r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𝑖𝐷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𝑣𝑒𝑥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2​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C45FA2E-1CB4-BE2D-DA15-4E1CBCB89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1771" y="2593774"/>
                <a:ext cx="5497551" cy="307777"/>
              </a:xfrm>
              <a:prstGeom prst="rect">
                <a:avLst/>
              </a:prstGeom>
              <a:blipFill>
                <a:blip r:embed="rId8"/>
                <a:stretch>
                  <a:fillRect b="-784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BC62AE4-81B5-E1B2-E4CC-24239D9C52BE}"/>
              </a:ext>
            </a:extLst>
          </p:cNvPr>
          <p:cNvSpPr/>
          <p:nvPr/>
        </p:nvSpPr>
        <p:spPr>
          <a:xfrm>
            <a:off x="-13716" y="0"/>
            <a:ext cx="9144000" cy="608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2" name="Google Shape;429;p40">
            <a:extLst>
              <a:ext uri="{FF2B5EF4-FFF2-40B4-BE49-F238E27FC236}">
                <a16:creationId xmlns:a16="http://schemas.microsoft.com/office/drawing/2014/main" id="{B0BFC213-FDA2-28DB-F39B-FD975D6FF5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5389" y="155340"/>
            <a:ext cx="4753222" cy="453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400" dirty="0" err="1"/>
              <a:t>Memristive</a:t>
            </a:r>
            <a:r>
              <a:rPr lang="en-IN" sz="2400" dirty="0"/>
              <a:t> Rectifier </a:t>
            </a:r>
            <a:r>
              <a:rPr lang="en-IN" sz="2400" dirty="0" err="1"/>
              <a:t>Modeling</a:t>
            </a:r>
            <a:endParaRPr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C290A2-0681-9B50-ED94-C1615424AC7B}"/>
                  </a:ext>
                </a:extLst>
              </p:cNvPr>
              <p:cNvSpPr txBox="1"/>
              <p:nvPr/>
            </p:nvSpPr>
            <p:spPr>
              <a:xfrm>
                <a:off x="459334" y="2946104"/>
                <a:ext cx="6537367" cy="213071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N" dirty="0"/>
                  <a:t>mathematical expression for current-controlled extended memristors is: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IN" i="1"/>
                          </m:ctrlPr>
                        </m:dPr>
                        <m:e>
                          <m:eqArr>
                            <m:eqArrPr>
                              <m:ctrlPr>
                                <a:rPr lang="en-IN" i="1"/>
                              </m:ctrlPr>
                            </m:eqArrPr>
                            <m:e>
                              <m:r>
                                <a:rPr lang="en-IN" i="1"/>
                                <m:t>𝑣</m:t>
                              </m:r>
                              <m:r>
                                <a:rPr lang="en-IN" i="1"/>
                                <m:t> =</m:t>
                              </m:r>
                              <m:r>
                                <a:rPr lang="en-IN" i="1"/>
                                <m:t>𝑅</m:t>
                              </m:r>
                              <m:r>
                                <a:rPr lang="en-IN" i="1"/>
                                <m:t>(</m:t>
                              </m:r>
                              <m:r>
                                <a:rPr lang="en-IN" i="1"/>
                                <m:t>𝑥</m:t>
                              </m:r>
                              <m:r>
                                <a:rPr lang="en-IN" i="1"/>
                                <m:t>, </m:t>
                              </m:r>
                              <m:r>
                                <a:rPr lang="en-IN" i="1"/>
                                <m:t>𝑖</m:t>
                              </m:r>
                              <m:r>
                                <a:rPr lang="en-IN" i="1"/>
                                <m:t>)</m:t>
                              </m:r>
                              <m:r>
                                <a:rPr lang="en-IN" i="1"/>
                                <m:t>𝑖</m:t>
                              </m:r>
                            </m:e>
                            <m:e>
                              <m:r>
                                <a:rPr lang="en-IN" i="1"/>
                                <m:t>𝑑𝑥</m:t>
                              </m:r>
                              <m:r>
                                <a:rPr lang="en-IN" i="1"/>
                                <m:t> </m:t>
                              </m:r>
                              <m:r>
                                <a:rPr lang="en-IN" i="1"/>
                                <m:t>𝑑𝑡</m:t>
                              </m:r>
                              <m:r>
                                <a:rPr lang="en-IN" i="1"/>
                                <m:t> = </m:t>
                              </m:r>
                              <m:r>
                                <a:rPr lang="en-IN" i="1"/>
                                <m:t>𝑓</m:t>
                              </m:r>
                              <m:r>
                                <a:rPr lang="en-IN" i="1"/>
                                <m:t> (</m:t>
                              </m:r>
                              <m:r>
                                <a:rPr lang="en-IN" i="1"/>
                                <m:t>𝑥</m:t>
                              </m:r>
                              <m:r>
                                <a:rPr lang="en-IN" i="1"/>
                                <m:t>, </m:t>
                              </m:r>
                              <m:r>
                                <a:rPr lang="en-IN" i="1"/>
                                <m:t>𝑖</m:t>
                              </m:r>
                              <m:r>
                                <a:rPr lang="en-IN" i="1"/>
                                <m:t>)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  <a:p>
                <a:endParaRPr lang="en-IN" dirty="0"/>
              </a:p>
              <a:p>
                <a:pPr marL="342900" indent="-342900">
                  <a:buAutoNum type="arabicPeriod" startAt="2"/>
                </a:pPr>
                <a:r>
                  <a:rPr lang="en-IN" dirty="0"/>
                  <a:t>The mathematical expression for voltage-controlled extended memristors is: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IN" i="1"/>
                          </m:ctrlPr>
                        </m:dPr>
                        <m:e>
                          <m:eqArr>
                            <m:eqArrPr>
                              <m:ctrlPr>
                                <a:rPr lang="en-IN" i="1"/>
                              </m:ctrlPr>
                            </m:eqArrPr>
                            <m:e>
                              <m:r>
                                <a:rPr lang="en-IN" i="1"/>
                                <m:t>𝑖</m:t>
                              </m:r>
                              <m:r>
                                <a:rPr lang="en-IN" i="1"/>
                                <m:t> =</m:t>
                              </m:r>
                              <m:r>
                                <a:rPr lang="en-IN" i="1"/>
                                <m:t>𝐺</m:t>
                              </m:r>
                              <m:r>
                                <a:rPr lang="en-IN" i="1"/>
                                <m:t>(</m:t>
                              </m:r>
                              <m:r>
                                <a:rPr lang="en-IN" i="1"/>
                                <m:t>𝑥</m:t>
                              </m:r>
                              <m:r>
                                <a:rPr lang="en-IN" i="1"/>
                                <m:t>, </m:t>
                              </m:r>
                              <m:r>
                                <a:rPr lang="en-IN" i="1"/>
                                <m:t>𝑣</m:t>
                              </m:r>
                              <m:r>
                                <a:rPr lang="en-IN" i="1"/>
                                <m:t>)</m:t>
                              </m:r>
                            </m:e>
                            <m:e>
                              <m:r>
                                <a:rPr lang="en-IN" i="1"/>
                                <m:t>𝑑𝑥</m:t>
                              </m:r>
                              <m:r>
                                <a:rPr lang="en-IN" i="1"/>
                                <m:t> </m:t>
                              </m:r>
                              <m:r>
                                <a:rPr lang="en-IN" i="1"/>
                                <m:t>𝑑𝑡</m:t>
                              </m:r>
                              <m:r>
                                <a:rPr lang="en-IN" i="1"/>
                                <m:t> = </m:t>
                              </m:r>
                              <m:r>
                                <a:rPr lang="en-IN" i="1"/>
                                <m:t>𝑔</m:t>
                              </m:r>
                              <m:r>
                                <a:rPr lang="en-IN" i="1"/>
                                <m:t>(</m:t>
                              </m:r>
                              <m:r>
                                <a:rPr lang="en-IN" i="1"/>
                                <m:t>𝑥</m:t>
                              </m:r>
                              <m:r>
                                <a:rPr lang="en-IN" i="1"/>
                                <m:t>, </m:t>
                              </m:r>
                              <m:r>
                                <a:rPr lang="en-IN" i="1"/>
                                <m:t>𝑣</m:t>
                              </m:r>
                              <m:r>
                                <a:rPr lang="en-IN" i="1"/>
                                <m:t>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IN" dirty="0"/>
              </a:p>
              <a:p>
                <a:pPr marL="342900" indent="-342900">
                  <a:buFont typeface="+mj-lt"/>
                  <a:buAutoNum type="arabicPeriod"/>
                </a:pPr>
                <a:endParaRPr lang="en-IN" dirty="0"/>
              </a:p>
              <a:p>
                <a:endParaRPr lang="en-IN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CC290A2-0681-9B50-ED94-C1615424AC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34" y="2946104"/>
                <a:ext cx="6537367" cy="2130711"/>
              </a:xfrm>
              <a:prstGeom prst="rect">
                <a:avLst/>
              </a:prstGeom>
              <a:blipFill>
                <a:blip r:embed="rId9"/>
                <a:stretch>
                  <a:fillRect l="-93" t="-38286" b="-50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25343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535BE386-37ED-90A7-5047-91F7F6D53E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F8E36FA-53A5-6E9E-874B-E45748A4CE4B}"/>
              </a:ext>
            </a:extLst>
          </p:cNvPr>
          <p:cNvSpPr/>
          <p:nvPr/>
        </p:nvSpPr>
        <p:spPr>
          <a:xfrm>
            <a:off x="-13716" y="0"/>
            <a:ext cx="9144000" cy="608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429;p40">
            <a:extLst>
              <a:ext uri="{FF2B5EF4-FFF2-40B4-BE49-F238E27FC236}">
                <a16:creationId xmlns:a16="http://schemas.microsoft.com/office/drawing/2014/main" id="{817E2079-8371-5A0F-4E0C-67BDA78040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195389" y="155340"/>
            <a:ext cx="4753222" cy="453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IN" sz="2400" dirty="0" err="1"/>
              <a:t>Memristive</a:t>
            </a:r>
            <a:r>
              <a:rPr lang="en-IN" sz="2400" dirty="0"/>
              <a:t> Rectifier </a:t>
            </a:r>
            <a:r>
              <a:rPr lang="en-IN" sz="2400" dirty="0" err="1"/>
              <a:t>Modeling</a:t>
            </a:r>
            <a:endParaRPr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D32077-E2D3-A024-9F31-8621A15A6BEE}"/>
              </a:ext>
            </a:extLst>
          </p:cNvPr>
          <p:cNvSpPr txBox="1"/>
          <p:nvPr/>
        </p:nvSpPr>
        <p:spPr>
          <a:xfrm>
            <a:off x="5197869" y="2231821"/>
            <a:ext cx="35014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Memristor Model With Tan-Sigmoid Function for LC-Filtering Bridge Rectifier Circuit.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9D15B5-9A83-2521-7513-28C46876ED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824" y="867841"/>
            <a:ext cx="4777740" cy="136398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7120B3-57A0-BED8-B422-20CB48B8B507}"/>
                  </a:ext>
                </a:extLst>
              </p:cNvPr>
              <p:cNvSpPr txBox="1"/>
              <p:nvPr/>
            </p:nvSpPr>
            <p:spPr>
              <a:xfrm>
                <a:off x="396325" y="1062270"/>
                <a:ext cx="407903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LC filtering bridge rectifier, voltage V2 across parallel capacitor and on the secondary side &amp; the current 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iD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through filtering inductor L0 are selected as control variables.</a:t>
                </a: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expressions for the controlled source are given as follows: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/>
                        <m:t>𝑖</m:t>
                      </m:r>
                      <m:r>
                        <a:rPr lang="en-IN" i="1"/>
                        <m:t>2 ≈ </m:t>
                      </m:r>
                      <m:r>
                        <a:rPr lang="en-IN" i="1"/>
                        <m:t>𝑖𝐷𝑡𝑎𝑛h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/>
                            <m:t>𝑏</m:t>
                          </m:r>
                          <m:r>
                            <a:rPr lang="en-IN" i="1"/>
                            <m:t>1</m:t>
                          </m:r>
                          <m:r>
                            <a:rPr lang="en-IN" i="1"/>
                            <m:t>𝑣</m:t>
                          </m:r>
                          <m:r>
                            <a:rPr lang="en-IN" i="1"/>
                            <m:t>2</m:t>
                          </m:r>
                        </m:e>
                      </m:d>
                    </m:oMath>
                  </m:oMathPara>
                </a14:m>
                <a:endParaRPr lang="en-US" i="1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C7120B3-57A0-BED8-B422-20CB48B8B5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25" y="1062270"/>
                <a:ext cx="4079031" cy="1815882"/>
              </a:xfrm>
              <a:prstGeom prst="rect">
                <a:avLst/>
              </a:prstGeom>
              <a:blipFill>
                <a:blip r:embed="rId4"/>
                <a:stretch>
                  <a:fillRect l="-448" t="-336" r="-149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DDAD43-E434-7BFE-D6D8-6A3F4E9A6EFB}"/>
                  </a:ext>
                </a:extLst>
              </p:cNvPr>
              <p:cNvSpPr txBox="1"/>
              <p:nvPr/>
            </p:nvSpPr>
            <p:spPr>
              <a:xfrm>
                <a:off x="148683" y="2878152"/>
                <a:ext cx="693886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/>
                        <m:t>𝑣𝐷</m:t>
                      </m:r>
                      <m:r>
                        <a:rPr lang="en-IN" i="1"/>
                        <m:t> ≈[</m:t>
                      </m:r>
                      <m:r>
                        <a:rPr lang="en-IN" i="1"/>
                        <m:t>𝑣</m:t>
                      </m:r>
                      <m:r>
                        <a:rPr lang="en-IN" i="1"/>
                        <m:t>2</m:t>
                      </m:r>
                      <m:r>
                        <a:rPr lang="en-IN" i="1"/>
                        <m:t>𝑡𝑎𝑛h</m:t>
                      </m:r>
                      <m:r>
                        <a:rPr lang="en-IN" i="1"/>
                        <m:t>(</m:t>
                      </m:r>
                      <m:r>
                        <a:rPr lang="en-IN" i="1"/>
                        <m:t>𝑏</m:t>
                      </m:r>
                      <m:r>
                        <a:rPr lang="en-IN" i="1"/>
                        <m:t>1</m:t>
                      </m:r>
                      <m:r>
                        <a:rPr lang="en-IN" i="1"/>
                        <m:t>𝑣</m:t>
                      </m:r>
                      <m:r>
                        <a:rPr lang="en-IN" i="1"/>
                        <m:t>2) − 2</m:t>
                      </m:r>
                      <m:r>
                        <a:rPr lang="en-IN" i="1"/>
                        <m:t>𝑉𝑓</m:t>
                      </m:r>
                      <m:r>
                        <a:rPr lang="en-IN" i="1"/>
                        <m:t>]</m:t>
                      </m:r>
                      <m:r>
                        <a:rPr lang="en-IN" i="1"/>
                        <m:t>𝑡𝑎𝑛h</m:t>
                      </m:r>
                      <m:r>
                        <a:rPr lang="en-IN" i="1"/>
                        <m:t>(</m:t>
                      </m:r>
                      <m:r>
                        <a:rPr lang="en-IN" i="1"/>
                        <m:t>𝑏</m:t>
                      </m:r>
                      <m:r>
                        <a:rPr lang="en-IN" i="1"/>
                        <m:t>1</m:t>
                      </m:r>
                      <m:r>
                        <a:rPr lang="en-IN" i="1"/>
                        <m:t>𝑖𝐷</m:t>
                      </m:r>
                      <m:r>
                        <a:rPr lang="en-IN" i="1"/>
                        <m:t>) +[1−</m:t>
                      </m:r>
                      <m:r>
                        <a:rPr lang="en-IN" i="1"/>
                        <m:t>𝑡𝑎𝑛h</m:t>
                      </m:r>
                      <m:r>
                        <a:rPr lang="en-IN" i="1"/>
                        <m:t>(</m:t>
                      </m:r>
                      <m:r>
                        <a:rPr lang="en-IN" i="1"/>
                        <m:t>𝑏</m:t>
                      </m:r>
                      <m:r>
                        <a:rPr lang="en-IN" i="1"/>
                        <m:t>1</m:t>
                      </m:r>
                      <m:r>
                        <a:rPr lang="en-IN" i="1"/>
                        <m:t>𝑖𝐷</m:t>
                      </m:r>
                      <m:r>
                        <a:rPr lang="en-IN" i="1"/>
                        <m:t>)]</m:t>
                      </m:r>
                      <m:r>
                        <a:rPr lang="en-IN" i="1"/>
                        <m:t>𝑣𝑒𝑥</m:t>
                      </m:r>
                      <m:r>
                        <a:rPr lang="en-IN" i="1"/>
                        <m:t>2.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5DDAD43-E434-7BFE-D6D8-6A3F4E9A6E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83" y="2878152"/>
                <a:ext cx="6938862" cy="307777"/>
              </a:xfrm>
              <a:prstGeom prst="rect">
                <a:avLst/>
              </a:prstGeom>
              <a:blipFill>
                <a:blip r:embed="rId5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9BC12F-076B-6426-1B99-CB5261FD6AAE}"/>
                  </a:ext>
                </a:extLst>
              </p:cNvPr>
              <p:cNvSpPr txBox="1"/>
              <p:nvPr/>
            </p:nvSpPr>
            <p:spPr>
              <a:xfrm>
                <a:off x="396325" y="3288025"/>
                <a:ext cx="5364674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By </a:t>
                </a:r>
                <a:r>
                  <a:rPr lang="en-US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kirchoff’s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law: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/>
                        <m:t>𝑖</m:t>
                      </m:r>
                      <m:r>
                        <a:rPr lang="en-IN" i="1"/>
                        <m:t>2 = </m:t>
                      </m:r>
                      <m:r>
                        <a:rPr lang="en-IN" i="1"/>
                        <m:t>𝑖𝐷𝑡𝑎𝑛h</m:t>
                      </m:r>
                      <m:r>
                        <a:rPr lang="en-IN" i="1"/>
                        <m:t>(</m:t>
                      </m:r>
                      <m:r>
                        <a:rPr lang="en-IN" i="1"/>
                        <m:t>𝑏</m:t>
                      </m:r>
                      <m:r>
                        <a:rPr lang="en-IN" i="1"/>
                        <m:t>1</m:t>
                      </m:r>
                      <m:r>
                        <a:rPr lang="en-IN" i="1"/>
                        <m:t>𝑣</m:t>
                      </m:r>
                      <m:r>
                        <a:rPr lang="en-IN" i="1"/>
                        <m:t>2)=</m:t>
                      </m:r>
                      <m:r>
                        <a:rPr lang="en-IN" i="1"/>
                        <m:t>𝐺𝑀</m:t>
                      </m:r>
                      <m:r>
                        <a:rPr lang="en-IN" i="1"/>
                        <m:t>(</m:t>
                      </m:r>
                      <m:r>
                        <a:rPr lang="en-IN" i="1"/>
                        <m:t>𝑖𝐷</m:t>
                      </m:r>
                      <m:r>
                        <a:rPr lang="en-IN" i="1"/>
                        <m:t>,</m:t>
                      </m:r>
                      <m:r>
                        <a:rPr lang="en-IN" i="1"/>
                        <m:t>𝑣</m:t>
                      </m:r>
                      <m:r>
                        <a:rPr lang="en-IN" i="1"/>
                        <m:t>2)</m:t>
                      </m:r>
                      <m:r>
                        <a:rPr lang="en-IN" i="1"/>
                        <m:t>𝑣</m:t>
                      </m:r>
                      <m:r>
                        <a:rPr lang="en-IN" i="1"/>
                        <m:t>2</m:t>
                      </m:r>
                    </m:oMath>
                  </m:oMathPara>
                </a14:m>
                <a:endParaRPr lang="en-I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/>
                        <m:t>𝑑𝑖𝐷</m:t>
                      </m:r>
                      <m:r>
                        <a:rPr lang="en-IN" i="1"/>
                        <m:t>/ </m:t>
                      </m:r>
                      <m:r>
                        <a:rPr lang="en-IN" i="1"/>
                        <m:t>𝑑𝑡</m:t>
                      </m:r>
                      <m:r>
                        <a:rPr lang="en-IN" i="1"/>
                        <m:t> =( [</m:t>
                      </m:r>
                      <m:r>
                        <a:rPr lang="en-IN" i="1"/>
                        <m:t>𝑣</m:t>
                      </m:r>
                      <m:r>
                        <a:rPr lang="en-IN" i="1"/>
                        <m:t>2</m:t>
                      </m:r>
                      <m:r>
                        <a:rPr lang="en-IN" i="1"/>
                        <m:t>𝑡𝑎𝑛h</m:t>
                      </m:r>
                      <m:r>
                        <a:rPr lang="en-IN" i="1"/>
                        <m:t>(</m:t>
                      </m:r>
                      <m:r>
                        <a:rPr lang="en-IN" i="1"/>
                        <m:t>𝑏</m:t>
                      </m:r>
                      <m:r>
                        <a:rPr lang="en-IN" i="1"/>
                        <m:t>1</m:t>
                      </m:r>
                      <m:r>
                        <a:rPr lang="en-IN" i="1"/>
                        <m:t>𝑣</m:t>
                      </m:r>
                      <m:r>
                        <a:rPr lang="en-IN" i="1"/>
                        <m:t>2)−2</m:t>
                      </m:r>
                      <m:r>
                        <a:rPr lang="en-IN" i="1"/>
                        <m:t>𝑉𝑓</m:t>
                      </m:r>
                      <m:r>
                        <a:rPr lang="en-IN" i="1"/>
                        <m:t>−</m:t>
                      </m:r>
                      <m:r>
                        <a:rPr lang="en-IN" i="1"/>
                        <m:t>𝑣𝑜</m:t>
                      </m:r>
                      <m:r>
                        <a:rPr lang="en-IN" i="1"/>
                        <m:t>]</m:t>
                      </m:r>
                      <m:r>
                        <a:rPr lang="en-IN" i="1"/>
                        <m:t>𝑡𝑎𝑛h</m:t>
                      </m:r>
                      <m:r>
                        <a:rPr lang="en-IN" i="1"/>
                        <m:t>(</m:t>
                      </m:r>
                      <m:r>
                        <a:rPr lang="en-IN" i="1"/>
                        <m:t>𝑏</m:t>
                      </m:r>
                      <m:r>
                        <a:rPr lang="en-IN" i="1"/>
                        <m:t>1</m:t>
                      </m:r>
                      <m:r>
                        <a:rPr lang="en-IN" i="1"/>
                        <m:t>𝑖𝐷</m:t>
                      </m:r>
                      <m:r>
                        <a:rPr lang="en-IN" i="1"/>
                        <m:t>)+</m:t>
                      </m:r>
                      <m:r>
                        <a:rPr lang="en-IN" i="1"/>
                        <m:t>𝑣𝑡h𝑟</m:t>
                      </m:r>
                      <m:r>
                        <a:rPr lang="en-IN" i="1"/>
                        <m:t>) / </m:t>
                      </m:r>
                      <m:r>
                        <a:rPr lang="en-IN" i="1"/>
                        <m:t>𝐿</m:t>
                      </m:r>
                      <m:r>
                        <a:rPr lang="en-IN" i="1"/>
                        <m:t>0</m:t>
                      </m:r>
                    </m:oMath>
                  </m:oMathPara>
                </a14:m>
                <a:endParaRPr lang="en-IN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/>
                        <m:t>𝑑𝑣𝑜</m:t>
                      </m:r>
                      <m:r>
                        <a:rPr lang="en-IN" i="1"/>
                        <m:t>/ </m:t>
                      </m:r>
                      <m:r>
                        <a:rPr lang="en-IN" i="1"/>
                        <m:t>𝑑𝑡</m:t>
                      </m:r>
                      <m:r>
                        <a:rPr lang="en-IN" i="1"/>
                        <m:t> = </m:t>
                      </m:r>
                      <m:r>
                        <a:rPr lang="en-IN" i="1"/>
                        <m:t>𝑖𝐷</m:t>
                      </m:r>
                      <m:r>
                        <a:rPr lang="en-IN" i="1"/>
                        <m:t>/ </m:t>
                      </m:r>
                      <m:r>
                        <a:rPr lang="en-IN" i="1"/>
                        <m:t>𝐶𝑜</m:t>
                      </m:r>
                      <m:r>
                        <a:rPr lang="en-IN" i="1"/>
                        <m:t> − </m:t>
                      </m:r>
                      <m:r>
                        <a:rPr lang="en-IN" i="1"/>
                        <m:t>𝑣𝑜</m:t>
                      </m:r>
                      <m:r>
                        <a:rPr lang="en-IN" i="1"/>
                        <m:t>/ </m:t>
                      </m:r>
                      <m:r>
                        <a:rPr lang="en-IN" i="1"/>
                        <m:t>𝑅𝐿𝐶𝑜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39BC12F-076B-6426-1B99-CB5261FD6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325" y="3288025"/>
                <a:ext cx="5364674" cy="954107"/>
              </a:xfrm>
              <a:prstGeom prst="rect">
                <a:avLst/>
              </a:prstGeom>
              <a:blipFill>
                <a:blip r:embed="rId6"/>
                <a:stretch>
                  <a:fillRect l="-341" t="-637" b="-191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68B1F0F2-FB0D-39E6-46A4-4D635F06E3CF}"/>
              </a:ext>
            </a:extLst>
          </p:cNvPr>
          <p:cNvSpPr txBox="1"/>
          <p:nvPr/>
        </p:nvSpPr>
        <p:spPr>
          <a:xfrm>
            <a:off x="341970" y="4344228"/>
            <a:ext cx="84897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Vthr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a threshold term it is added because if the simulation starts from quiescent point V2 =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V0 = 0 all right hand side term becomes zero.</a:t>
            </a:r>
          </a:p>
        </p:txBody>
      </p:sp>
    </p:spTree>
    <p:extLst>
      <p:ext uri="{BB962C8B-B14F-4D97-AF65-F5344CB8AC3E}">
        <p14:creationId xmlns:p14="http://schemas.microsoft.com/office/powerpoint/2010/main" val="3484954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7A57D2EC-5A09-C3E7-CCAB-A9EF0F5972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63D05C1-6E1E-7F0E-591D-DBED645A7495}"/>
              </a:ext>
            </a:extLst>
          </p:cNvPr>
          <p:cNvSpPr/>
          <p:nvPr/>
        </p:nvSpPr>
        <p:spPr>
          <a:xfrm>
            <a:off x="-13716" y="0"/>
            <a:ext cx="9144000" cy="608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429;p40">
            <a:extLst>
              <a:ext uri="{FF2B5EF4-FFF2-40B4-BE49-F238E27FC236}">
                <a16:creationId xmlns:a16="http://schemas.microsoft.com/office/drawing/2014/main" id="{CC4BD39E-1F92-F03F-CDCF-E0EE83740B1A}"/>
              </a:ext>
            </a:extLst>
          </p:cNvPr>
          <p:cNvSpPr txBox="1">
            <a:spLocks/>
          </p:cNvSpPr>
          <p:nvPr/>
        </p:nvSpPr>
        <p:spPr>
          <a:xfrm>
            <a:off x="2195389" y="155340"/>
            <a:ext cx="4753222" cy="45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6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IN" sz="2400"/>
              <a:t>Memristive Rectifier Modeling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AD7864-A2E5-C044-B1D7-FD15721C5C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634" y="608822"/>
            <a:ext cx="4381395" cy="1984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89E70FE-7CDE-4822-554E-681EF44F995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845043"/>
            <a:ext cx="4223385" cy="14401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ED8828-C04D-E725-72E1-A39D1FD7F23D}"/>
              </a:ext>
            </a:extLst>
          </p:cNvPr>
          <p:cNvSpPr txBox="1"/>
          <p:nvPr/>
        </p:nvSpPr>
        <p:spPr>
          <a:xfrm>
            <a:off x="1442472" y="2522710"/>
            <a:ext cx="18957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S-S type IWPT system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257DE49-0C6F-C408-DA21-7EC8DDDDFFA0}"/>
              </a:ext>
            </a:extLst>
          </p:cNvPr>
          <p:cNvSpPr txBox="1"/>
          <p:nvPr/>
        </p:nvSpPr>
        <p:spPr>
          <a:xfrm>
            <a:off x="5360253" y="2285223"/>
            <a:ext cx="26468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Equivalent S-S type IWPT system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760A8D-A577-B27F-DFF9-37FCB8B2171C}"/>
                  </a:ext>
                </a:extLst>
              </p:cNvPr>
              <p:cNvSpPr txBox="1"/>
              <p:nvPr/>
            </p:nvSpPr>
            <p:spPr>
              <a:xfrm>
                <a:off x="509889" y="2829219"/>
                <a:ext cx="8124221" cy="22467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Equivalent circuit for the coupled coils is approximated using a T-type decoupling  circuit, and the circuit for rectification, filtering, and the load section is equivalently modelled using the current-controlled extended memristor model RM.</a:t>
                </a:r>
              </a:p>
              <a:p>
                <a:pPr marL="342900" indent="-342900">
                  <a:buFont typeface="+mj-lt"/>
                  <a:buAutoNum type="arabicPeriod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Employing phase-shift voltage control for the inverter bridge, we obtain:</a:t>
                </a: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</a:t>
                </a:r>
                <a14:m>
                  <m:oMath xmlns:m="http://schemas.openxmlformats.org/officeDocument/2006/math">
                    <m:r>
                      <a:rPr lang="en-IN" i="1"/>
                      <m:t>𝑣</m:t>
                    </m:r>
                    <m:r>
                      <a:rPr lang="en-IN" i="1"/>
                      <m:t>1=0.5</m:t>
                    </m:r>
                    <m:r>
                      <a:rPr lang="en-IN" i="1"/>
                      <m:t>𝑉𝑖𝑛</m:t>
                    </m:r>
                    <m:r>
                      <a:rPr lang="en-IN" i="1"/>
                      <m:t>[</m:t>
                    </m:r>
                    <m:r>
                      <a:rPr lang="en-IN" i="1"/>
                      <m:t>𝑡𝑎𝑛h</m:t>
                    </m:r>
                    <m:r>
                      <a:rPr lang="en-IN" i="1"/>
                      <m:t>(</m:t>
                    </m:r>
                    <m:r>
                      <a:rPr lang="en-IN" i="1"/>
                      <m:t>𝑏</m:t>
                    </m:r>
                    <m:r>
                      <a:rPr lang="en-IN" i="1"/>
                      <m:t>2</m:t>
                    </m:r>
                    <m:r>
                      <a:rPr lang="en-IN" i="1"/>
                      <m:t>𝑠𝑖𝑛</m:t>
                    </m:r>
                    <m:r>
                      <a:rPr lang="en-IN" i="1"/>
                      <m:t>(</m:t>
                    </m:r>
                    <m:r>
                      <a:rPr lang="en-IN" i="1"/>
                      <m:t>𝜔</m:t>
                    </m:r>
                    <m:r>
                      <a:rPr lang="en-IN" i="1"/>
                      <m:t>𝑡</m:t>
                    </m:r>
                    <m:r>
                      <a:rPr lang="en-IN" i="1"/>
                      <m:t>+</m:t>
                    </m:r>
                    <m:r>
                      <a:rPr lang="en-IN" i="1"/>
                      <m:t>𝜃</m:t>
                    </m:r>
                    <m:r>
                      <a:rPr lang="en-IN" i="1"/>
                      <m:t>)) −</m:t>
                    </m:r>
                    <m:r>
                      <a:rPr lang="en-IN" i="1"/>
                      <m:t>𝑡𝑎𝑛h</m:t>
                    </m:r>
                    <m:r>
                      <a:rPr lang="en-IN" i="1"/>
                      <m:t>(</m:t>
                    </m:r>
                    <m:r>
                      <a:rPr lang="en-IN" i="1"/>
                      <m:t>𝑏</m:t>
                    </m:r>
                    <m:r>
                      <a:rPr lang="en-IN" i="1"/>
                      <m:t>2</m:t>
                    </m:r>
                    <m:r>
                      <a:rPr lang="en-IN" i="1"/>
                      <m:t>𝑠𝑖𝑛</m:t>
                    </m:r>
                    <m:r>
                      <a:rPr lang="en-IN" i="1"/>
                      <m:t>(</m:t>
                    </m:r>
                    <m:r>
                      <a:rPr lang="en-IN" i="1"/>
                      <m:t>𝜔</m:t>
                    </m:r>
                    <m:r>
                      <a:rPr lang="en-IN" i="1"/>
                      <m:t>𝑡</m:t>
                    </m:r>
                    <m:r>
                      <a:rPr lang="en-IN" i="1"/>
                      <m:t>+</m:t>
                    </m:r>
                    <m:r>
                      <a:rPr lang="en-IN" i="1"/>
                      <m:t>𝜃</m:t>
                    </m:r>
                    <m:r>
                      <a:rPr lang="en-IN" i="1"/>
                      <m:t>−</m:t>
                    </m:r>
                    <m:r>
                      <a:rPr lang="en-IN" i="1"/>
                      <m:t>𝛼</m:t>
                    </m:r>
                    <m:r>
                      <a:rPr lang="en-IN" i="1"/>
                      <m:t>))]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5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α is the phase-shift angle</a:t>
                </a:r>
                <a:endPara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5"/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θ Is the initial phase angle; and ω is the switching angular frequency.</a:t>
                </a:r>
                <a:endParaRPr lang="en-IN" sz="11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B760A8D-A577-B27F-DFF9-37FCB8B21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89" y="2829219"/>
                <a:ext cx="8124221" cy="2246769"/>
              </a:xfrm>
              <a:prstGeom prst="rect">
                <a:avLst/>
              </a:prstGeom>
              <a:blipFill>
                <a:blip r:embed="rId5"/>
                <a:stretch>
                  <a:fillRect l="-150" t="-54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21363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38C9F721-F536-F5D8-75E7-7C7A80586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735BED0-AA30-E17D-01CF-5D0716C120C1}"/>
              </a:ext>
            </a:extLst>
          </p:cNvPr>
          <p:cNvSpPr txBox="1"/>
          <p:nvPr/>
        </p:nvSpPr>
        <p:spPr>
          <a:xfrm>
            <a:off x="230458" y="764163"/>
            <a:ext cx="538602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state-space equation for the system can be derived using and KCL.</a:t>
            </a:r>
            <a:endParaRPr lang="en-IN" sz="1100" b="1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CCFD68-5169-05B2-9EC9-934DEAB57666}"/>
                  </a:ext>
                </a:extLst>
              </p:cNvPr>
              <p:cNvSpPr txBox="1"/>
              <p:nvPr/>
            </p:nvSpPr>
            <p:spPr>
              <a:xfrm>
                <a:off x="650487" y="1386468"/>
                <a:ext cx="4230774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𝑖𝑝𝑅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𝑣𝑐𝑝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2 −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𝑣𝑐𝑠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𝑖𝑠𝑅𝑚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5CCFD68-5169-05B2-9EC9-934DEAB576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487" y="1386468"/>
                <a:ext cx="4230774" cy="409023"/>
              </a:xfrm>
              <a:prstGeom prst="rect">
                <a:avLst/>
              </a:prstGeom>
              <a:blipFill>
                <a:blip r:embed="rId3"/>
                <a:stretch>
                  <a:fillRect l="-1009" t="-2941" r="-865" b="-1323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123213-8741-DACF-0C6D-8E95A63AE9FC}"/>
                  </a:ext>
                </a:extLst>
              </p:cNvPr>
              <p:cNvSpPr txBox="1"/>
              <p:nvPr/>
            </p:nvSpPr>
            <p:spPr>
              <a:xfrm>
                <a:off x="644075" y="1958897"/>
                <a:ext cx="4310924" cy="40902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𝑑𝑖𝑠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𝑖𝑝𝑅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1 −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𝑣𝑐𝑝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∆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𝑣𝑐𝑠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𝑖𝑠𝑅𝑚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123213-8741-DACF-0C6D-8E95A63AE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75" y="1958897"/>
                <a:ext cx="4310924" cy="409023"/>
              </a:xfrm>
              <a:prstGeom prst="rect">
                <a:avLst/>
              </a:prstGeom>
              <a:blipFill>
                <a:blip r:embed="rId4"/>
                <a:stretch>
                  <a:fillRect l="-566" r="-849" b="-1492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4A5840-7F1C-6782-B4FC-17397770C529}"/>
                  </a:ext>
                </a:extLst>
              </p:cNvPr>
              <p:cNvSpPr txBox="1"/>
              <p:nvPr/>
            </p:nvSpPr>
            <p:spPr>
              <a:xfrm>
                <a:off x="652803" y="2571750"/>
                <a:ext cx="1082027" cy="4453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𝑑𝑉𝑐𝑝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𝐶𝑝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𝑖𝑝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F4A5840-7F1C-6782-B4FC-17397770C5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803" y="2571750"/>
                <a:ext cx="1082027" cy="445315"/>
              </a:xfrm>
              <a:prstGeom prst="rect">
                <a:avLst/>
              </a:prstGeom>
              <a:blipFill>
                <a:blip r:embed="rId5"/>
                <a:stretch>
                  <a:fillRect l="-4494" t="-2740" r="-4494" b="-1643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3D889D-572F-9D5A-51DA-4696392FA7C4}"/>
                  </a:ext>
                </a:extLst>
              </p:cNvPr>
              <p:cNvSpPr txBox="1"/>
              <p:nvPr/>
            </p:nvSpPr>
            <p:spPr>
              <a:xfrm>
                <a:off x="644075" y="3163229"/>
                <a:ext cx="1021883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𝑑𝑉𝑐𝑠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𝐶𝑠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is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73D889D-572F-9D5A-51DA-4696392FA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75" y="3163229"/>
                <a:ext cx="1021883" cy="409086"/>
              </a:xfrm>
              <a:prstGeom prst="rect">
                <a:avLst/>
              </a:prstGeom>
              <a:blipFill>
                <a:blip r:embed="rId6"/>
                <a:stretch>
                  <a:fillRect l="-3593" t="-1493" r="-2994" b="-134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5F9EE3-06D0-3C5C-47F6-52C523F3AA28}"/>
                  </a:ext>
                </a:extLst>
              </p:cNvPr>
              <p:cNvSpPr txBox="1"/>
              <p:nvPr/>
            </p:nvSpPr>
            <p:spPr>
              <a:xfrm>
                <a:off x="644075" y="3718479"/>
                <a:ext cx="2388987" cy="40908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𝑑𝑉𝑜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𝐶𝑜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𝑖𝑠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𝑉𝑜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𝑅𝑙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5F9EE3-06D0-3C5C-47F6-52C523F3AA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075" y="3718479"/>
                <a:ext cx="2388987" cy="409086"/>
              </a:xfrm>
              <a:prstGeom prst="rect">
                <a:avLst/>
              </a:prstGeom>
              <a:blipFill>
                <a:blip r:embed="rId7"/>
                <a:stretch>
                  <a:fillRect l="-1276" t="-1493" r="-510" b="-134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6BDEA6BB-5ED3-8FAB-5234-B767D226BAD9}"/>
              </a:ext>
            </a:extLst>
          </p:cNvPr>
          <p:cNvSpPr txBox="1"/>
          <p:nvPr/>
        </p:nvSpPr>
        <p:spPr>
          <a:xfrm>
            <a:off x="4111083" y="4127565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2D7FE7-31EA-FB9E-07EC-D9214B5A948D}"/>
                  </a:ext>
                </a:extLst>
              </p:cNvPr>
              <p:cNvSpPr txBox="1"/>
              <p:nvPr/>
            </p:nvSpPr>
            <p:spPr>
              <a:xfrm>
                <a:off x="5252224" y="2947785"/>
                <a:ext cx="117423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𝐿𝑝𝐿𝑠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D2D7FE7-31EA-FB9E-07EC-D9214B5A94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2224" y="2947785"/>
                <a:ext cx="1174232" cy="215444"/>
              </a:xfrm>
              <a:prstGeom prst="rect">
                <a:avLst/>
              </a:prstGeom>
              <a:blipFill>
                <a:blip r:embed="rId8"/>
                <a:stretch>
                  <a:fillRect l="-2604" r="-1042" b="-3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873F11-0374-E36D-8272-89F2F76233C0}"/>
                  </a:ext>
                </a:extLst>
              </p:cNvPr>
              <p:cNvSpPr txBox="1"/>
              <p:nvPr/>
            </p:nvSpPr>
            <p:spPr>
              <a:xfrm>
                <a:off x="5172802" y="3260050"/>
                <a:ext cx="2667782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𝑉𝑜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𝑉𝑓</m:t>
                              </m:r>
                            </m:e>
                          </m:d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𝑖𝑠</m:t>
                                  </m:r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𝑖𝑠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C873F11-0374-E36D-8272-89F2F7623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2802" y="3260050"/>
                <a:ext cx="2667782" cy="215444"/>
              </a:xfrm>
              <a:prstGeom prst="rect">
                <a:avLst/>
              </a:prstGeom>
              <a:blipFill>
                <a:blip r:embed="rId9"/>
                <a:stretch>
                  <a:fillRect l="-915" r="-686" b="-3428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890FCC0D-55B2-B72E-1709-D38F37A8E93A}"/>
              </a:ext>
            </a:extLst>
          </p:cNvPr>
          <p:cNvSpPr/>
          <p:nvPr/>
        </p:nvSpPr>
        <p:spPr>
          <a:xfrm>
            <a:off x="-13716" y="0"/>
            <a:ext cx="9144000" cy="608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4" name="Google Shape;429;p40">
            <a:extLst>
              <a:ext uri="{FF2B5EF4-FFF2-40B4-BE49-F238E27FC236}">
                <a16:creationId xmlns:a16="http://schemas.microsoft.com/office/drawing/2014/main" id="{9EE8B3B2-4854-C506-DCFE-F4D53C32E102}"/>
              </a:ext>
            </a:extLst>
          </p:cNvPr>
          <p:cNvSpPr txBox="1">
            <a:spLocks/>
          </p:cNvSpPr>
          <p:nvPr/>
        </p:nvSpPr>
        <p:spPr>
          <a:xfrm>
            <a:off x="2195389" y="155340"/>
            <a:ext cx="4753222" cy="45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6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IN" sz="2400"/>
              <a:t>Memristive Rectifier Modeling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15577541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D1ECD6EE-FCD0-BEA1-0AFD-FC6B7917D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9EC0C42-64A4-0973-1C7B-225FE1F9A956}"/>
              </a:ext>
            </a:extLst>
          </p:cNvPr>
          <p:cNvSpPr/>
          <p:nvPr/>
        </p:nvSpPr>
        <p:spPr>
          <a:xfrm>
            <a:off x="-13716" y="0"/>
            <a:ext cx="9144000" cy="608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429;p40">
            <a:extLst>
              <a:ext uri="{FF2B5EF4-FFF2-40B4-BE49-F238E27FC236}">
                <a16:creationId xmlns:a16="http://schemas.microsoft.com/office/drawing/2014/main" id="{F20422D3-7A69-80A8-9CF5-0461F63AFCCD}"/>
              </a:ext>
            </a:extLst>
          </p:cNvPr>
          <p:cNvSpPr txBox="1">
            <a:spLocks/>
          </p:cNvSpPr>
          <p:nvPr/>
        </p:nvSpPr>
        <p:spPr>
          <a:xfrm>
            <a:off x="2195389" y="155340"/>
            <a:ext cx="4753222" cy="45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6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IN" sz="2400" dirty="0" err="1"/>
              <a:t>Memristive</a:t>
            </a:r>
            <a:r>
              <a:rPr lang="en-IN" sz="2400" dirty="0"/>
              <a:t> Rectifier </a:t>
            </a:r>
            <a:r>
              <a:rPr lang="en-IN" sz="2400" dirty="0" err="1"/>
              <a:t>Modeling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509015-856F-6D58-A7F1-EDF6EE0626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007" y="764163"/>
            <a:ext cx="3622212" cy="106849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82254A-B8A0-B8FD-75ED-53217C5354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007" y="2151366"/>
            <a:ext cx="3622212" cy="108571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C6AE5D2-6EC7-8840-8ED2-53DD4D95262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1007" y="3523220"/>
            <a:ext cx="3622212" cy="12199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389B7C-0A65-519F-53FB-AA523A3548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5046" y="764163"/>
            <a:ext cx="3622212" cy="10684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1E8F31-A868-A8BC-9B76-27B6DCA8AB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55047" y="2151366"/>
            <a:ext cx="3622211" cy="108571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6D52173-7EF3-DC72-8942-0A488D76835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5046" y="3590359"/>
            <a:ext cx="3742543" cy="108571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394EDB-F820-C7BC-1D99-8A35492F89B9}"/>
              </a:ext>
            </a:extLst>
          </p:cNvPr>
          <p:cNvSpPr txBox="1"/>
          <p:nvPr/>
        </p:nvSpPr>
        <p:spPr>
          <a:xfrm>
            <a:off x="2019795" y="1828323"/>
            <a:ext cx="6862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I2(A)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5B42273-E1D7-4D0C-B45E-7B761D93E394}"/>
              </a:ext>
            </a:extLst>
          </p:cNvPr>
          <p:cNvSpPr txBox="1"/>
          <p:nvPr/>
        </p:nvSpPr>
        <p:spPr>
          <a:xfrm>
            <a:off x="2019795" y="3215443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V1(V)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C48B32-E546-7BDA-04EC-6715338600B1}"/>
              </a:ext>
            </a:extLst>
          </p:cNvPr>
          <p:cNvSpPr txBox="1"/>
          <p:nvPr/>
        </p:nvSpPr>
        <p:spPr>
          <a:xfrm>
            <a:off x="2019795" y="4676078"/>
            <a:ext cx="5813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Ip(A)</a:t>
            </a:r>
            <a:endParaRPr lang="en-I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4D8F9AE-241A-2E4B-C1D0-0927BB1AE5BB}"/>
              </a:ext>
            </a:extLst>
          </p:cNvPr>
          <p:cNvSpPr txBox="1"/>
          <p:nvPr/>
        </p:nvSpPr>
        <p:spPr>
          <a:xfrm>
            <a:off x="6564351" y="1791813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Vo(V)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3A79CA8-CEAF-BF8B-9048-DD4F310E1F5A}"/>
              </a:ext>
            </a:extLst>
          </p:cNvPr>
          <p:cNvSpPr txBox="1"/>
          <p:nvPr/>
        </p:nvSpPr>
        <p:spPr>
          <a:xfrm>
            <a:off x="6647086" y="3237085"/>
            <a:ext cx="603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ID(A)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FB713B-74E3-89EB-8D29-18EDAAB17CB5}"/>
              </a:ext>
            </a:extLst>
          </p:cNvPr>
          <p:cNvSpPr txBox="1"/>
          <p:nvPr/>
        </p:nvSpPr>
        <p:spPr>
          <a:xfrm>
            <a:off x="6647086" y="4676077"/>
            <a:ext cx="6431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V2(V)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260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B37265B0-0162-EAD2-F590-3E8F6E6A7F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258A2C3-44B8-627F-CE07-C06357BBB4CC}"/>
              </a:ext>
            </a:extLst>
          </p:cNvPr>
          <p:cNvSpPr/>
          <p:nvPr/>
        </p:nvSpPr>
        <p:spPr>
          <a:xfrm>
            <a:off x="-13716" y="0"/>
            <a:ext cx="9144000" cy="608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Google Shape;429;p40">
            <a:extLst>
              <a:ext uri="{FF2B5EF4-FFF2-40B4-BE49-F238E27FC236}">
                <a16:creationId xmlns:a16="http://schemas.microsoft.com/office/drawing/2014/main" id="{195825A7-9A17-306D-962F-D44BBDF85457}"/>
              </a:ext>
            </a:extLst>
          </p:cNvPr>
          <p:cNvSpPr txBox="1">
            <a:spLocks/>
          </p:cNvSpPr>
          <p:nvPr/>
        </p:nvSpPr>
        <p:spPr>
          <a:xfrm>
            <a:off x="2648865" y="155340"/>
            <a:ext cx="3818837" cy="45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6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400" dirty="0"/>
              <a:t>Full bridge LLC converter </a:t>
            </a:r>
            <a:endParaRPr lang="en-IN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A5F1B3-A6A6-82E9-FD78-66616551E4AD}"/>
              </a:ext>
            </a:extLst>
          </p:cNvPr>
          <p:cNvSpPr txBox="1"/>
          <p:nvPr/>
        </p:nvSpPr>
        <p:spPr>
          <a:xfrm>
            <a:off x="460917" y="764163"/>
            <a:ext cx="825190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+mj-lt"/>
              <a:buAutoNum type="arabicPeriod"/>
            </a:pPr>
            <a:r>
              <a:rPr lang="en-US" dirty="0"/>
              <a:t>A resonant converter is a power electronic circuit that uses resonance between inductors and capacitors to shape the voltage or current waveforms this allows switching devices to turn ON/OFF when voltage or current is zero that reduces losses and electromagnetic interference.</a:t>
            </a:r>
          </a:p>
          <a:p>
            <a:pPr marL="342900" indent="-342900" algn="just">
              <a:buFont typeface="+mj-lt"/>
              <a:buAutoNum type="arabicPeriod"/>
            </a:pPr>
            <a:endParaRPr lang="en-US" dirty="0"/>
          </a:p>
          <a:p>
            <a:pPr marL="342900" indent="-342900" algn="just">
              <a:buFont typeface="+mj-lt"/>
              <a:buAutoNum type="arabicPeriod"/>
            </a:pPr>
            <a:r>
              <a:rPr lang="en-US" dirty="0"/>
              <a:t>They achieve soft switching by turning ON/OFF the switching elements at zero voltage or zero current thereby minimizing switching losses during circuit resonance. </a:t>
            </a:r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9B3C72-739A-C801-92CA-4E9CA4D5E4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0054" y="2149158"/>
            <a:ext cx="5376458" cy="12615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D47237E-9B30-00D1-0F40-0BE759B6CCF9}"/>
              </a:ext>
            </a:extLst>
          </p:cNvPr>
          <p:cNvSpPr txBox="1"/>
          <p:nvPr/>
        </p:nvSpPr>
        <p:spPr>
          <a:xfrm>
            <a:off x="460917" y="3992137"/>
            <a:ext cx="80522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3.    It is assumed that the inverters operate in 180</a:t>
            </a:r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˚ conduction mode i.e., the duty cycle is 0.5 i.e., 50%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45111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165201FB-F590-CF9E-4C9E-D23FD3A271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60689EA-BC70-66EF-F8D9-EFC1B4DF40B4}"/>
              </a:ext>
            </a:extLst>
          </p:cNvPr>
          <p:cNvSpPr/>
          <p:nvPr/>
        </p:nvSpPr>
        <p:spPr>
          <a:xfrm>
            <a:off x="-13716" y="0"/>
            <a:ext cx="9144000" cy="608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429;p40">
            <a:extLst>
              <a:ext uri="{FF2B5EF4-FFF2-40B4-BE49-F238E27FC236}">
                <a16:creationId xmlns:a16="http://schemas.microsoft.com/office/drawing/2014/main" id="{1FFA289C-241C-E0AA-126D-967604F0898A}"/>
              </a:ext>
            </a:extLst>
          </p:cNvPr>
          <p:cNvSpPr txBox="1">
            <a:spLocks/>
          </p:cNvSpPr>
          <p:nvPr/>
        </p:nvSpPr>
        <p:spPr>
          <a:xfrm>
            <a:off x="2648865" y="155340"/>
            <a:ext cx="3818837" cy="45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6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400" dirty="0"/>
              <a:t>Full bridge LLC converter 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31183E-9C09-0EE0-2D98-B4628CEC5B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7883" y="608823"/>
            <a:ext cx="3771968" cy="177408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C21F768-DE5C-FCA9-05D0-D68ED055C202}"/>
              </a:ext>
            </a:extLst>
          </p:cNvPr>
          <p:cNvSpPr txBox="1"/>
          <p:nvPr/>
        </p:nvSpPr>
        <p:spPr>
          <a:xfrm>
            <a:off x="6120883" y="2310140"/>
            <a:ext cx="24358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Voltage source square wave inverter full-bridge</a:t>
            </a:r>
            <a:endParaRPr lang="en-IN" sz="12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0CE4457-146D-3E1E-FD93-A2D6544A1C1D}"/>
              </a:ext>
            </a:extLst>
          </p:cNvPr>
          <p:cNvSpPr txBox="1"/>
          <p:nvPr/>
        </p:nvSpPr>
        <p:spPr>
          <a:xfrm>
            <a:off x="517135" y="948229"/>
            <a:ext cx="48087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Width of the output voltage pulse of the full bridge inverter can be adjusted by shifting the phase.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Is the deadtime.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810B36-C73D-6C2E-8544-9F633D6372D2}"/>
                  </a:ext>
                </a:extLst>
              </p:cNvPr>
              <p:cNvSpPr txBox="1"/>
              <p:nvPr/>
            </p:nvSpPr>
            <p:spPr>
              <a:xfrm>
                <a:off x="428379" y="1974663"/>
                <a:ext cx="4825232" cy="2431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𝑉𝑎𝑏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=0.5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𝑉𝑖𝑛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𝑏𝑠𝑖𝑛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tanh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𝑏𝑠𝑖𝑛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810B36-C73D-6C2E-8544-9F633D637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379" y="1974663"/>
                <a:ext cx="4825232" cy="243143"/>
              </a:xfrm>
              <a:prstGeom prst="rect">
                <a:avLst/>
              </a:prstGeom>
              <a:blipFill>
                <a:blip r:embed="rId4"/>
                <a:stretch>
                  <a:fillRect l="-253" r="-631" b="-2500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B1E1BD9-8C1B-A538-0AC0-5AAAB95EC078}"/>
              </a:ext>
            </a:extLst>
          </p:cNvPr>
          <p:cNvSpPr txBox="1"/>
          <p:nvPr/>
        </p:nvSpPr>
        <p:spPr>
          <a:xfrm>
            <a:off x="364273" y="2279272"/>
            <a:ext cx="31614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Alpha = phase shift between the diagonal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EB2B4F89-C466-1F1B-B56A-AC6DFEF4920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1093"/>
          <a:stretch>
            <a:fillRect/>
          </a:stretch>
        </p:blipFill>
        <p:spPr>
          <a:xfrm>
            <a:off x="1470915" y="2540972"/>
            <a:ext cx="4492751" cy="195668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C860D5-C256-DEFE-4F40-94D86808E7EB}"/>
              </a:ext>
            </a:extLst>
          </p:cNvPr>
          <p:cNvSpPr txBox="1"/>
          <p:nvPr/>
        </p:nvSpPr>
        <p:spPr>
          <a:xfrm>
            <a:off x="1799938" y="4380788"/>
            <a:ext cx="38347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Asymmetrical half bridge LLC resonant converter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47671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48B0A735-8E13-0FD0-94E2-1936BDAC1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D8866BA-ECC8-6E88-818F-56E6BFF1ED12}"/>
              </a:ext>
            </a:extLst>
          </p:cNvPr>
          <p:cNvSpPr/>
          <p:nvPr/>
        </p:nvSpPr>
        <p:spPr>
          <a:xfrm>
            <a:off x="-13716" y="0"/>
            <a:ext cx="9144000" cy="608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429;p40">
            <a:extLst>
              <a:ext uri="{FF2B5EF4-FFF2-40B4-BE49-F238E27FC236}">
                <a16:creationId xmlns:a16="http://schemas.microsoft.com/office/drawing/2014/main" id="{C7AE792C-BBE7-D2CD-4429-C5D9B349501B}"/>
              </a:ext>
            </a:extLst>
          </p:cNvPr>
          <p:cNvSpPr txBox="1">
            <a:spLocks/>
          </p:cNvSpPr>
          <p:nvPr/>
        </p:nvSpPr>
        <p:spPr>
          <a:xfrm>
            <a:off x="2648865" y="155340"/>
            <a:ext cx="3818837" cy="45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6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400" dirty="0"/>
              <a:t>Full bridge LLC converter </a:t>
            </a:r>
            <a:endParaRPr lang="en-IN" sz="2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C4AACE-7B70-16CE-8535-41EE1D031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966" y="678076"/>
            <a:ext cx="4038600" cy="1513346"/>
          </a:xfrm>
          <a:prstGeom prst="rect">
            <a:avLst/>
          </a:prstGeom>
        </p:spPr>
      </p:pic>
      <p:pic>
        <p:nvPicPr>
          <p:cNvPr id="8194" name="Picture 2" descr="Full bridge LLC converter | Download Scientific Diagram">
            <a:extLst>
              <a:ext uri="{FF2B5EF4-FFF2-40B4-BE49-F238E27FC236}">
                <a16:creationId xmlns:a16="http://schemas.microsoft.com/office/drawing/2014/main" id="{40DF321F-A46A-FBF0-F5C8-F46A9BC682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436" y="678076"/>
            <a:ext cx="4038600" cy="1574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27">
            <a:extLst>
              <a:ext uri="{FF2B5EF4-FFF2-40B4-BE49-F238E27FC236}">
                <a16:creationId xmlns:a16="http://schemas.microsoft.com/office/drawing/2014/main" id="{0E0E7C2A-C1C0-A63B-DEF1-D622498F9579}"/>
              </a:ext>
            </a:extLst>
          </p:cNvPr>
          <p:cNvGrpSpPr/>
          <p:nvPr/>
        </p:nvGrpSpPr>
        <p:grpSpPr>
          <a:xfrm>
            <a:off x="124451" y="2732950"/>
            <a:ext cx="4408578" cy="2151285"/>
            <a:chOff x="60624" y="2450452"/>
            <a:chExt cx="4408578" cy="215128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CEF99C2-8330-76FA-B4F3-2D54A94231FF}"/>
                    </a:ext>
                  </a:extLst>
                </p:cNvPr>
                <p:cNvSpPr txBox="1"/>
                <p:nvPr/>
              </p:nvSpPr>
              <p:spPr>
                <a:xfrm>
                  <a:off x="60624" y="2608830"/>
                  <a:ext cx="3314478" cy="442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𝑑𝑖𝐿𝑚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𝐿𝑚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𝑣𝑜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𝑖𝐿𝑟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𝑖𝐿𝑚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9CEF99C2-8330-76FA-B4F3-2D54A94231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624" y="2608830"/>
                  <a:ext cx="3314478" cy="442942"/>
                </a:xfrm>
                <a:prstGeom prst="rect">
                  <a:avLst/>
                </a:prstGeom>
                <a:blipFill>
                  <a:blip r:embed="rId5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ED7D1BF-1EB9-9EF4-C02F-FDC13604A20C}"/>
                    </a:ext>
                  </a:extLst>
                </p:cNvPr>
                <p:cNvSpPr txBox="1"/>
                <p:nvPr/>
              </p:nvSpPr>
              <p:spPr>
                <a:xfrm>
                  <a:off x="257115" y="3148737"/>
                  <a:ext cx="4148260" cy="3506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𝑑𝑖𝐿𝑟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𝐿𝑟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𝑣𝑐𝑟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𝑛𝑣𝑜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𝑖𝐿𝑟</m:t>
                                    </m:r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𝑖𝐿𝑚</m:t>
                                    </m:r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𝑣𝑎𝑏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ED7D1BF-1EB9-9EF4-C02F-FDC13604A2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115" y="3148737"/>
                  <a:ext cx="4148260" cy="350609"/>
                </a:xfrm>
                <a:prstGeom prst="rect">
                  <a:avLst/>
                </a:prstGeom>
                <a:blipFill>
                  <a:blip r:embed="rId6"/>
                  <a:stretch>
                    <a:fillRect l="-1029" t="-3509" r="-1324" b="-157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4DD5D6B-76A9-10EB-5636-62474DB9BD79}"/>
                    </a:ext>
                  </a:extLst>
                </p:cNvPr>
                <p:cNvSpPr txBox="1"/>
                <p:nvPr/>
              </p:nvSpPr>
              <p:spPr>
                <a:xfrm>
                  <a:off x="193288" y="3643031"/>
                  <a:ext cx="1216808" cy="3506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𝑑𝑣𝑐𝑟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𝐶𝑟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𝑖𝐿𝑟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4DD5D6B-76A9-10EB-5636-62474DB9BD7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88" y="3643031"/>
                  <a:ext cx="1216808" cy="350609"/>
                </a:xfrm>
                <a:prstGeom prst="rect">
                  <a:avLst/>
                </a:prstGeom>
                <a:blipFill>
                  <a:blip r:embed="rId7"/>
                  <a:stretch>
                    <a:fillRect l="-2500" t="-3509" r="-4000" b="-15789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780D93F-4E56-7D5A-8486-E90344ECAAC6}"/>
                    </a:ext>
                  </a:extLst>
                </p:cNvPr>
                <p:cNvSpPr txBox="1"/>
                <p:nvPr/>
              </p:nvSpPr>
              <p:spPr>
                <a:xfrm>
                  <a:off x="193288" y="4137325"/>
                  <a:ext cx="4275914" cy="3517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𝑑𝑣𝑜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𝐶𝑜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𝑖𝐿𝑟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𝑖𝐿𝑚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𝑖𝐿𝑟</m:t>
                                    </m:r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𝑖𝐿𝑚</m:t>
                                    </m:r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𝑅𝑜𝐶𝑜</m:t>
                            </m:r>
                          </m:den>
                        </m:f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7780D93F-4E56-7D5A-8486-E90344ECAA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3288" y="4137325"/>
                  <a:ext cx="4275914" cy="351763"/>
                </a:xfrm>
                <a:prstGeom prst="rect">
                  <a:avLst/>
                </a:prstGeom>
                <a:blipFill>
                  <a:blip r:embed="rId8"/>
                  <a:stretch>
                    <a:fillRect l="-285" t="-5172" r="-712" b="-155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4780C52-C2D2-0749-309D-41A0022B5A2E}"/>
                </a:ext>
              </a:extLst>
            </p:cNvPr>
            <p:cNvCxnSpPr>
              <a:cxnSpLocks/>
            </p:cNvCxnSpPr>
            <p:nvPr/>
          </p:nvCxnSpPr>
          <p:spPr>
            <a:xfrm>
              <a:off x="4469202" y="2450452"/>
              <a:ext cx="0" cy="2151285"/>
            </a:xfrm>
            <a:prstGeom prst="line">
              <a:avLst/>
            </a:prstGeom>
            <a:ln w="12700">
              <a:solidFill>
                <a:schemeClr val="accent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4B4EE734-6CBB-A8AF-10DE-90DABB9828A6}"/>
              </a:ext>
            </a:extLst>
          </p:cNvPr>
          <p:cNvGrpSpPr/>
          <p:nvPr/>
        </p:nvGrpSpPr>
        <p:grpSpPr>
          <a:xfrm>
            <a:off x="4610972" y="2907185"/>
            <a:ext cx="4570290" cy="1910457"/>
            <a:chOff x="4533029" y="2611332"/>
            <a:chExt cx="4570290" cy="191045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EB539D-7BDD-0800-9BBF-08A8E3FA5DC1}"/>
                    </a:ext>
                  </a:extLst>
                </p:cNvPr>
                <p:cNvSpPr txBox="1"/>
                <p:nvPr/>
              </p:nvSpPr>
              <p:spPr>
                <a:xfrm>
                  <a:off x="4718395" y="2611332"/>
                  <a:ext cx="3314478" cy="44294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𝑑𝑖𝐿𝑚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𝐿𝑚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𝑣𝑜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m:rPr>
                            <m:sty m:val="p"/>
                          </m:rPr>
                          <a:rPr lang="en-US" sz="1200" b="0" i="0" smtClean="0">
                            <a:latin typeface="Cambria Math" panose="02040503050406030204" pitchFamily="18" charset="0"/>
                          </a:rPr>
                          <m:t>tanh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⁡(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𝑖𝐿𝑟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𝑖𝐿𝑚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FEB539D-7BDD-0800-9BBF-08A8E3FA5D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18395" y="2611332"/>
                  <a:ext cx="3314478" cy="442942"/>
                </a:xfrm>
                <a:prstGeom prst="rect">
                  <a:avLst/>
                </a:prstGeom>
                <a:blipFill>
                  <a:blip r:embed="rId9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F445D8E-FC40-BC04-729A-968D906A6082}"/>
                    </a:ext>
                  </a:extLst>
                </p:cNvPr>
                <p:cNvSpPr txBox="1"/>
                <p:nvPr/>
              </p:nvSpPr>
              <p:spPr>
                <a:xfrm>
                  <a:off x="4859136" y="3148736"/>
                  <a:ext cx="4148260" cy="35060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𝑑𝑖𝐿𝑟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𝐿𝑟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𝑣𝑐𝑟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𝑛𝑣𝑜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𝑖𝐿𝑟</m:t>
                                    </m:r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𝑖𝐿𝑚</m:t>
                                    </m:r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𝑣𝑎𝑏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FF445D8E-FC40-BC04-729A-968D906A60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36" y="3148736"/>
                  <a:ext cx="4148260" cy="350609"/>
                </a:xfrm>
                <a:prstGeom prst="rect">
                  <a:avLst/>
                </a:prstGeom>
                <a:blipFill>
                  <a:blip r:embed="rId10"/>
                  <a:stretch>
                    <a:fillRect l="-1029" t="-3448" r="-1324" b="-155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585A365-D1BC-26B9-4EDC-EAE326203B01}"/>
                    </a:ext>
                  </a:extLst>
                </p:cNvPr>
                <p:cNvSpPr txBox="1"/>
                <p:nvPr/>
              </p:nvSpPr>
              <p:spPr>
                <a:xfrm>
                  <a:off x="4859136" y="3692254"/>
                  <a:ext cx="1216808" cy="35060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𝑑𝑣𝑐𝑟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𝐶𝑟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𝑖𝐿𝑟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585A365-D1BC-26B9-4EDC-EAE326203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9136" y="3692254"/>
                  <a:ext cx="1216808" cy="350609"/>
                </a:xfrm>
                <a:prstGeom prst="rect">
                  <a:avLst/>
                </a:prstGeom>
                <a:blipFill>
                  <a:blip r:embed="rId11"/>
                  <a:stretch>
                    <a:fillRect l="-3015" t="-3448" r="-4020" b="-15517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FB5060-B2C3-F99F-1319-14D79FE06688}"/>
                    </a:ext>
                  </a:extLst>
                </p:cNvPr>
                <p:cNvSpPr txBox="1"/>
                <p:nvPr/>
              </p:nvSpPr>
              <p:spPr>
                <a:xfrm>
                  <a:off x="4533029" y="4137325"/>
                  <a:ext cx="4570290" cy="3844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IN" sz="12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𝑑𝑣𝑜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𝑑𝑡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𝐶𝑜</m:t>
                            </m:r>
                          </m:den>
                        </m:f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𝑖𝐿𝑟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𝑖𝐿𝑚</m:t>
                            </m:r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func>
                          <m:func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200" b="0" i="0" smtClean="0">
                                <a:latin typeface="Cambria Math" panose="02040503050406030204" pitchFamily="18" charset="0"/>
                              </a:rPr>
                              <m:t>tanh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  <m:d>
                                  <m:d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𝑖𝐿𝑟</m:t>
                                    </m:r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𝑖𝐿𝑚</m:t>
                                    </m:r>
                                    <m:d>
                                      <m:dPr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𝑣𝑜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𝐶𝑜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𝑅𝑚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en-IN" sz="12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8FB5060-B2C3-F99F-1319-14D79FE0668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3029" y="4137325"/>
                  <a:ext cx="4570290" cy="384464"/>
                </a:xfrm>
                <a:prstGeom prst="rect">
                  <a:avLst/>
                </a:prstGeom>
                <a:blipFill>
                  <a:blip r:embed="rId12"/>
                  <a:stretch>
                    <a:fillRect l="-267" t="-4762" r="-667" b="-2063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E6707C37-6696-4A80-109F-B375E83DFB26}"/>
              </a:ext>
            </a:extLst>
          </p:cNvPr>
          <p:cNvSpPr txBox="1"/>
          <p:nvPr/>
        </p:nvSpPr>
        <p:spPr>
          <a:xfrm>
            <a:off x="1047491" y="2470902"/>
            <a:ext cx="1955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Non-</a:t>
            </a:r>
            <a:r>
              <a:rPr lang="en-US" u="sng" dirty="0" err="1"/>
              <a:t>memristive</a:t>
            </a:r>
            <a:r>
              <a:rPr lang="en-US" u="sng" dirty="0"/>
              <a:t> circuit</a:t>
            </a:r>
            <a:endParaRPr lang="en-IN" u="sng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2933185-7D59-3DF2-8BBE-298456523C92}"/>
              </a:ext>
            </a:extLst>
          </p:cNvPr>
          <p:cNvSpPr txBox="1"/>
          <p:nvPr/>
        </p:nvSpPr>
        <p:spPr>
          <a:xfrm>
            <a:off x="6024078" y="2441398"/>
            <a:ext cx="15680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err="1"/>
              <a:t>Memristive</a:t>
            </a:r>
            <a:r>
              <a:rPr lang="en-US" u="sng" dirty="0"/>
              <a:t> circuit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val="176575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47B75-06D4-A54E-203E-CB7D51AF92A3}"/>
              </a:ext>
            </a:extLst>
          </p:cNvPr>
          <p:cNvSpPr/>
          <p:nvPr/>
        </p:nvSpPr>
        <p:spPr>
          <a:xfrm>
            <a:off x="0" y="0"/>
            <a:ext cx="9144000" cy="68394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Google Shape;429;p40">
            <a:extLst>
              <a:ext uri="{FF2B5EF4-FFF2-40B4-BE49-F238E27FC236}">
                <a16:creationId xmlns:a16="http://schemas.microsoft.com/office/drawing/2014/main" id="{227A1F82-2DD1-31F9-7A74-92279974F6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03799" y="230459"/>
            <a:ext cx="1470216" cy="453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Abstract</a:t>
            </a:r>
            <a:endParaRPr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7D476E-D43A-BA5A-16D0-D2EFD4FA2361}"/>
              </a:ext>
            </a:extLst>
          </p:cNvPr>
          <p:cNvSpPr txBox="1"/>
          <p:nvPr/>
        </p:nvSpPr>
        <p:spPr>
          <a:xfrm>
            <a:off x="851209" y="1263805"/>
            <a:ext cx="757539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This work presents a memristor-based equivalent circuit model for the full-bridge rectifier in an LLC resonant converter, commonly used in wireless power transfer systems. The model incorporates the nonlinear, time-dependent behavior of switching devices more accurately than traditional approaches.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The </a:t>
            </a:r>
            <a:r>
              <a:rPr lang="en-US" dirty="0" err="1"/>
              <a:t>memristive</a:t>
            </a:r>
            <a:r>
              <a:rPr lang="en-US" dirty="0"/>
              <a:t> load is mathematically formulated as a function of output voltage and current difference, replacing the conventional fixed resistive load with a dynamic, state-dependent element that reflects memory and hysteresis effects.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Comparative analysis between non-</a:t>
            </a:r>
            <a:r>
              <a:rPr lang="en-US" dirty="0" err="1"/>
              <a:t>memristive</a:t>
            </a:r>
            <a:r>
              <a:rPr lang="en-US" dirty="0"/>
              <a:t> and </a:t>
            </a:r>
            <a:r>
              <a:rPr lang="en-US" dirty="0" err="1"/>
              <a:t>memristive</a:t>
            </a:r>
            <a:r>
              <a:rPr lang="en-US" dirty="0"/>
              <a:t> models demonstrates that the </a:t>
            </a:r>
            <a:r>
              <a:rPr lang="en-US" dirty="0" err="1"/>
              <a:t>memristive</a:t>
            </a:r>
            <a:r>
              <a:rPr lang="en-US" dirty="0"/>
              <a:t> approach provides smoother and more realistic waveforms, enhancing the understanding of nonlinear dynamics and improving system modeling fidelity.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4D3A9D76-652F-B7AC-132B-F26C4D0A6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033D5AF-8345-01EF-A00C-D339738D8278}"/>
              </a:ext>
            </a:extLst>
          </p:cNvPr>
          <p:cNvSpPr/>
          <p:nvPr/>
        </p:nvSpPr>
        <p:spPr>
          <a:xfrm>
            <a:off x="-13716" y="0"/>
            <a:ext cx="9144000" cy="608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429;p40">
            <a:extLst>
              <a:ext uri="{FF2B5EF4-FFF2-40B4-BE49-F238E27FC236}">
                <a16:creationId xmlns:a16="http://schemas.microsoft.com/office/drawing/2014/main" id="{E95609C8-E90D-D88E-DA12-B47294B8571A}"/>
              </a:ext>
            </a:extLst>
          </p:cNvPr>
          <p:cNvSpPr txBox="1">
            <a:spLocks/>
          </p:cNvSpPr>
          <p:nvPr/>
        </p:nvSpPr>
        <p:spPr>
          <a:xfrm>
            <a:off x="3610432" y="199793"/>
            <a:ext cx="1923135" cy="4534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"/>
              <a:buNone/>
              <a:defRPr sz="6500" b="1" i="0" u="none" strike="noStrike" cap="none">
                <a:solidFill>
                  <a:schemeClr val="dk1"/>
                </a:solidFill>
                <a:latin typeface="Outfit"/>
                <a:ea typeface="Outfit"/>
                <a:cs typeface="Outfit"/>
                <a:sym typeface="Outfit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utfit Medium"/>
              <a:buNone/>
              <a:defRPr sz="3500" b="0" i="0" u="none" strike="noStrike" cap="none">
                <a:solidFill>
                  <a:schemeClr val="dk1"/>
                </a:solidFill>
                <a:latin typeface="Outfit Medium"/>
                <a:ea typeface="Outfit Medium"/>
                <a:cs typeface="Outfit Medium"/>
                <a:sym typeface="Outfit Medium"/>
              </a:defRPr>
            </a:lvl9pPr>
          </a:lstStyle>
          <a:p>
            <a:r>
              <a:rPr lang="en-US" sz="2400" dirty="0"/>
              <a:t>End Results</a:t>
            </a:r>
            <a:endParaRPr lang="en-IN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BF96BF-1BC5-5A6A-F3B5-E1D56533493E}"/>
                  </a:ext>
                </a:extLst>
              </p:cNvPr>
              <p:cNvSpPr txBox="1"/>
              <p:nvPr/>
            </p:nvSpPr>
            <p:spPr>
              <a:xfrm>
                <a:off x="2648865" y="764163"/>
                <a:ext cx="3493008" cy="4434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𝑅𝑚</m:t>
                      </m:r>
                      <m:d>
                        <m:d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𝑣𝑜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+2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𝑉𝑓</m:t>
                              </m:r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tanh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⁡(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𝑖𝐿𝑟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𝑖𝐿𝑚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𝑖𝐿𝑟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𝑖𝐿𝑚</m:t>
                              </m:r>
                              <m:d>
                                <m:d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𝜀</m:t>
                          </m:r>
                        </m:den>
                      </m:f>
                    </m:oMath>
                  </m:oMathPara>
                </a14:m>
                <a:endParaRPr lang="en-IN" sz="1200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5BF96BF-1BC5-5A6A-F3B5-E1D565334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865" y="764163"/>
                <a:ext cx="3493008" cy="443455"/>
              </a:xfrm>
              <a:prstGeom prst="rect">
                <a:avLst/>
              </a:prstGeom>
              <a:blipFill>
                <a:blip r:embed="rId3"/>
                <a:stretch>
                  <a:fillRect l="-524" r="-873" b="-137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1A2E836B-37D0-FD03-5FCC-3A6662C66E0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251" t="14504" r="2251" b="2757"/>
          <a:stretch>
            <a:fillRect/>
          </a:stretch>
        </p:blipFill>
        <p:spPr>
          <a:xfrm>
            <a:off x="184755" y="1362958"/>
            <a:ext cx="3989110" cy="3127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A99DDFE-E5D0-3EE1-39B1-89E35234E5B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349" t="11886" r="3866"/>
          <a:stretch>
            <a:fillRect/>
          </a:stretch>
        </p:blipFill>
        <p:spPr>
          <a:xfrm>
            <a:off x="4970137" y="1414997"/>
            <a:ext cx="3821946" cy="31272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7B7C365-7558-6754-685F-61077ABE0FB8}"/>
              </a:ext>
            </a:extLst>
          </p:cNvPr>
          <p:cNvSpPr txBox="1"/>
          <p:nvPr/>
        </p:nvSpPr>
        <p:spPr>
          <a:xfrm>
            <a:off x="351917" y="4542263"/>
            <a:ext cx="34371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Non-</a:t>
            </a:r>
            <a:r>
              <a:rPr lang="en-US" dirty="0" err="1"/>
              <a:t>memristive</a:t>
            </a:r>
            <a:r>
              <a:rPr lang="en-US" dirty="0"/>
              <a:t> full bridge LLC converter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18842D-2EBC-66A3-433F-76031C8C96F3}"/>
              </a:ext>
            </a:extLst>
          </p:cNvPr>
          <p:cNvSpPr txBox="1"/>
          <p:nvPr/>
        </p:nvSpPr>
        <p:spPr>
          <a:xfrm>
            <a:off x="5533567" y="4595753"/>
            <a:ext cx="3049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memristive</a:t>
            </a:r>
            <a:r>
              <a:rPr lang="en-US" dirty="0"/>
              <a:t> full bridge LLC converter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2634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F881EBDA-1D64-B045-9F16-C80BCFF26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429;p40">
            <a:extLst>
              <a:ext uri="{FF2B5EF4-FFF2-40B4-BE49-F238E27FC236}">
                <a16:creationId xmlns:a16="http://schemas.microsoft.com/office/drawing/2014/main" id="{7A7127AE-8BB0-5632-7141-D0CBC73E09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411820" y="1263805"/>
            <a:ext cx="4344300" cy="240061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Thank </a:t>
            </a:r>
            <a:br>
              <a:rPr lang="en" dirty="0"/>
            </a:br>
            <a:r>
              <a:rPr lang="en" dirty="0"/>
              <a:t>You!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8588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1D37E48D-D56A-359F-BCB6-B444C1D1E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EB8787E-8D0F-B20A-3C74-367C4F3CE30F}"/>
              </a:ext>
            </a:extLst>
          </p:cNvPr>
          <p:cNvSpPr/>
          <p:nvPr/>
        </p:nvSpPr>
        <p:spPr>
          <a:xfrm>
            <a:off x="0" y="-1"/>
            <a:ext cx="9144000" cy="654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Google Shape;429;p40">
            <a:extLst>
              <a:ext uri="{FF2B5EF4-FFF2-40B4-BE49-F238E27FC236}">
                <a16:creationId xmlns:a16="http://schemas.microsoft.com/office/drawing/2014/main" id="{B86F2184-5A79-CFD3-4B87-172D60664E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86749" y="200720"/>
            <a:ext cx="1970501" cy="453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</a:t>
            </a:r>
            <a:endParaRPr sz="3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764928-616A-2398-9B40-ADDE3D79E768}"/>
              </a:ext>
            </a:extLst>
          </p:cNvPr>
          <p:cNvSpPr txBox="1"/>
          <p:nvPr/>
        </p:nvSpPr>
        <p:spPr>
          <a:xfrm>
            <a:off x="427462" y="854924"/>
            <a:ext cx="842660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memristor was first proposed 1971 by Leon Chua as a the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theoretical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based on mathematical reasoning.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2008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Hewlet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Packard(HP) labs built the first physical model proving Leon Chua’s theoretical concept into reality.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EF3C0C-BF0F-2737-B45B-D3AE8D468221}"/>
              </a:ext>
            </a:extLst>
          </p:cNvPr>
          <p:cNvSpPr txBox="1"/>
          <p:nvPr/>
        </p:nvSpPr>
        <p:spPr>
          <a:xfrm>
            <a:off x="427462" y="2299392"/>
            <a:ext cx="479153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are three fundamental passive components i.e., Resistor,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Capicator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Inductor are used to build electronic circuits.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fourth one is Memristor,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a two terminal passive element whose resistance depends on the magnitude, direction and duration of applied voltage.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Memristor can remember its most recent resistance when the voltage was turned off until the next time it is turned 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82787A-7882-01F8-284C-87C6502C4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9191" y="2109911"/>
            <a:ext cx="594412" cy="89161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6985FA8-1ECE-6423-EC12-F24DD01841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3197" y="2131870"/>
            <a:ext cx="602032" cy="922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D9FF3EF-D0C7-2EF0-B955-0165C2D318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50005" y="1911774"/>
            <a:ext cx="701101" cy="1089754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574E5D3A-F840-1613-E283-D366340F3B77}"/>
              </a:ext>
            </a:extLst>
          </p:cNvPr>
          <p:cNvSpPr/>
          <p:nvPr/>
        </p:nvSpPr>
        <p:spPr>
          <a:xfrm>
            <a:off x="5557250" y="2112494"/>
            <a:ext cx="3073793" cy="2585886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6A7F53-887D-03DD-F538-265B9C51EA4C}"/>
              </a:ext>
            </a:extLst>
          </p:cNvPr>
          <p:cNvSpPr txBox="1"/>
          <p:nvPr/>
        </p:nvSpPr>
        <p:spPr>
          <a:xfrm>
            <a:off x="5799191" y="3003463"/>
            <a:ext cx="869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Resistor</a:t>
            </a:r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6B637F-F29D-5432-C3B0-685746B50726}"/>
              </a:ext>
            </a:extLst>
          </p:cNvPr>
          <p:cNvSpPr txBox="1"/>
          <p:nvPr/>
        </p:nvSpPr>
        <p:spPr>
          <a:xfrm>
            <a:off x="6776289" y="3003462"/>
            <a:ext cx="10593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Capacitor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7F4AD31-840B-735B-6376-103859DB626A}"/>
              </a:ext>
            </a:extLst>
          </p:cNvPr>
          <p:cNvSpPr txBox="1"/>
          <p:nvPr/>
        </p:nvSpPr>
        <p:spPr>
          <a:xfrm>
            <a:off x="7718455" y="3001528"/>
            <a:ext cx="764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Inductor</a:t>
            </a:r>
            <a:endParaRPr lang="en-IN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F7D89B5B-BF46-5AC7-2F18-EFECD17C80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7235" y="3447516"/>
            <a:ext cx="433955" cy="864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FAC8F9F-1D66-D3B4-5801-7329B714D192}"/>
              </a:ext>
            </a:extLst>
          </p:cNvPr>
          <p:cNvSpPr txBox="1"/>
          <p:nvPr/>
        </p:nvSpPr>
        <p:spPr>
          <a:xfrm>
            <a:off x="6827743" y="4317170"/>
            <a:ext cx="8697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Memristor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613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8466BCDB-864D-E322-03B6-94E7EDE5C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F57164-C5DF-487D-FFD3-B76A4A00699B}"/>
              </a:ext>
            </a:extLst>
          </p:cNvPr>
          <p:cNvSpPr/>
          <p:nvPr/>
        </p:nvSpPr>
        <p:spPr>
          <a:xfrm>
            <a:off x="0" y="-1"/>
            <a:ext cx="9144000" cy="654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Google Shape;429;p40">
            <a:extLst>
              <a:ext uri="{FF2B5EF4-FFF2-40B4-BE49-F238E27FC236}">
                <a16:creationId xmlns:a16="http://schemas.microsoft.com/office/drawing/2014/main" id="{65DD7D3B-56BC-0388-7445-CE18FCC0F8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0466" y="200721"/>
            <a:ext cx="1963067" cy="453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</a:t>
            </a:r>
            <a:endParaRPr sz="32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9C2E97-FBF6-883D-108F-6CE090C423F1}"/>
                  </a:ext>
                </a:extLst>
              </p:cNvPr>
              <p:cNvSpPr txBox="1"/>
              <p:nvPr/>
            </p:nvSpPr>
            <p:spPr>
              <a:xfrm>
                <a:off x="319667" y="1003611"/>
                <a:ext cx="5908985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memristor is characterized by its Memristance (M) which is described by the charge dependent rate of change of flux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𝑑𝑀</m:t>
                    </m:r>
                    <m:d>
                      <m:d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en-IN" i="0" dirty="0">
                        <a:latin typeface="Cambria Math" panose="02040503050406030204" pitchFamily="18" charset="0"/>
                      </a:rPr>
                      <m:t>=ⅆ</m:t>
                    </m:r>
                    <m:r>
                      <a:rPr lang="en-US" b="0" i="1" dirty="0" smtClean="0">
                        <a:solidFill>
                          <a:srgbClr val="836967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IN" i="0" dirty="0">
                        <a:latin typeface="Cambria Math" panose="02040503050406030204" pitchFamily="18" charset="0"/>
                      </a:rPr>
                      <m:t>ⅆ</m:t>
                    </m:r>
                    <m:r>
                      <a:rPr lang="en-IN" i="1" dirty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relates charge (q) and magnetic flux (φ) the missing link among the four fundamental electrical variables.</a:t>
                </a:r>
              </a:p>
              <a:p>
                <a:endParaRPr lang="en-IN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29C2E97-FBF6-883D-108F-6CE090C423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67" y="1003611"/>
                <a:ext cx="5908985" cy="1384995"/>
              </a:xfrm>
              <a:prstGeom prst="rect">
                <a:avLst/>
              </a:prstGeom>
              <a:blipFill>
                <a:blip r:embed="rId3"/>
                <a:stretch>
                  <a:fillRect l="-103" t="-88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 descr="Memristor - Wikipedia">
            <a:extLst>
              <a:ext uri="{FF2B5EF4-FFF2-40B4-BE49-F238E27FC236}">
                <a16:creationId xmlns:a16="http://schemas.microsoft.com/office/drawing/2014/main" id="{E6689490-36C0-E9AF-C8F6-0DD4BEA0A4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4247" y="702989"/>
            <a:ext cx="2033473" cy="2033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1A72B6F-4381-BCA6-6A47-D4FE9F3C50F5}"/>
              </a:ext>
            </a:extLst>
          </p:cNvPr>
          <p:cNvSpPr/>
          <p:nvPr/>
        </p:nvSpPr>
        <p:spPr>
          <a:xfrm>
            <a:off x="3274159" y="2445081"/>
            <a:ext cx="1673265" cy="290395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 w="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2">
                    <a:lumMod val="10000"/>
                  </a:schemeClr>
                </a:solidFill>
              </a:rPr>
              <a:t>Types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FDB5441-77D1-42BB-2F35-84CC4D6DE9EC}"/>
              </a:ext>
            </a:extLst>
          </p:cNvPr>
          <p:cNvSpPr/>
          <p:nvPr/>
        </p:nvSpPr>
        <p:spPr>
          <a:xfrm>
            <a:off x="1235119" y="3038919"/>
            <a:ext cx="2096428" cy="371708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 w="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2">
                    <a:lumMod val="10000"/>
                  </a:schemeClr>
                </a:solidFill>
              </a:rPr>
              <a:t>Molecular and ionic thin film memristor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8D3A1F0-62AA-38B6-B395-8059AE0AB11A}"/>
              </a:ext>
            </a:extLst>
          </p:cNvPr>
          <p:cNvSpPr/>
          <p:nvPr/>
        </p:nvSpPr>
        <p:spPr>
          <a:xfrm>
            <a:off x="1682282" y="3933690"/>
            <a:ext cx="1202102" cy="59371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 w="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2">
                    <a:lumMod val="10000"/>
                  </a:schemeClr>
                </a:solidFill>
              </a:rPr>
              <a:t>Polymeric or ionic memristor 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D35793C2-63FA-3931-6D10-E1CDFC365374}"/>
              </a:ext>
            </a:extLst>
          </p:cNvPr>
          <p:cNvSpPr/>
          <p:nvPr/>
        </p:nvSpPr>
        <p:spPr>
          <a:xfrm>
            <a:off x="210060" y="3933690"/>
            <a:ext cx="1337162" cy="815030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 w="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200" dirty="0">
                <a:solidFill>
                  <a:schemeClr val="tx2">
                    <a:lumMod val="10000"/>
                  </a:schemeClr>
                </a:solidFill>
              </a:rPr>
              <a:t>Titanium dioxide memristor (Tio2)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8BB5A56-25BD-F5F0-2684-A3EC36031CAF}"/>
              </a:ext>
            </a:extLst>
          </p:cNvPr>
          <p:cNvSpPr/>
          <p:nvPr/>
        </p:nvSpPr>
        <p:spPr>
          <a:xfrm>
            <a:off x="6218975" y="3046105"/>
            <a:ext cx="1644923" cy="371708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 w="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/>
            <a:r>
              <a:rPr lang="en-IN" sz="1200" dirty="0">
                <a:solidFill>
                  <a:schemeClr val="tx2">
                    <a:lumMod val="10000"/>
                  </a:schemeClr>
                </a:solidFill>
              </a:rPr>
              <a:t>Spin based and magnetic memristor</a:t>
            </a:r>
            <a:endParaRPr lang="en-IN" sz="1050" dirty="0">
              <a:solidFill>
                <a:schemeClr val="tx2">
                  <a:lumMod val="10000"/>
                </a:schemeClr>
              </a:solidFill>
            </a:endParaRPr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76C85CD8-0B97-EE7A-5C82-EE8D8657B12F}"/>
              </a:ext>
            </a:extLst>
          </p:cNvPr>
          <p:cNvCxnSpPr>
            <a:cxnSpLocks/>
            <a:stCxn id="7" idx="2"/>
            <a:endCxn id="11" idx="0"/>
          </p:cNvCxnSpPr>
          <p:nvPr/>
        </p:nvCxnSpPr>
        <p:spPr>
          <a:xfrm rot="5400000">
            <a:off x="3045342" y="1973468"/>
            <a:ext cx="303443" cy="1827459"/>
          </a:xfrm>
          <a:prstGeom prst="bentConnector3">
            <a:avLst>
              <a:gd name="adj1" fmla="val 50000"/>
            </a:avLst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67AB0DC8-C108-625B-AB80-43B3745157C5}"/>
              </a:ext>
            </a:extLst>
          </p:cNvPr>
          <p:cNvSpPr/>
          <p:nvPr/>
        </p:nvSpPr>
        <p:spPr>
          <a:xfrm>
            <a:off x="2994661" y="3933690"/>
            <a:ext cx="1337162" cy="669908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 w="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1200" dirty="0">
                <a:solidFill>
                  <a:schemeClr val="tx2">
                    <a:lumMod val="10000"/>
                  </a:schemeClr>
                </a:solidFill>
              </a:rPr>
              <a:t>Resonant tunnelling diode memristor </a:t>
            </a:r>
            <a:endParaRPr lang="en-IN" sz="1050" dirty="0">
              <a:solidFill>
                <a:schemeClr val="tx2">
                  <a:lumMod val="10000"/>
                </a:schemeClr>
              </a:solidFill>
            </a:endParaRP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1A7DB5E-DC52-3E57-73DA-A703DA125DD3}"/>
              </a:ext>
            </a:extLst>
          </p:cNvPr>
          <p:cNvSpPr/>
          <p:nvPr/>
        </p:nvSpPr>
        <p:spPr>
          <a:xfrm>
            <a:off x="4468386" y="3928979"/>
            <a:ext cx="958075" cy="412226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 w="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1200" dirty="0">
                <a:solidFill>
                  <a:schemeClr val="tx2">
                    <a:lumMod val="10000"/>
                  </a:schemeClr>
                </a:solidFill>
              </a:rPr>
              <a:t>Manganite memristor 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C5B731B-47C7-CCB6-E6A8-CDC2307D0A0E}"/>
              </a:ext>
            </a:extLst>
          </p:cNvPr>
          <p:cNvCxnSpPr>
            <a:cxnSpLocks/>
          </p:cNvCxnSpPr>
          <p:nvPr/>
        </p:nvCxnSpPr>
        <p:spPr>
          <a:xfrm>
            <a:off x="4065628" y="2881049"/>
            <a:ext cx="2975809" cy="0"/>
          </a:xfrm>
          <a:prstGeom prst="line">
            <a:avLst/>
          </a:prstGeom>
          <a:ln w="10795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5AB49A56-BC4F-8FAB-3F29-419845B65AFA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041437" y="2881048"/>
            <a:ext cx="0" cy="165057"/>
          </a:xfrm>
          <a:prstGeom prst="line">
            <a:avLst/>
          </a:prstGeom>
          <a:ln w="10795"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C81A4AD-AFDB-527E-7E68-72C90C8A942D}"/>
              </a:ext>
            </a:extLst>
          </p:cNvPr>
          <p:cNvCxnSpPr>
            <a:stCxn id="11" idx="2"/>
            <a:endCxn id="12" idx="0"/>
          </p:cNvCxnSpPr>
          <p:nvPr/>
        </p:nvCxnSpPr>
        <p:spPr>
          <a:xfrm>
            <a:off x="2283333" y="3410627"/>
            <a:ext cx="0" cy="523063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33DE8B2-A4B9-7E13-E994-091E078E7AC9}"/>
              </a:ext>
            </a:extLst>
          </p:cNvPr>
          <p:cNvCxnSpPr>
            <a:cxnSpLocks/>
          </p:cNvCxnSpPr>
          <p:nvPr/>
        </p:nvCxnSpPr>
        <p:spPr>
          <a:xfrm flipH="1">
            <a:off x="878641" y="3656744"/>
            <a:ext cx="1404692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2" name="Straight Connector 2051">
            <a:extLst>
              <a:ext uri="{FF2B5EF4-FFF2-40B4-BE49-F238E27FC236}">
                <a16:creationId xmlns:a16="http://schemas.microsoft.com/office/drawing/2014/main" id="{0AB2137C-5743-866B-B916-329E68E927CD}"/>
              </a:ext>
            </a:extLst>
          </p:cNvPr>
          <p:cNvCxnSpPr>
            <a:cxnSpLocks/>
          </p:cNvCxnSpPr>
          <p:nvPr/>
        </p:nvCxnSpPr>
        <p:spPr>
          <a:xfrm>
            <a:off x="878641" y="3672158"/>
            <a:ext cx="0" cy="283536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5" name="Straight Connector 2054">
            <a:extLst>
              <a:ext uri="{FF2B5EF4-FFF2-40B4-BE49-F238E27FC236}">
                <a16:creationId xmlns:a16="http://schemas.microsoft.com/office/drawing/2014/main" id="{DC80648D-172E-4225-C946-D22FFA5C1C65}"/>
              </a:ext>
            </a:extLst>
          </p:cNvPr>
          <p:cNvCxnSpPr>
            <a:cxnSpLocks/>
          </p:cNvCxnSpPr>
          <p:nvPr/>
        </p:nvCxnSpPr>
        <p:spPr>
          <a:xfrm flipH="1">
            <a:off x="4959996" y="3672158"/>
            <a:ext cx="1344" cy="261532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6" name="Straight Connector 2055">
            <a:extLst>
              <a:ext uri="{FF2B5EF4-FFF2-40B4-BE49-F238E27FC236}">
                <a16:creationId xmlns:a16="http://schemas.microsoft.com/office/drawing/2014/main" id="{E6A9BA74-F980-41E3-AD5D-0DD27D45FD4A}"/>
              </a:ext>
            </a:extLst>
          </p:cNvPr>
          <p:cNvCxnSpPr>
            <a:cxnSpLocks/>
          </p:cNvCxnSpPr>
          <p:nvPr/>
        </p:nvCxnSpPr>
        <p:spPr>
          <a:xfrm>
            <a:off x="3675815" y="3672158"/>
            <a:ext cx="0" cy="261532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7" name="Straight Connector 2056">
            <a:extLst>
              <a:ext uri="{FF2B5EF4-FFF2-40B4-BE49-F238E27FC236}">
                <a16:creationId xmlns:a16="http://schemas.microsoft.com/office/drawing/2014/main" id="{78ABFD6C-C2C1-52D4-6575-483D88B86BA6}"/>
              </a:ext>
            </a:extLst>
          </p:cNvPr>
          <p:cNvCxnSpPr>
            <a:cxnSpLocks/>
          </p:cNvCxnSpPr>
          <p:nvPr/>
        </p:nvCxnSpPr>
        <p:spPr>
          <a:xfrm>
            <a:off x="2283333" y="3664451"/>
            <a:ext cx="2664090" cy="7707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5" name="Rectangle: Rounded Corners 2064">
            <a:extLst>
              <a:ext uri="{FF2B5EF4-FFF2-40B4-BE49-F238E27FC236}">
                <a16:creationId xmlns:a16="http://schemas.microsoft.com/office/drawing/2014/main" id="{C775AFCA-0A09-C944-38EE-C520B5F6651B}"/>
              </a:ext>
            </a:extLst>
          </p:cNvPr>
          <p:cNvSpPr/>
          <p:nvPr/>
        </p:nvSpPr>
        <p:spPr>
          <a:xfrm>
            <a:off x="5816172" y="3929893"/>
            <a:ext cx="958075" cy="412226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 w="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1200" dirty="0">
                <a:solidFill>
                  <a:schemeClr val="tx2">
                    <a:lumMod val="10000"/>
                  </a:schemeClr>
                </a:solidFill>
              </a:rPr>
              <a:t>Spintronic memristor </a:t>
            </a:r>
          </a:p>
        </p:txBody>
      </p:sp>
      <p:sp>
        <p:nvSpPr>
          <p:cNvPr id="2066" name="Rectangle: Rounded Corners 2065">
            <a:extLst>
              <a:ext uri="{FF2B5EF4-FFF2-40B4-BE49-F238E27FC236}">
                <a16:creationId xmlns:a16="http://schemas.microsoft.com/office/drawing/2014/main" id="{C81A22BE-942A-0FA7-5F67-90D0B8044E31}"/>
              </a:ext>
            </a:extLst>
          </p:cNvPr>
          <p:cNvSpPr/>
          <p:nvPr/>
        </p:nvSpPr>
        <p:spPr>
          <a:xfrm>
            <a:off x="7429565" y="3928979"/>
            <a:ext cx="1378155" cy="412226"/>
          </a:xfrm>
          <a:prstGeom prst="roundRect">
            <a:avLst/>
          </a:prstGeom>
          <a:solidFill>
            <a:schemeClr val="tx1">
              <a:lumMod val="60000"/>
              <a:lumOff val="40000"/>
            </a:schemeClr>
          </a:solidFill>
          <a:ln w="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2"/>
            <a:r>
              <a:rPr lang="en-IN" sz="1200" dirty="0">
                <a:solidFill>
                  <a:schemeClr val="tx2">
                    <a:lumMod val="10000"/>
                  </a:schemeClr>
                </a:solidFill>
              </a:rPr>
              <a:t>Spin-transfer torque memristor</a:t>
            </a:r>
          </a:p>
        </p:txBody>
      </p:sp>
      <p:cxnSp>
        <p:nvCxnSpPr>
          <p:cNvPr id="2067" name="Straight Connector 2066">
            <a:extLst>
              <a:ext uri="{FF2B5EF4-FFF2-40B4-BE49-F238E27FC236}">
                <a16:creationId xmlns:a16="http://schemas.microsoft.com/office/drawing/2014/main" id="{58BF9829-1C09-732B-EFEF-041F6F940D3F}"/>
              </a:ext>
            </a:extLst>
          </p:cNvPr>
          <p:cNvCxnSpPr>
            <a:cxnSpLocks/>
          </p:cNvCxnSpPr>
          <p:nvPr/>
        </p:nvCxnSpPr>
        <p:spPr>
          <a:xfrm flipH="1">
            <a:off x="6334927" y="3694162"/>
            <a:ext cx="1344" cy="261532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8" name="Straight Connector 2067">
            <a:extLst>
              <a:ext uri="{FF2B5EF4-FFF2-40B4-BE49-F238E27FC236}">
                <a16:creationId xmlns:a16="http://schemas.microsoft.com/office/drawing/2014/main" id="{39A6DBFF-4F5D-33A0-96E0-F9F68D3B2811}"/>
              </a:ext>
            </a:extLst>
          </p:cNvPr>
          <p:cNvCxnSpPr>
            <a:cxnSpLocks/>
          </p:cNvCxnSpPr>
          <p:nvPr/>
        </p:nvCxnSpPr>
        <p:spPr>
          <a:xfrm flipH="1">
            <a:off x="8117298" y="3694162"/>
            <a:ext cx="1344" cy="261532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9" name="Straight Connector 2068">
            <a:extLst>
              <a:ext uri="{FF2B5EF4-FFF2-40B4-BE49-F238E27FC236}">
                <a16:creationId xmlns:a16="http://schemas.microsoft.com/office/drawing/2014/main" id="{ADAFB16E-5729-5F08-FCA6-DFE955261B3F}"/>
              </a:ext>
            </a:extLst>
          </p:cNvPr>
          <p:cNvCxnSpPr>
            <a:cxnSpLocks/>
          </p:cNvCxnSpPr>
          <p:nvPr/>
        </p:nvCxnSpPr>
        <p:spPr>
          <a:xfrm>
            <a:off x="6334927" y="3686455"/>
            <a:ext cx="1782371" cy="0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3" name="Straight Connector 2072">
            <a:extLst>
              <a:ext uri="{FF2B5EF4-FFF2-40B4-BE49-F238E27FC236}">
                <a16:creationId xmlns:a16="http://schemas.microsoft.com/office/drawing/2014/main" id="{4C40D9A5-044B-D017-2192-F5AAD879F3CC}"/>
              </a:ext>
            </a:extLst>
          </p:cNvPr>
          <p:cNvCxnSpPr>
            <a:cxnSpLocks/>
          </p:cNvCxnSpPr>
          <p:nvPr/>
        </p:nvCxnSpPr>
        <p:spPr>
          <a:xfrm>
            <a:off x="7041437" y="3410627"/>
            <a:ext cx="0" cy="275828"/>
          </a:xfrm>
          <a:prstGeom prst="line">
            <a:avLst/>
          </a:prstGeom>
          <a:ln>
            <a:solidFill>
              <a:schemeClr val="tx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38090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0F69FAA5-F8FB-F993-9EB3-576EBFBAB8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AD2D7C9-F1EA-4BA6-2822-1206E1D875CC}"/>
              </a:ext>
            </a:extLst>
          </p:cNvPr>
          <p:cNvGrpSpPr/>
          <p:nvPr/>
        </p:nvGrpSpPr>
        <p:grpSpPr>
          <a:xfrm>
            <a:off x="166137" y="3256156"/>
            <a:ext cx="9168562" cy="2077816"/>
            <a:chOff x="166138" y="825191"/>
            <a:chExt cx="9168562" cy="207781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0A54E4E-5185-4FC5-2175-040AE9B6716C}"/>
                </a:ext>
              </a:extLst>
            </p:cNvPr>
            <p:cNvSpPr txBox="1"/>
            <p:nvPr/>
          </p:nvSpPr>
          <p:spPr>
            <a:xfrm>
              <a:off x="166138" y="825191"/>
              <a:ext cx="23679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Properties of memristor:</a:t>
              </a:r>
              <a:endPara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369FCFB-061D-842E-8124-A55396C9957E}"/>
                </a:ext>
              </a:extLst>
            </p:cNvPr>
            <p:cNvSpPr txBox="1"/>
            <p:nvPr/>
          </p:nvSpPr>
          <p:spPr>
            <a:xfrm>
              <a:off x="2616819" y="871682"/>
              <a:ext cx="6717881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+mj-lt"/>
                <a:buAutoNum type="arabicPeriod"/>
              </a:pPr>
              <a:r>
                <a: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Pinched hysteresis:</a:t>
              </a:r>
            </a:p>
            <a:p>
              <a:pPr lvl="0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when voltage is increasing current follows a path.</a:t>
              </a:r>
            </a:p>
            <a:p>
              <a:pPr lvl="0"/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ii. When voltage is decreasing current does not follows the same path, 	    memory effect forces the loop to get pinch at origin.</a:t>
              </a:r>
            </a:p>
            <a:p>
              <a:pPr marL="342900" indent="-342900">
                <a:buFont typeface="+mj-lt"/>
                <a:buAutoNum type="arabicPeriod"/>
              </a:pPr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2.   </a:t>
              </a:r>
              <a:r>
                <a:rPr lang="en-I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Dynamical negative resistance:</a:t>
              </a:r>
            </a:p>
            <a:p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	</a:t>
              </a:r>
              <a:r>
                <a:rPr lang="en-IN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en-IN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 when Voltage increase the current decrease.</a:t>
              </a:r>
            </a:p>
            <a:p>
              <a:pPr marL="342900" indent="-342900">
                <a:buFont typeface="+mj-lt"/>
                <a:buAutoNum type="arabicPeriod"/>
              </a:pPr>
              <a:endParaRPr lang="en-IN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IN" dirty="0"/>
            </a:p>
          </p:txBody>
        </p:sp>
      </p:grpSp>
      <p:sp>
        <p:nvSpPr>
          <p:cNvPr id="29" name="Rectangle 28">
            <a:extLst>
              <a:ext uri="{FF2B5EF4-FFF2-40B4-BE49-F238E27FC236}">
                <a16:creationId xmlns:a16="http://schemas.microsoft.com/office/drawing/2014/main" id="{88E6CC19-4266-CAB6-9B5B-018762B22806}"/>
              </a:ext>
            </a:extLst>
          </p:cNvPr>
          <p:cNvSpPr/>
          <p:nvPr/>
        </p:nvSpPr>
        <p:spPr>
          <a:xfrm>
            <a:off x="0" y="-1"/>
            <a:ext cx="9144000" cy="654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0" name="Google Shape;429;p40">
            <a:extLst>
              <a:ext uri="{FF2B5EF4-FFF2-40B4-BE49-F238E27FC236}">
                <a16:creationId xmlns:a16="http://schemas.microsoft.com/office/drawing/2014/main" id="{659F2DD1-51A5-954E-DDB4-CF92451749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0466" y="200721"/>
            <a:ext cx="1963067" cy="453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Introduction</a:t>
            </a:r>
            <a:endParaRPr sz="32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B911CAF-0126-308F-5E28-433598D52D94}"/>
              </a:ext>
            </a:extLst>
          </p:cNvPr>
          <p:cNvSpPr txBox="1"/>
          <p:nvPr/>
        </p:nvSpPr>
        <p:spPr>
          <a:xfrm>
            <a:off x="166137" y="825190"/>
            <a:ext cx="239039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 of memristor:</a:t>
            </a:r>
            <a:endParaRPr lang="en-IN" sz="1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8A3899-3C13-0524-9521-A6B5B9B9582A}"/>
                  </a:ext>
                </a:extLst>
              </p:cNvPr>
              <p:cNvSpPr txBox="1"/>
              <p:nvPr/>
            </p:nvSpPr>
            <p:spPr>
              <a:xfrm>
                <a:off x="166136" y="1209506"/>
                <a:ext cx="8814313" cy="17229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Ideal Memristor: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depends only on amount of charge that has  passed through it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Generalized memristor: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extending ideal memristor to allow the </a:t>
                </a:r>
                <a:r>
                  <a:rPr lang="en-I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memristance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to depend on both charge and  internal  state variables.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𝑑𝑤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buFont typeface="+mj-lt"/>
                  <a:buAutoNum type="arabicPeriod"/>
                </a:pPr>
                <a:endParaRPr lang="en-I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    Extended memristor: </a:t>
                </a:r>
                <a:r>
                  <a:rPr lang="en-I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additional parasitic and non-ideal characteristics found in real world devices.</a:t>
                </a: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F8A3899-3C13-0524-9521-A6B5B9B958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136" y="1209506"/>
                <a:ext cx="8814313" cy="1722972"/>
              </a:xfrm>
              <a:prstGeom prst="rect">
                <a:avLst/>
              </a:prstGeom>
              <a:blipFill>
                <a:blip r:embed="rId3"/>
                <a:stretch>
                  <a:fillRect l="-207" b="-28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13897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4A58546B-B486-FC7A-5D77-4C18315D0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08AE4E-E21C-55A8-28EF-3AF849E834EA}"/>
              </a:ext>
            </a:extLst>
          </p:cNvPr>
          <p:cNvSpPr/>
          <p:nvPr/>
        </p:nvSpPr>
        <p:spPr>
          <a:xfrm>
            <a:off x="0" y="-1"/>
            <a:ext cx="9144000" cy="654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11B6C061-2462-57FC-F564-A4215A23FB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4697" y="208897"/>
            <a:ext cx="2054605" cy="445307"/>
          </a:xfrm>
        </p:spPr>
        <p:txBody>
          <a:bodyPr/>
          <a:lstStyle/>
          <a:p>
            <a:r>
              <a:rPr lang="en-US" sz="2400" dirty="0"/>
              <a:t>Applications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8FABA0-F451-B651-E82C-E2B1447B342C}"/>
              </a:ext>
            </a:extLst>
          </p:cNvPr>
          <p:cNvSpPr txBox="1"/>
          <p:nvPr/>
        </p:nvSpPr>
        <p:spPr>
          <a:xfrm>
            <a:off x="788019" y="1006912"/>
            <a:ext cx="710704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non-linear loads: 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4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circuits like bridge rectifier exhibits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memristive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behaviour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4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Memristors help model voltage-current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characteristics of such nonlinear and memory-dependent components</a:t>
            </a:r>
          </a:p>
          <a:p>
            <a:pPr lvl="4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4" indent="-342900">
              <a:buAutoNum type="arabicPeriod" startAt="2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Compact Memory-Enabled Controllers: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in control circuits with memory functions and smart converters </a:t>
            </a:r>
          </a:p>
          <a:p>
            <a:pPr marL="342900" indent="-342900">
              <a:buAutoNum type="arabicPeriod" startAt="2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Enables adaptive feedback and learning-based control in converters.</a:t>
            </a:r>
          </a:p>
          <a:p>
            <a:pPr marL="342900" indent="-342900">
              <a:buAutoNum type="arabicPeriod" startAt="2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Enhanced Power Converter Design:</a:t>
            </a:r>
          </a:p>
          <a:p>
            <a:pPr marL="342900" lvl="1" indent="-342900"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design compact, high-efficiency, and self-adaptive converters.</a:t>
            </a:r>
          </a:p>
          <a:p>
            <a:pPr marL="342900" lvl="1" indent="-342900"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AutoNum type="arabicPeriod" startAt="2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8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282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EFDE9581-C487-D84D-CEDE-F009DAE23E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191C0B-657C-FD82-750F-F848CD6485BD}"/>
              </a:ext>
            </a:extLst>
          </p:cNvPr>
          <p:cNvSpPr/>
          <p:nvPr/>
        </p:nvSpPr>
        <p:spPr>
          <a:xfrm>
            <a:off x="0" y="-1"/>
            <a:ext cx="9144000" cy="6542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Google Shape;429;p40">
            <a:extLst>
              <a:ext uri="{FF2B5EF4-FFF2-40B4-BE49-F238E27FC236}">
                <a16:creationId xmlns:a16="http://schemas.microsoft.com/office/drawing/2014/main" id="{6C75F0AD-B891-C5E4-31F9-15B341B7AA8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0466" y="200721"/>
            <a:ext cx="2185866" cy="453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Methodology</a:t>
            </a:r>
            <a:endParaRPr sz="3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38CCD13-B6B6-2653-4206-67D97BA82355}"/>
              </a:ext>
            </a:extLst>
          </p:cNvPr>
          <p:cNvSpPr txBox="1"/>
          <p:nvPr/>
        </p:nvSpPr>
        <p:spPr>
          <a:xfrm>
            <a:off x="156117" y="892097"/>
            <a:ext cx="33377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Titanium dioxide thin film memristor:</a:t>
            </a:r>
            <a:endParaRPr lang="en-IN" b="1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EAF5F2D-7205-4D88-E0CC-EE523AE72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8681423"/>
              </p:ext>
            </p:extLst>
          </p:nvPr>
        </p:nvGraphicFramePr>
        <p:xfrm>
          <a:off x="6490011" y="1402986"/>
          <a:ext cx="1843668" cy="1312228"/>
        </p:xfrm>
        <a:graphic>
          <a:graphicData uri="http://schemas.openxmlformats.org/drawingml/2006/table">
            <a:tbl>
              <a:tblPr firstRow="1" firstCol="1" bandRow="1">
                <a:tableStyleId>{9A056E54-E8A0-40D0-8ADB-3B116DE4623F}</a:tableStyleId>
              </a:tblPr>
              <a:tblGrid>
                <a:gridCol w="1843668">
                  <a:extLst>
                    <a:ext uri="{9D8B030D-6E8A-4147-A177-3AD203B41FA5}">
                      <a16:colId xmlns:a16="http://schemas.microsoft.com/office/drawing/2014/main" val="30800853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Ti/pt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5058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TiO2 + x active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1548691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effectLst/>
                        </a:rPr>
                        <a:t>TiO2 active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99265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Ti/pt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046152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457200" algn="l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effectLst/>
                        </a:rPr>
                        <a:t>Silicon substrate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0145093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48CCB5DA-196E-BE64-E353-C83C256CB9AB}"/>
              </a:ext>
            </a:extLst>
          </p:cNvPr>
          <p:cNvSpPr txBox="1"/>
          <p:nvPr/>
        </p:nvSpPr>
        <p:spPr>
          <a:xfrm>
            <a:off x="193288" y="1197368"/>
            <a:ext cx="6296723" cy="14158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TiO2 + x provides charge carriers when voltage is applied across top/bottom electrodes, charge flows towards active TiO2 layer this changes resistance of the TiO2 layer (decrease resistance).</a:t>
            </a:r>
          </a:p>
          <a:p>
            <a:pPr marL="342900" lvl="0" indent="-342900">
              <a:lnSpc>
                <a:spcPct val="107000"/>
              </a:lnSpc>
              <a:buFont typeface="+mj-lt"/>
              <a:buAutoNum type="alphaLcParenR"/>
            </a:pP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+mj-lt"/>
              <a:buAutoNum type="alphaLcParenR"/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If current is in reverse direction then excess charge carriers go from TiO2 (undoped) layer move towards TiO2+x (increases resistance).</a:t>
            </a:r>
            <a:endParaRPr lang="en-IN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4953990-8A4C-B1E9-297E-3BACC72574E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72" t="7915" r="3406" b="12190"/>
          <a:stretch>
            <a:fillRect/>
          </a:stretch>
        </p:blipFill>
        <p:spPr>
          <a:xfrm>
            <a:off x="6304156" y="3003395"/>
            <a:ext cx="2423532" cy="165038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52A5556-E92B-A923-A6D9-5BF55E371AEA}"/>
              </a:ext>
            </a:extLst>
          </p:cNvPr>
          <p:cNvSpPr txBox="1"/>
          <p:nvPr/>
        </p:nvSpPr>
        <p:spPr>
          <a:xfrm>
            <a:off x="267629" y="2735234"/>
            <a:ext cx="6148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 Applying Kirchhoff’s voltage law (KVL) on the equivalent circuit of the memristor the following expression is obtained: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504414-4BE1-90DD-7BE8-77702E2156FA}"/>
                  </a:ext>
                </a:extLst>
              </p:cNvPr>
              <p:cNvSpPr txBox="1"/>
              <p:nvPr/>
            </p:nvSpPr>
            <p:spPr>
              <a:xfrm>
                <a:off x="286134" y="3328153"/>
                <a:ext cx="4546373" cy="4186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V(t)=</a:t>
                </a:r>
                <a14:m>
                  <m:oMath xmlns:m="http://schemas.openxmlformats.org/officeDocument/2006/math">
                    <m:r>
                      <a:rPr lang="en-IN" i="1"/>
                      <m:t>( </m:t>
                    </m:r>
                    <m:r>
                      <a:rPr lang="en-IN" i="1"/>
                      <m:t>𝑅𝑑𝑝𝑜𝑒𝑑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f>
                          <m:fPr>
                            <m:ctrlPr>
                              <a:rPr lang="en-IN" i="1"/>
                            </m:ctrlPr>
                          </m:fPr>
                          <m:num>
                            <m:r>
                              <a:rPr lang="en-IN" i="1"/>
                              <m:t>𝐿𝑑𝑜𝑝𝑒𝑑</m:t>
                            </m:r>
                            <m:d>
                              <m:dPr>
                                <m:ctrlPr>
                                  <a:rPr lang="en-IN" i="1"/>
                                </m:ctrlPr>
                              </m:dPr>
                              <m:e>
                                <m:r>
                                  <a:rPr lang="en-IN" i="1"/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IN" i="1"/>
                              <m:t>𝐿𝑎𝑐𝑡𝑖𝑣𝑒</m:t>
                            </m:r>
                          </m:den>
                        </m:f>
                      </m:e>
                    </m:d>
                    <m:r>
                      <a:rPr lang="en-IN" i="1"/>
                      <m:t>+</m:t>
                    </m:r>
                    <m:r>
                      <a:rPr lang="en-IN" i="1"/>
                      <m:t>𝑅𝑢𝑛𝑑𝑜𝑝𝑒𝑑</m:t>
                    </m:r>
                    <m:d>
                      <m:dPr>
                        <m:ctrlPr>
                          <a:rPr lang="en-IN" i="1"/>
                        </m:ctrlPr>
                      </m:dPr>
                      <m:e>
                        <m:r>
                          <a:rPr lang="en-IN" i="1"/>
                          <m:t>1−</m:t>
                        </m:r>
                        <m:f>
                          <m:fPr>
                            <m:ctrlPr>
                              <a:rPr lang="en-IN" i="1"/>
                            </m:ctrlPr>
                          </m:fPr>
                          <m:num>
                            <m:r>
                              <a:rPr lang="en-IN" i="1"/>
                              <m:t>𝐿𝑢𝑛𝑑𝑜𝑝𝑒𝑑</m:t>
                            </m:r>
                            <m:r>
                              <a:rPr lang="en-IN" i="1"/>
                              <m:t> </m:t>
                            </m:r>
                            <m:d>
                              <m:dPr>
                                <m:ctrlPr>
                                  <a:rPr lang="en-IN" i="1"/>
                                </m:ctrlPr>
                              </m:dPr>
                              <m:e>
                                <m:r>
                                  <a:rPr lang="en-IN" i="1"/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IN" i="1"/>
                              <m:t>𝐿𝑎𝑐𝑡𝑖𝑣𝑒</m:t>
                            </m:r>
                          </m:den>
                        </m:f>
                      </m:e>
                    </m:d>
                  </m:oMath>
                </a14:m>
                <a:endParaRPr lang="en-IN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F504414-4BE1-90DD-7BE8-77702E2156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134" y="3328153"/>
                <a:ext cx="4546373" cy="418641"/>
              </a:xfrm>
              <a:prstGeom prst="rect">
                <a:avLst/>
              </a:prstGeom>
              <a:blipFill>
                <a:blip r:embed="rId4"/>
                <a:stretch>
                  <a:fillRect l="-402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938B3C-62F9-1B47-8CA5-E91C0AE219AB}"/>
                  </a:ext>
                </a:extLst>
              </p:cNvPr>
              <p:cNvSpPr txBox="1"/>
              <p:nvPr/>
            </p:nvSpPr>
            <p:spPr>
              <a:xfrm>
                <a:off x="-576146" y="3746651"/>
                <a:ext cx="4572000" cy="5763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𝐿𝑑𝑜𝑝𝑒𝑑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𝐿𝑎𝑐𝑡𝑖𝑣𝑒</m:t>
                              </m:r>
                            </m:den>
                          </m:f>
                        </m:e>
                      </m:d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d>
                                <m:d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den>
                          </m:f>
                        </m:e>
                      </m:d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B938B3C-62F9-1B47-8CA5-E91C0AE219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76146" y="3746651"/>
                <a:ext cx="4572000" cy="57637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E135DB-E9F6-6C19-68D0-E2D560334CBE}"/>
                  </a:ext>
                </a:extLst>
              </p:cNvPr>
              <p:cNvSpPr txBox="1"/>
              <p:nvPr/>
            </p:nvSpPr>
            <p:spPr>
              <a:xfrm>
                <a:off x="1263804" y="4293627"/>
                <a:ext cx="4876800" cy="6491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𝑀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𝑖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den>
                      </m:f>
                      <m:r>
                        <a:rPr lang="en-IN" i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IN" i="1">
                                      <a:solidFill>
                                        <a:srgbClr val="836967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𝑅𝑑𝑜𝑝𝑒𝑑</m:t>
                                  </m:r>
                                </m:num>
                                <m:den>
                                  <m:sSup>
                                    <m:sSupPr>
                                      <m:ctrlPr>
                                        <a:rPr lang="en-IN" i="1">
                                          <a:solidFill>
                                            <a:srgbClr val="836967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IN" i="1">
                                          <a:latin typeface="Cambria Math" panose="02040503050406030204" pitchFamily="18" charset="0"/>
                                        </a:rPr>
                                        <m:t>𝐿</m:t>
                                      </m:r>
                                    </m:e>
                                    <m:sup>
                                      <m:r>
                                        <a:rPr lang="en-IN" i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den>
                              </m:f>
                            </m:e>
                          </m:d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𝑞</m:t>
                          </m:r>
                          <m:d>
                            <m:d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IN" i="1">
                          <a:latin typeface="Cambria Math" panose="02040503050406030204" pitchFamily="18" charset="0"/>
                        </a:rPr>
                        <m:t>𝑅𝑢𝑛𝑑𝑜𝑝𝑒𝑑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EE135DB-E9F6-6C19-68D0-E2D56033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804" y="4293627"/>
                <a:ext cx="4876800" cy="64915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7660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C22C0BFE-3473-1065-C25E-A8204DD17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3B229BF-2E6F-E26D-5016-7F2476B967DC}"/>
              </a:ext>
            </a:extLst>
          </p:cNvPr>
          <p:cNvSpPr/>
          <p:nvPr/>
        </p:nvSpPr>
        <p:spPr>
          <a:xfrm>
            <a:off x="-13716" y="0"/>
            <a:ext cx="9144000" cy="608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429;p40">
            <a:extLst>
              <a:ext uri="{FF2B5EF4-FFF2-40B4-BE49-F238E27FC236}">
                <a16:creationId xmlns:a16="http://schemas.microsoft.com/office/drawing/2014/main" id="{95321EB7-D4CE-C532-DA36-1272EEC787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39008" y="155340"/>
            <a:ext cx="3865983" cy="453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Graphical representation</a:t>
            </a:r>
            <a:endParaRPr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4EC25AF-6F8F-6D8C-5B72-0D113A5358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9343" y="690604"/>
            <a:ext cx="2216901" cy="166705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55F5AF3-D91C-A4D7-C798-697379CB9E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03607" y="665352"/>
            <a:ext cx="2078715" cy="159402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7A79F4E-6FB1-D189-E60C-2DE14F177E36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2199"/>
          <a:stretch>
            <a:fillRect/>
          </a:stretch>
        </p:blipFill>
        <p:spPr>
          <a:xfrm>
            <a:off x="396980" y="641346"/>
            <a:ext cx="2405693" cy="1707247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769EE44-F6A8-F0D8-31A3-3FFA2493049F}"/>
              </a:ext>
            </a:extLst>
          </p:cNvPr>
          <p:cNvSpPr txBox="1"/>
          <p:nvPr/>
        </p:nvSpPr>
        <p:spPr>
          <a:xfrm>
            <a:off x="800544" y="2357657"/>
            <a:ext cx="16875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vs 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sine wave input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B101F7C-BD16-F52E-C131-9A22414568AB}"/>
              </a:ext>
            </a:extLst>
          </p:cNvPr>
          <p:cNvSpPr txBox="1"/>
          <p:nvPr/>
        </p:nvSpPr>
        <p:spPr>
          <a:xfrm>
            <a:off x="3529694" y="2295364"/>
            <a:ext cx="182293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Resistance vs voltage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Follows </a:t>
            </a:r>
            <a:r>
              <a:rPr lang="en-IN" dirty="0"/>
              <a:t>sin²  function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629E31-53F5-9729-4A4A-88A18809F10A}"/>
              </a:ext>
            </a:extLst>
          </p:cNvPr>
          <p:cNvSpPr txBox="1"/>
          <p:nvPr/>
        </p:nvSpPr>
        <p:spPr>
          <a:xfrm>
            <a:off x="6504991" y="2319889"/>
            <a:ext cx="15119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Current vs voltage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C3207EC-CA24-5F78-639C-01E7F4D377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27971" y="2947784"/>
            <a:ext cx="1924658" cy="144579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2C0E5F2-29AB-B364-CE7D-587C477F5DCB}"/>
              </a:ext>
            </a:extLst>
          </p:cNvPr>
          <p:cNvSpPr txBox="1"/>
          <p:nvPr/>
        </p:nvSpPr>
        <p:spPr>
          <a:xfrm>
            <a:off x="3478832" y="4368891"/>
            <a:ext cx="1924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Mamrestive</a:t>
            </a:r>
            <a:r>
              <a:rPr lang="en-US" dirty="0"/>
              <a:t> synapse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13187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3">
          <a:extLst>
            <a:ext uri="{FF2B5EF4-FFF2-40B4-BE49-F238E27FC236}">
              <a16:creationId xmlns:a16="http://schemas.microsoft.com/office/drawing/2014/main" id="{DC3569C5-28F1-8DBC-BDD1-47547C8B9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9B6633E-2F86-11C8-C241-7AC0F6F62A81}"/>
              </a:ext>
            </a:extLst>
          </p:cNvPr>
          <p:cNvSpPr/>
          <p:nvPr/>
        </p:nvSpPr>
        <p:spPr>
          <a:xfrm>
            <a:off x="-13716" y="0"/>
            <a:ext cx="9144000" cy="608823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429;p40">
            <a:extLst>
              <a:ext uri="{FF2B5EF4-FFF2-40B4-BE49-F238E27FC236}">
                <a16:creationId xmlns:a16="http://schemas.microsoft.com/office/drawing/2014/main" id="{F60517BF-7687-2DFE-7808-7DC1596098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3527" y="155340"/>
            <a:ext cx="6136946" cy="45348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/>
              <a:t>Memristive behaviour in power electronics</a:t>
            </a:r>
            <a:endParaRPr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858021-4E2F-937C-C316-4781D06F05DD}"/>
              </a:ext>
            </a:extLst>
          </p:cNvPr>
          <p:cNvSpPr txBox="1"/>
          <p:nvPr/>
        </p:nvSpPr>
        <p:spPr>
          <a:xfrm>
            <a:off x="1741957" y="624213"/>
            <a:ext cx="5160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Memristive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behavior in Inductive wireless power transfer system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898C41-2899-C9AD-7648-8FC75DF24BB9}"/>
              </a:ext>
            </a:extLst>
          </p:cNvPr>
          <p:cNvSpPr txBox="1"/>
          <p:nvPr/>
        </p:nvSpPr>
        <p:spPr>
          <a:xfrm>
            <a:off x="193290" y="1025874"/>
            <a:ext cx="494370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IWPT systems uses bridge rectifiers with passive filters for AC-DC conversion.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stages exhibit voltage-current characteristics similar to memristor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especially: a) non linearity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b) memory effect</a:t>
            </a:r>
          </a:p>
          <a:p>
            <a:pPr lvl="3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c) hysteresis in switching devices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AC6536F-2064-92F1-1A34-12F48FD9258B}"/>
              </a:ext>
            </a:extLst>
          </p:cNvPr>
          <p:cNvSpPr txBox="1"/>
          <p:nvPr/>
        </p:nvSpPr>
        <p:spPr>
          <a:xfrm>
            <a:off x="2561092" y="2896393"/>
            <a:ext cx="3522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Modeling techniques used in IWPT systems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7BB3479-FFEC-CD0C-917A-9D2B14843ABA}"/>
              </a:ext>
            </a:extLst>
          </p:cNvPr>
          <p:cNvSpPr txBox="1"/>
          <p:nvPr/>
        </p:nvSpPr>
        <p:spPr>
          <a:xfrm>
            <a:off x="430375" y="3258807"/>
            <a:ext cx="778355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FHA(fundamental harmonic approximations):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simplifies the analysis of resonant power converters by assuming all signals are sinusoidal.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GSSA(generalized state space averaging):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instead of looking at on/off states in detail GSSA helps by creating a smooth averaged model that behaves like the average.</a:t>
            </a:r>
          </a:p>
          <a:p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EDF(extend describing memristor):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for small-signal modeling of non-linear switching circuits.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12D430B-6C64-B990-9BAB-05DD15318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6995" y="911231"/>
            <a:ext cx="3976463" cy="2045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160854"/>
      </p:ext>
    </p:extLst>
  </p:cSld>
  <p:clrMapOvr>
    <a:masterClrMapping/>
  </p:clrMapOvr>
</p:sld>
</file>

<file path=ppt/theme/theme1.xml><?xml version="1.0" encoding="utf-8"?>
<a:theme xmlns:a="http://schemas.openxmlformats.org/drawingml/2006/main" name="Data Collection and Analysis - Master of Science in Community Health and Prevention Research by Slidesgo">
  <a:themeElements>
    <a:clrScheme name="Simple Light">
      <a:dk1>
        <a:srgbClr val="384655"/>
      </a:dk1>
      <a:lt1>
        <a:srgbClr val="FFFFFF"/>
      </a:lt1>
      <a:dk2>
        <a:srgbClr val="AFC7FF"/>
      </a:dk2>
      <a:lt2>
        <a:srgbClr val="9FCBFD"/>
      </a:lt2>
      <a:accent1>
        <a:srgbClr val="68DAF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38465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1631</TotalTime>
  <Words>1912</Words>
  <Application>Microsoft Office PowerPoint</Application>
  <PresentationFormat>On-screen Show (16:9)</PresentationFormat>
  <Paragraphs>212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DM Sans</vt:lpstr>
      <vt:lpstr>Calibri</vt:lpstr>
      <vt:lpstr>Aptos</vt:lpstr>
      <vt:lpstr>Times New Roman</vt:lpstr>
      <vt:lpstr>Outfit</vt:lpstr>
      <vt:lpstr>Cambria Math</vt:lpstr>
      <vt:lpstr>Wingdings</vt:lpstr>
      <vt:lpstr>Data Collection and Analysis - Master of Science in Community Health and Prevention Research by Slidesgo</vt:lpstr>
      <vt:lpstr> Memristor equivalent model of full- bridge  rectifier with LLC converter</vt:lpstr>
      <vt:lpstr>Abstract</vt:lpstr>
      <vt:lpstr>Introduction</vt:lpstr>
      <vt:lpstr>Introduction</vt:lpstr>
      <vt:lpstr>Introduction</vt:lpstr>
      <vt:lpstr>Applications</vt:lpstr>
      <vt:lpstr>Methodology</vt:lpstr>
      <vt:lpstr>Graphical representation</vt:lpstr>
      <vt:lpstr>Memristive behaviour in power electronics</vt:lpstr>
      <vt:lpstr>IWPT system</vt:lpstr>
      <vt:lpstr>Memristive Rectifier Modeling</vt:lpstr>
      <vt:lpstr>Memristive Rectifier Modeling</vt:lpstr>
      <vt:lpstr>Memristive Rectifier Modeling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Aayush</dc:creator>
  <cp:lastModifiedBy>aayush mhaisgawali</cp:lastModifiedBy>
  <cp:revision>5</cp:revision>
  <dcterms:modified xsi:type="dcterms:W3CDTF">2025-07-11T11:33:26Z</dcterms:modified>
</cp:coreProperties>
</file>