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70" r:id="rId4"/>
    <p:sldId id="271" r:id="rId5"/>
    <p:sldId id="272" r:id="rId6"/>
    <p:sldId id="273" r:id="rId7"/>
    <p:sldId id="266" r:id="rId8"/>
    <p:sldId id="274" r:id="rId9"/>
    <p:sldId id="275" r:id="rId10"/>
    <p:sldId id="276" r:id="rId11"/>
    <p:sldId id="278" r:id="rId12"/>
    <p:sldId id="277" r:id="rId13"/>
    <p:sldId id="279"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4FF"/>
    <a:srgbClr val="5925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p:restoredTop sz="94699"/>
  </p:normalViewPr>
  <p:slideViewPr>
    <p:cSldViewPr snapToGrid="0" snapToObjects="1">
      <p:cViewPr>
        <p:scale>
          <a:sx n="82" d="100"/>
          <a:sy n="82" d="100"/>
        </p:scale>
        <p:origin x="893" y="34"/>
      </p:cViewPr>
      <p:guideLst>
        <p:guide orient="horz" pos="2160"/>
        <p:guide pos="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5D53-9EF0-4146-8FC4-01418AB69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062597-C4AB-E64D-A8DE-35F5CAE56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2BD348-4B38-2044-AD5C-A824991C2B25}"/>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5" name="Footer Placeholder 4">
            <a:extLst>
              <a:ext uri="{FF2B5EF4-FFF2-40B4-BE49-F238E27FC236}">
                <a16:creationId xmlns:a16="http://schemas.microsoft.com/office/drawing/2014/main" id="{F36A4B95-AFC4-D243-BB69-E0ABBC72C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51D34-BD44-C645-AA19-94DF36F0C50F}"/>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188348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1A0C-AC05-4643-9C74-9F48F9CB31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49DDC0-8098-5B44-ADB9-1DE906D886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2995-F139-1E4B-AC6B-551A9C33BDDF}"/>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5" name="Footer Placeholder 4">
            <a:extLst>
              <a:ext uri="{FF2B5EF4-FFF2-40B4-BE49-F238E27FC236}">
                <a16:creationId xmlns:a16="http://schemas.microsoft.com/office/drawing/2014/main" id="{C745AA92-335F-2442-BD45-9B0FF36BA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E7B8B-922A-F048-81BD-1EEEF1933D97}"/>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23576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0B52A-618B-A842-9BF7-ADC77113BD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46B58-48D1-1B49-8CBD-B33E7B4799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89CA2-25AB-FC48-922D-42013287FE27}"/>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5" name="Footer Placeholder 4">
            <a:extLst>
              <a:ext uri="{FF2B5EF4-FFF2-40B4-BE49-F238E27FC236}">
                <a16:creationId xmlns:a16="http://schemas.microsoft.com/office/drawing/2014/main" id="{8A70B4F7-580D-894E-B56D-D677D8B7F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9E676-140E-164C-9BF7-5D26E2E51CBC}"/>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186362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566B-20FC-FA4F-B663-A9CBB145623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8DA3076-9984-2843-81D2-0AD68B4A5D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22F4-85AE-A840-9767-97C477C6F3AF}"/>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5" name="Footer Placeholder 4">
            <a:extLst>
              <a:ext uri="{FF2B5EF4-FFF2-40B4-BE49-F238E27FC236}">
                <a16:creationId xmlns:a16="http://schemas.microsoft.com/office/drawing/2014/main" id="{8F51E6A9-3647-AD44-9D95-88826B40B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18265-58DE-7A48-81C2-D881ECC1C7A0}"/>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27808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3B01-03AB-A740-808B-93BADEFB0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8BD3FD-B5CB-E041-B10B-349090C682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0870BA-0C8C-CB49-B8D3-40A3A9DA1F83}"/>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5" name="Footer Placeholder 4">
            <a:extLst>
              <a:ext uri="{FF2B5EF4-FFF2-40B4-BE49-F238E27FC236}">
                <a16:creationId xmlns:a16="http://schemas.microsoft.com/office/drawing/2014/main" id="{70E1763C-9C2E-C74E-907C-3A06BF154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E0350-5C6D-7A4E-945A-4F05459CE95D}"/>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177715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2B69-4E58-1643-B52C-CDF85DF096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15DA15-736C-1E42-A370-F0445B32AF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DCD186-94F0-3A43-BBA8-49CB2DB873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103763-DFA3-C64B-9493-199CA5ACBD3F}"/>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6" name="Footer Placeholder 5">
            <a:extLst>
              <a:ext uri="{FF2B5EF4-FFF2-40B4-BE49-F238E27FC236}">
                <a16:creationId xmlns:a16="http://schemas.microsoft.com/office/drawing/2014/main" id="{C0B65E68-B97B-C242-AFD7-8CA64195B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221D8-F276-9744-AFC2-FC0A3A79BFFD}"/>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404758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AA1E-FF19-654E-AE32-D13ABB8ABC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0A1B74-6EC9-FD4F-9FBD-46C3687FA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11AE9A-B0A1-1647-9CD0-742B141FEF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52833B-CDE8-8B46-9A62-B3C02911D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DFB786-F718-BB4C-ACE5-14CAC76081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78DD72-B0DC-3447-8429-ED055AC8C78F}"/>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8" name="Footer Placeholder 7">
            <a:extLst>
              <a:ext uri="{FF2B5EF4-FFF2-40B4-BE49-F238E27FC236}">
                <a16:creationId xmlns:a16="http://schemas.microsoft.com/office/drawing/2014/main" id="{234C98D3-0A00-8C4F-A0E0-15F7E0D12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863DFB-0C4D-2245-B78D-41885722F84C}"/>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38559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5EDB-A410-9D45-8823-DD5690D35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FE2CE7-5A35-4D46-91A0-2C7C14453DE2}"/>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4" name="Footer Placeholder 3">
            <a:extLst>
              <a:ext uri="{FF2B5EF4-FFF2-40B4-BE49-F238E27FC236}">
                <a16:creationId xmlns:a16="http://schemas.microsoft.com/office/drawing/2014/main" id="{815ACB2D-F3CC-6742-B8E0-A9C5562F84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113940-9AAF-E14B-A6D4-04E08DFB9EE2}"/>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101523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C878B-58CB-1044-910D-47361419FF62}"/>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3" name="Footer Placeholder 2">
            <a:extLst>
              <a:ext uri="{FF2B5EF4-FFF2-40B4-BE49-F238E27FC236}">
                <a16:creationId xmlns:a16="http://schemas.microsoft.com/office/drawing/2014/main" id="{DD9823E1-1678-0747-BEE5-DBF63F952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385BED-E9A2-1443-8C50-C266FB5E869C}"/>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78030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275E-F8E6-A84F-8EFB-C067D1ED0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089F8-19CC-FC44-964F-0A25948B9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6DC66D-4482-0547-8BF4-E78DAAEE2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853384-5D29-264B-8A9E-36B20C486BC9}"/>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6" name="Footer Placeholder 5">
            <a:extLst>
              <a:ext uri="{FF2B5EF4-FFF2-40B4-BE49-F238E27FC236}">
                <a16:creationId xmlns:a16="http://schemas.microsoft.com/office/drawing/2014/main" id="{FFF8532E-31B2-6348-96C6-E0A664327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772A8-86DC-D040-B0D7-723597A64E63}"/>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36611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64B5-BA3A-C746-AC7D-505A36DC6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54427-1097-5D4D-892F-AC000B6CE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6AB6EF-F444-D74B-97F1-C9B26DDE9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EB3B6F-EB63-5742-9408-5A7FD1C573DD}"/>
              </a:ext>
            </a:extLst>
          </p:cNvPr>
          <p:cNvSpPr>
            <a:spLocks noGrp="1"/>
          </p:cNvSpPr>
          <p:nvPr>
            <p:ph type="dt" sz="half" idx="10"/>
          </p:nvPr>
        </p:nvSpPr>
        <p:spPr/>
        <p:txBody>
          <a:bodyPr/>
          <a:lstStyle/>
          <a:p>
            <a:fld id="{56B083ED-FF8A-324F-9450-38B83759918F}" type="datetimeFigureOut">
              <a:rPr lang="en-US" smtClean="0"/>
              <a:t>11/21/2019</a:t>
            </a:fld>
            <a:endParaRPr lang="en-US"/>
          </a:p>
        </p:txBody>
      </p:sp>
      <p:sp>
        <p:nvSpPr>
          <p:cNvPr id="6" name="Footer Placeholder 5">
            <a:extLst>
              <a:ext uri="{FF2B5EF4-FFF2-40B4-BE49-F238E27FC236}">
                <a16:creationId xmlns:a16="http://schemas.microsoft.com/office/drawing/2014/main" id="{1ACBB256-FDDC-2E41-88AE-F0EF8203A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2AC45-43DE-B043-B020-C40E09CAE895}"/>
              </a:ext>
            </a:extLst>
          </p:cNvPr>
          <p:cNvSpPr>
            <a:spLocks noGrp="1"/>
          </p:cNvSpPr>
          <p:nvPr>
            <p:ph type="sldNum" sz="quarter" idx="12"/>
          </p:nvPr>
        </p:nvSpPr>
        <p:spPr/>
        <p:txBody>
          <a:bodyPr/>
          <a:lstStyle/>
          <a:p>
            <a:fld id="{ABE0225F-105B-1A4B-B4FA-470B1018BDBC}" type="slidenum">
              <a:rPr lang="en-US" smtClean="0"/>
              <a:t>‹#›</a:t>
            </a:fld>
            <a:endParaRPr lang="en-US"/>
          </a:p>
        </p:txBody>
      </p:sp>
    </p:spTree>
    <p:extLst>
      <p:ext uri="{BB962C8B-B14F-4D97-AF65-F5344CB8AC3E}">
        <p14:creationId xmlns:p14="http://schemas.microsoft.com/office/powerpoint/2010/main" val="2993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FC9DB-D73B-324D-B4B6-B1B371D5E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A3D9504-F7A8-6E4C-B103-650492271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3E611-368B-8E4E-AEFB-53BBFDB94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083ED-FF8A-324F-9450-38B83759918F}" type="datetimeFigureOut">
              <a:rPr lang="en-US" smtClean="0"/>
              <a:t>11/21/2019</a:t>
            </a:fld>
            <a:endParaRPr lang="en-US"/>
          </a:p>
        </p:txBody>
      </p:sp>
      <p:sp>
        <p:nvSpPr>
          <p:cNvPr id="5" name="Footer Placeholder 4">
            <a:extLst>
              <a:ext uri="{FF2B5EF4-FFF2-40B4-BE49-F238E27FC236}">
                <a16:creationId xmlns:a16="http://schemas.microsoft.com/office/drawing/2014/main" id="{E1F4D4FD-BE72-8B43-B275-170991C3B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C1911-37BB-1F4F-A42E-17017F81A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0225F-105B-1A4B-B4FA-470B1018BDBC}" type="slidenum">
              <a:rPr lang="en-US" smtClean="0"/>
              <a:t>‹#›</a:t>
            </a:fld>
            <a:endParaRPr lang="en-US"/>
          </a:p>
        </p:txBody>
      </p:sp>
    </p:spTree>
    <p:extLst>
      <p:ext uri="{BB962C8B-B14F-4D97-AF65-F5344CB8AC3E}">
        <p14:creationId xmlns:p14="http://schemas.microsoft.com/office/powerpoint/2010/main" val="212173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tiff"/><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283D98-23C0-F442-93A6-BDCA2FE61C2A}"/>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A3B0D969-463C-964D-AFD4-E658D879D13B}"/>
              </a:ext>
            </a:extLst>
          </p:cNvPr>
          <p:cNvSpPr>
            <a:spLocks noGrp="1"/>
          </p:cNvSpPr>
          <p:nvPr>
            <p:ph type="subTitle" idx="1"/>
          </p:nvPr>
        </p:nvSpPr>
        <p:spPr>
          <a:xfrm>
            <a:off x="247787" y="3429000"/>
            <a:ext cx="11604579" cy="2566068"/>
          </a:xfrm>
          <a:effectLst>
            <a:outerShdw blurRad="266700" dist="38100" dir="1740000" algn="tl" rotWithShape="0">
              <a:prstClr val="black">
                <a:alpha val="70000"/>
              </a:prstClr>
            </a:outerShdw>
          </a:effectLst>
        </p:spPr>
        <p:txBody>
          <a:bodyPr rtlCol="0">
            <a:normAutofit/>
          </a:bodyPr>
          <a:lstStyle/>
          <a:p>
            <a:pPr algn="l" fontAlgn="auto">
              <a:lnSpc>
                <a:spcPct val="100000"/>
              </a:lnSpc>
              <a:spcBef>
                <a:spcPts val="0"/>
              </a:spcBef>
              <a:spcAft>
                <a:spcPts val="600"/>
              </a:spcAft>
              <a:defRPr/>
            </a:pPr>
            <a:r>
              <a:rPr lang="en-US" sz="4400" b="1" dirty="0">
                <a:solidFill>
                  <a:schemeClr val="bg1">
                    <a:lumMod val="85000"/>
                  </a:schemeClr>
                </a:solidFill>
                <a:latin typeface="Arial" panose="020B0604020202020204" pitchFamily="34" charset="0"/>
                <a:cs typeface="Arial" panose="020B0604020202020204" pitchFamily="34" charset="0"/>
              </a:rPr>
              <a:t>Classification of Brain Tumor using Image Analysis</a:t>
            </a:r>
          </a:p>
          <a:p>
            <a:pPr algn="l" fontAlgn="auto">
              <a:lnSpc>
                <a:spcPct val="100000"/>
              </a:lnSpc>
              <a:spcBef>
                <a:spcPts val="0"/>
              </a:spcBef>
              <a:spcAft>
                <a:spcPts val="600"/>
              </a:spcAft>
              <a:defRPr/>
            </a:pPr>
            <a:r>
              <a:rPr lang="en-US" sz="2000" dirty="0">
                <a:solidFill>
                  <a:schemeClr val="accent2">
                    <a:lumMod val="40000"/>
                    <a:lumOff val="60000"/>
                  </a:schemeClr>
                </a:solidFill>
                <a:latin typeface="Arial" panose="020B0604020202020204" pitchFamily="34" charset="0"/>
                <a:cs typeface="Arial" panose="020B0604020202020204" pitchFamily="34" charset="0"/>
              </a:rPr>
              <a:t>Ayush Arora </a:t>
            </a:r>
            <a:r>
              <a:rPr lang="en-US" sz="2000" dirty="0">
                <a:solidFill>
                  <a:schemeClr val="accent2"/>
                </a:solidFill>
                <a:latin typeface="Arial" panose="020B0604020202020204" pitchFamily="34" charset="0"/>
                <a:cs typeface="Arial" panose="020B0604020202020204" pitchFamily="34" charset="0"/>
              </a:rPr>
              <a:t>| MS in Information Sciences and Technology, Golisano College of Computing and Information Sciences</a:t>
            </a:r>
            <a:endParaRPr lang="en-US" sz="2000" dirty="0">
              <a:solidFill>
                <a:schemeClr val="accent2">
                  <a:lumMod val="40000"/>
                  <a:lumOff val="60000"/>
                </a:schemeClr>
              </a:solidFill>
              <a:latin typeface="Arial" panose="020B0604020202020204" pitchFamily="34" charset="0"/>
              <a:cs typeface="Arial" panose="020B0604020202020204" pitchFamily="34" charset="0"/>
            </a:endParaRPr>
          </a:p>
          <a:p>
            <a:pPr algn="l" fontAlgn="auto">
              <a:lnSpc>
                <a:spcPct val="100000"/>
              </a:lnSpc>
              <a:spcBef>
                <a:spcPts val="0"/>
              </a:spcBef>
              <a:spcAft>
                <a:spcPts val="600"/>
              </a:spcAft>
              <a:defRPr/>
            </a:pPr>
            <a:r>
              <a:rPr lang="en-US" sz="2000" dirty="0">
                <a:solidFill>
                  <a:schemeClr val="accent2">
                    <a:lumMod val="40000"/>
                    <a:lumOff val="60000"/>
                  </a:schemeClr>
                </a:solidFill>
                <a:latin typeface="Arial" panose="020B0604020202020204" pitchFamily="34" charset="0"/>
                <a:cs typeface="Arial" panose="020B0604020202020204" pitchFamily="34" charset="0"/>
              </a:rPr>
              <a:t>November 22, 2019</a:t>
            </a:r>
          </a:p>
        </p:txBody>
      </p:sp>
    </p:spTree>
    <p:extLst>
      <p:ext uri="{BB962C8B-B14F-4D97-AF65-F5344CB8AC3E}">
        <p14:creationId xmlns:p14="http://schemas.microsoft.com/office/powerpoint/2010/main" val="50635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201"/>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Classification</a:t>
            </a:r>
          </a:p>
        </p:txBody>
      </p:sp>
      <p:sp>
        <p:nvSpPr>
          <p:cNvPr id="9" name="Content Placeholder 2">
            <a:extLst>
              <a:ext uri="{FF2B5EF4-FFF2-40B4-BE49-F238E27FC236}">
                <a16:creationId xmlns:a16="http://schemas.microsoft.com/office/drawing/2014/main" id="{C13C24B2-D5C3-9E42-8865-D664DA284F2F}"/>
              </a:ext>
            </a:extLst>
          </p:cNvPr>
          <p:cNvSpPr txBox="1">
            <a:spLocks/>
          </p:cNvSpPr>
          <p:nvPr/>
        </p:nvSpPr>
        <p:spPr>
          <a:xfrm>
            <a:off x="262086" y="1797437"/>
            <a:ext cx="64676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The Processed Image is passed through a DWT Algorithm to receive a functional matrix with tens of thousands of values. </a:t>
            </a:r>
          </a:p>
          <a:p>
            <a:pPr>
              <a:buFont typeface="Wingdings" panose="05000000000000000000"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Further it is passed through the Principal Component Analysis (PCA) which aggregates and reduces the matrix by a ratio of 1024 to 7.</a:t>
            </a:r>
          </a:p>
          <a:p>
            <a:pPr>
              <a:buFont typeface="Wingdings" panose="05000000000000000000"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Finally Supervised Learning process is run using the K- Nearest Neighbors Algorithm to classify the type of the Tumor.</a:t>
            </a:r>
          </a:p>
        </p:txBody>
      </p:sp>
      <p:pic>
        <p:nvPicPr>
          <p:cNvPr id="23" name="Picture 22">
            <a:extLst>
              <a:ext uri="{FF2B5EF4-FFF2-40B4-BE49-F238E27FC236}">
                <a16:creationId xmlns:a16="http://schemas.microsoft.com/office/drawing/2014/main" id="{BBCBF9BF-ADD8-F646-A6F1-9191AB496E75}"/>
              </a:ext>
            </a:extLst>
          </p:cNvPr>
          <p:cNvPicPr>
            <a:picLocks noChangeAspect="1"/>
          </p:cNvPicPr>
          <p:nvPr/>
        </p:nvPicPr>
        <p:blipFill>
          <a:blip r:embed="rId2"/>
          <a:stretch>
            <a:fillRect/>
          </a:stretch>
        </p:blipFill>
        <p:spPr>
          <a:xfrm>
            <a:off x="0" y="-5353"/>
            <a:ext cx="12192000" cy="749300"/>
          </a:xfrm>
          <a:prstGeom prst="rect">
            <a:avLst/>
          </a:prstGeom>
        </p:spPr>
      </p:pic>
      <p:sp>
        <p:nvSpPr>
          <p:cNvPr id="27" name="TextBox 26">
            <a:extLst>
              <a:ext uri="{FF2B5EF4-FFF2-40B4-BE49-F238E27FC236}">
                <a16:creationId xmlns:a16="http://schemas.microsoft.com/office/drawing/2014/main" id="{594DCBA1-BB01-904A-968B-EC03B3FD29A7}"/>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15" name="Picture 14">
            <a:extLst>
              <a:ext uri="{FF2B5EF4-FFF2-40B4-BE49-F238E27FC236}">
                <a16:creationId xmlns:a16="http://schemas.microsoft.com/office/drawing/2014/main" id="{3AA4B2BA-5E69-6940-A0B8-F5D60FAAAB01}"/>
              </a:ext>
            </a:extLst>
          </p:cNvPr>
          <p:cNvPicPr>
            <a:picLocks noChangeAspect="1"/>
          </p:cNvPicPr>
          <p:nvPr/>
        </p:nvPicPr>
        <p:blipFill>
          <a:blip r:embed="rId3"/>
          <a:stretch>
            <a:fillRect/>
          </a:stretch>
        </p:blipFill>
        <p:spPr>
          <a:xfrm>
            <a:off x="0" y="6324600"/>
            <a:ext cx="12192000" cy="533400"/>
          </a:xfrm>
          <a:prstGeom prst="rect">
            <a:avLst/>
          </a:prstGeom>
        </p:spPr>
      </p:pic>
      <p:sp>
        <p:nvSpPr>
          <p:cNvPr id="16" name="Slide Number Placeholder 3">
            <a:extLst>
              <a:ext uri="{FF2B5EF4-FFF2-40B4-BE49-F238E27FC236}">
                <a16:creationId xmlns:a16="http://schemas.microsoft.com/office/drawing/2014/main" id="{1BD43CFD-698C-F14C-B322-CEBF90A7BCA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10</a:t>
            </a:fld>
            <a:endParaRPr lang="en-US" dirty="0"/>
          </a:p>
        </p:txBody>
      </p:sp>
      <p:sp>
        <p:nvSpPr>
          <p:cNvPr id="25" name="TextBox 24">
            <a:extLst>
              <a:ext uri="{FF2B5EF4-FFF2-40B4-BE49-F238E27FC236}">
                <a16:creationId xmlns:a16="http://schemas.microsoft.com/office/drawing/2014/main" id="{96412E84-BD10-4F86-9AA8-B700022827F9}"/>
              </a:ext>
            </a:extLst>
          </p:cNvPr>
          <p:cNvSpPr txBox="1"/>
          <p:nvPr/>
        </p:nvSpPr>
        <p:spPr>
          <a:xfrm>
            <a:off x="7286555" y="2921388"/>
            <a:ext cx="3907929" cy="369332"/>
          </a:xfrm>
          <a:prstGeom prst="rect">
            <a:avLst/>
          </a:prstGeom>
          <a:noFill/>
        </p:spPr>
        <p:txBody>
          <a:bodyPr wrap="none" rtlCol="0">
            <a:spAutoFit/>
          </a:bodyPr>
          <a:lstStyle/>
          <a:p>
            <a:r>
              <a:rPr lang="en-US" dirty="0">
                <a:solidFill>
                  <a:srgbClr val="A6A4FF"/>
                </a:solidFill>
                <a:latin typeface="Arial" panose="020B0604020202020204" pitchFamily="34" charset="0"/>
                <a:cs typeface="Arial" panose="020B0604020202020204" pitchFamily="34" charset="0"/>
              </a:rPr>
              <a:t>Discrete Wavelength Transformation</a:t>
            </a:r>
          </a:p>
        </p:txBody>
      </p:sp>
      <p:sp>
        <p:nvSpPr>
          <p:cNvPr id="28" name="TextBox 27">
            <a:extLst>
              <a:ext uri="{FF2B5EF4-FFF2-40B4-BE49-F238E27FC236}">
                <a16:creationId xmlns:a16="http://schemas.microsoft.com/office/drawing/2014/main" id="{5ADF5760-A645-469A-B271-DD344526DAC0}"/>
              </a:ext>
            </a:extLst>
          </p:cNvPr>
          <p:cNvSpPr txBox="1"/>
          <p:nvPr/>
        </p:nvSpPr>
        <p:spPr>
          <a:xfrm>
            <a:off x="8581956" y="5728348"/>
            <a:ext cx="1839030" cy="369332"/>
          </a:xfrm>
          <a:prstGeom prst="rect">
            <a:avLst/>
          </a:prstGeom>
          <a:noFill/>
        </p:spPr>
        <p:txBody>
          <a:bodyPr wrap="none" rtlCol="0">
            <a:spAutoFit/>
          </a:bodyPr>
          <a:lstStyle/>
          <a:p>
            <a:r>
              <a:rPr lang="en-US" dirty="0">
                <a:solidFill>
                  <a:srgbClr val="A6A4FF"/>
                </a:solidFill>
                <a:latin typeface="Arial" panose="020B0604020202020204" pitchFamily="34" charset="0"/>
                <a:cs typeface="Arial" panose="020B0604020202020204" pitchFamily="34" charset="0"/>
              </a:rPr>
              <a:t>K- NN Algorithm</a:t>
            </a:r>
          </a:p>
        </p:txBody>
      </p:sp>
      <p:pic>
        <p:nvPicPr>
          <p:cNvPr id="12" name="Picture 2">
            <a:extLst>
              <a:ext uri="{FF2B5EF4-FFF2-40B4-BE49-F238E27FC236}">
                <a16:creationId xmlns:a16="http://schemas.microsoft.com/office/drawing/2014/main" id="{62066A6F-EDDC-4D08-95D2-496B22708D7F}"/>
              </a:ext>
            </a:extLst>
          </p:cNvPr>
          <p:cNvPicPr>
            <a:picLocks noChangeAspect="1" noChangeArrowheads="1"/>
          </p:cNvPicPr>
          <p:nvPr/>
        </p:nvPicPr>
        <p:blipFill>
          <a:blip r:embed="rId4" cstate="print"/>
          <a:srcRect l="14056" t="31250" r="29722" b="28125"/>
          <a:stretch>
            <a:fillRect/>
          </a:stretch>
        </p:blipFill>
        <p:spPr bwMode="auto">
          <a:xfrm>
            <a:off x="7273124" y="1313570"/>
            <a:ext cx="3920617" cy="1592751"/>
          </a:xfrm>
          <a:prstGeom prst="rect">
            <a:avLst/>
          </a:prstGeom>
          <a:noFill/>
          <a:ln w="9525">
            <a:noFill/>
            <a:miter lim="800000"/>
            <a:headEnd/>
            <a:tailEnd/>
          </a:ln>
        </p:spPr>
      </p:pic>
      <p:pic>
        <p:nvPicPr>
          <p:cNvPr id="3" name="Picture 2">
            <a:extLst>
              <a:ext uri="{FF2B5EF4-FFF2-40B4-BE49-F238E27FC236}">
                <a16:creationId xmlns:a16="http://schemas.microsoft.com/office/drawing/2014/main" id="{45E2DBC2-2633-44CE-BC05-226F5A36CD84}"/>
              </a:ext>
            </a:extLst>
          </p:cNvPr>
          <p:cNvPicPr>
            <a:picLocks noChangeAspect="1"/>
          </p:cNvPicPr>
          <p:nvPr/>
        </p:nvPicPr>
        <p:blipFill rotWithShape="1">
          <a:blip r:embed="rId5"/>
          <a:srcRect l="28776" t="43061" r="43482" b="19084"/>
          <a:stretch/>
        </p:blipFill>
        <p:spPr>
          <a:xfrm>
            <a:off x="8021144" y="3585733"/>
            <a:ext cx="2758305" cy="2117074"/>
          </a:xfrm>
          <a:prstGeom prst="rect">
            <a:avLst/>
          </a:prstGeom>
        </p:spPr>
      </p:pic>
    </p:spTree>
    <p:extLst>
      <p:ext uri="{BB962C8B-B14F-4D97-AF65-F5344CB8AC3E}">
        <p14:creationId xmlns:p14="http://schemas.microsoft.com/office/powerpoint/2010/main" val="309117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1545045" y="2628637"/>
            <a:ext cx="10515600" cy="1325563"/>
          </a:xfrm>
        </p:spPr>
        <p:txBody>
          <a:bodyPr>
            <a:normAutofit/>
          </a:bodyPr>
          <a:lstStyle/>
          <a:p>
            <a:r>
              <a:rPr lang="en-US" sz="8800" b="1" dirty="0">
                <a:solidFill>
                  <a:srgbClr val="A6A4FF"/>
                </a:solidFill>
                <a:latin typeface="Arial" panose="020B0604020202020204" pitchFamily="34" charset="0"/>
                <a:cs typeface="Arial" panose="020B0604020202020204" pitchFamily="34" charset="0"/>
              </a:rPr>
              <a:t>Demonstration</a:t>
            </a:r>
          </a:p>
        </p:txBody>
      </p:sp>
      <p:pic>
        <p:nvPicPr>
          <p:cNvPr id="23" name="Picture 22">
            <a:extLst>
              <a:ext uri="{FF2B5EF4-FFF2-40B4-BE49-F238E27FC236}">
                <a16:creationId xmlns:a16="http://schemas.microsoft.com/office/drawing/2014/main" id="{BBCBF9BF-ADD8-F646-A6F1-9191AB496E75}"/>
              </a:ext>
            </a:extLst>
          </p:cNvPr>
          <p:cNvPicPr>
            <a:picLocks noChangeAspect="1"/>
          </p:cNvPicPr>
          <p:nvPr/>
        </p:nvPicPr>
        <p:blipFill>
          <a:blip r:embed="rId2"/>
          <a:stretch>
            <a:fillRect/>
          </a:stretch>
        </p:blipFill>
        <p:spPr>
          <a:xfrm>
            <a:off x="0" y="-5353"/>
            <a:ext cx="12192000" cy="749300"/>
          </a:xfrm>
          <a:prstGeom prst="rect">
            <a:avLst/>
          </a:prstGeom>
        </p:spPr>
      </p:pic>
      <p:sp>
        <p:nvSpPr>
          <p:cNvPr id="27" name="TextBox 26">
            <a:extLst>
              <a:ext uri="{FF2B5EF4-FFF2-40B4-BE49-F238E27FC236}">
                <a16:creationId xmlns:a16="http://schemas.microsoft.com/office/drawing/2014/main" id="{594DCBA1-BB01-904A-968B-EC03B3FD29A7}"/>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15" name="Picture 14">
            <a:extLst>
              <a:ext uri="{FF2B5EF4-FFF2-40B4-BE49-F238E27FC236}">
                <a16:creationId xmlns:a16="http://schemas.microsoft.com/office/drawing/2014/main" id="{3AA4B2BA-5E69-6940-A0B8-F5D60FAAAB01}"/>
              </a:ext>
            </a:extLst>
          </p:cNvPr>
          <p:cNvPicPr>
            <a:picLocks noChangeAspect="1"/>
          </p:cNvPicPr>
          <p:nvPr/>
        </p:nvPicPr>
        <p:blipFill>
          <a:blip r:embed="rId3"/>
          <a:stretch>
            <a:fillRect/>
          </a:stretch>
        </p:blipFill>
        <p:spPr>
          <a:xfrm>
            <a:off x="0" y="6324600"/>
            <a:ext cx="12192000" cy="533400"/>
          </a:xfrm>
          <a:prstGeom prst="rect">
            <a:avLst/>
          </a:prstGeom>
        </p:spPr>
      </p:pic>
      <p:sp>
        <p:nvSpPr>
          <p:cNvPr id="16" name="Slide Number Placeholder 3">
            <a:extLst>
              <a:ext uri="{FF2B5EF4-FFF2-40B4-BE49-F238E27FC236}">
                <a16:creationId xmlns:a16="http://schemas.microsoft.com/office/drawing/2014/main" id="{1BD43CFD-698C-F14C-B322-CEBF90A7BCA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11</a:t>
            </a:fld>
            <a:endParaRPr lang="en-US" dirty="0"/>
          </a:p>
        </p:txBody>
      </p:sp>
    </p:spTree>
    <p:extLst>
      <p:ext uri="{BB962C8B-B14F-4D97-AF65-F5344CB8AC3E}">
        <p14:creationId xmlns:p14="http://schemas.microsoft.com/office/powerpoint/2010/main" val="22592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201"/>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Conclusions</a:t>
            </a:r>
          </a:p>
        </p:txBody>
      </p:sp>
      <p:sp>
        <p:nvSpPr>
          <p:cNvPr id="9" name="Content Placeholder 2">
            <a:extLst>
              <a:ext uri="{FF2B5EF4-FFF2-40B4-BE49-F238E27FC236}">
                <a16:creationId xmlns:a16="http://schemas.microsoft.com/office/drawing/2014/main" id="{C13C24B2-D5C3-9E42-8865-D664DA284F2F}"/>
              </a:ext>
            </a:extLst>
          </p:cNvPr>
          <p:cNvSpPr txBox="1">
            <a:spLocks/>
          </p:cNvSpPr>
          <p:nvPr/>
        </p:nvSpPr>
        <p:spPr>
          <a:xfrm>
            <a:off x="262085" y="1908109"/>
            <a:ext cx="11124839" cy="424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300" dirty="0">
                <a:solidFill>
                  <a:schemeClr val="bg1">
                    <a:lumMod val="95000"/>
                  </a:schemeClr>
                </a:solidFill>
                <a:latin typeface="Arial" panose="020B0604020202020204" pitchFamily="34" charset="0"/>
                <a:cs typeface="Arial" panose="020B0604020202020204" pitchFamily="34" charset="0"/>
              </a:rPr>
              <a:t>The main focus of this system is to work with an old system of a Brain </a:t>
            </a:r>
            <a:r>
              <a:rPr lang="en-IN" sz="2300" dirty="0" err="1">
                <a:solidFill>
                  <a:schemeClr val="bg1">
                    <a:lumMod val="95000"/>
                  </a:schemeClr>
                </a:solidFill>
                <a:latin typeface="Arial" panose="020B0604020202020204" pitchFamily="34" charset="0"/>
                <a:cs typeface="Arial" panose="020B0604020202020204" pitchFamily="34" charset="0"/>
              </a:rPr>
              <a:t>Tumor</a:t>
            </a:r>
            <a:r>
              <a:rPr lang="en-IN" sz="2300" dirty="0">
                <a:solidFill>
                  <a:schemeClr val="bg1">
                    <a:lumMod val="95000"/>
                  </a:schemeClr>
                </a:solidFill>
                <a:latin typeface="Arial" panose="020B0604020202020204" pitchFamily="34" charset="0"/>
                <a:cs typeface="Arial" panose="020B0604020202020204" pitchFamily="34" charset="0"/>
              </a:rPr>
              <a:t> classification and work on increasing it’s accuracy and efficiency. </a:t>
            </a:r>
          </a:p>
          <a:p>
            <a:pPr>
              <a:buFont typeface="Wingdings" panose="05000000000000000000" pitchFamily="2" charset="2"/>
              <a:buChar char="§"/>
            </a:pPr>
            <a:r>
              <a:rPr lang="en-IN" sz="2300" dirty="0">
                <a:solidFill>
                  <a:schemeClr val="bg1">
                    <a:lumMod val="95000"/>
                  </a:schemeClr>
                </a:solidFill>
                <a:latin typeface="Arial" panose="020B0604020202020204" pitchFamily="34" charset="0"/>
                <a:cs typeface="Arial" panose="020B0604020202020204" pitchFamily="34" charset="0"/>
              </a:rPr>
              <a:t>A classification process of a Brain </a:t>
            </a:r>
            <a:r>
              <a:rPr lang="en-IN" sz="2300" dirty="0" err="1">
                <a:solidFill>
                  <a:schemeClr val="bg1">
                    <a:lumMod val="95000"/>
                  </a:schemeClr>
                </a:solidFill>
                <a:latin typeface="Arial" panose="020B0604020202020204" pitchFamily="34" charset="0"/>
                <a:cs typeface="Arial" panose="020B0604020202020204" pitchFamily="34" charset="0"/>
              </a:rPr>
              <a:t>Tumor</a:t>
            </a:r>
            <a:r>
              <a:rPr lang="en-IN" sz="2300" dirty="0">
                <a:solidFill>
                  <a:schemeClr val="bg1">
                    <a:lumMod val="95000"/>
                  </a:schemeClr>
                </a:solidFill>
                <a:latin typeface="Arial" panose="020B0604020202020204" pitchFamily="34" charset="0"/>
                <a:cs typeface="Arial" panose="020B0604020202020204" pitchFamily="34" charset="0"/>
              </a:rPr>
              <a:t> has multiple stages. Updating the algorithms at the different stages like Pre-Processing, Edge Detection, Feature Extraction and Reduction and finally the classification provided us with better accuracy.</a:t>
            </a:r>
          </a:p>
          <a:p>
            <a:pPr>
              <a:buFont typeface="Wingdings" panose="05000000000000000000" pitchFamily="2" charset="2"/>
              <a:buChar char="§"/>
            </a:pPr>
            <a:r>
              <a:rPr lang="en-IN" sz="2300" dirty="0">
                <a:solidFill>
                  <a:schemeClr val="bg1">
                    <a:lumMod val="95000"/>
                  </a:schemeClr>
                </a:solidFill>
                <a:latin typeface="Arial" panose="020B0604020202020204" pitchFamily="34" charset="0"/>
                <a:cs typeface="Arial" panose="020B0604020202020204" pitchFamily="34" charset="0"/>
              </a:rPr>
              <a:t> After working and researching a set of algorithms were integrated to bring a better accuracy percentage of 95.14% for a testing cycle of ‘50’ for about of 60 test data images which we hope will be maintained for the further iterations of the testing. </a:t>
            </a:r>
          </a:p>
          <a:p>
            <a:pPr>
              <a:buFont typeface="Wingdings" panose="05000000000000000000" pitchFamily="2" charset="2"/>
              <a:buChar char="§"/>
            </a:pPr>
            <a:r>
              <a:rPr lang="en-IN" sz="2300" dirty="0">
                <a:solidFill>
                  <a:schemeClr val="bg1">
                    <a:lumMod val="95000"/>
                  </a:schemeClr>
                </a:solidFill>
                <a:latin typeface="Arial" panose="020B0604020202020204" pitchFamily="34" charset="0"/>
                <a:cs typeface="Arial" panose="020B0604020202020204" pitchFamily="34" charset="0"/>
              </a:rPr>
              <a:t>The system can be taken as a properly functioning system for the classification of the Brian </a:t>
            </a:r>
            <a:r>
              <a:rPr lang="en-IN" sz="2300" dirty="0" err="1">
                <a:solidFill>
                  <a:schemeClr val="bg1">
                    <a:lumMod val="95000"/>
                  </a:schemeClr>
                </a:solidFill>
                <a:latin typeface="Arial" panose="020B0604020202020204" pitchFamily="34" charset="0"/>
                <a:cs typeface="Arial" panose="020B0604020202020204" pitchFamily="34" charset="0"/>
              </a:rPr>
              <a:t>Tumors</a:t>
            </a:r>
            <a:r>
              <a:rPr lang="en-IN" sz="2300" dirty="0">
                <a:solidFill>
                  <a:schemeClr val="bg1">
                    <a:lumMod val="95000"/>
                  </a:schemeClr>
                </a:solidFill>
                <a:latin typeface="Arial" panose="020B0604020202020204" pitchFamily="34" charset="0"/>
                <a:cs typeface="Arial" panose="020B0604020202020204" pitchFamily="34" charset="0"/>
              </a:rPr>
              <a:t> into Malignant and Benign.</a:t>
            </a:r>
            <a:endParaRPr lang="en-US" sz="2300" b="1" dirty="0">
              <a:solidFill>
                <a:schemeClr val="bg1">
                  <a:lumMod val="95000"/>
                </a:schemeClr>
              </a:solidFill>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300" dirty="0">
              <a:solidFill>
                <a:schemeClr val="bg1">
                  <a:lumMod val="9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BCBF9BF-ADD8-F646-A6F1-9191AB496E75}"/>
              </a:ext>
            </a:extLst>
          </p:cNvPr>
          <p:cNvPicPr>
            <a:picLocks noChangeAspect="1"/>
          </p:cNvPicPr>
          <p:nvPr/>
        </p:nvPicPr>
        <p:blipFill>
          <a:blip r:embed="rId2"/>
          <a:stretch>
            <a:fillRect/>
          </a:stretch>
        </p:blipFill>
        <p:spPr>
          <a:xfrm>
            <a:off x="0" y="-5353"/>
            <a:ext cx="12192000" cy="749300"/>
          </a:xfrm>
          <a:prstGeom prst="rect">
            <a:avLst/>
          </a:prstGeom>
        </p:spPr>
      </p:pic>
      <p:sp>
        <p:nvSpPr>
          <p:cNvPr id="27" name="TextBox 26">
            <a:extLst>
              <a:ext uri="{FF2B5EF4-FFF2-40B4-BE49-F238E27FC236}">
                <a16:creationId xmlns:a16="http://schemas.microsoft.com/office/drawing/2014/main" id="{594DCBA1-BB01-904A-968B-EC03B3FD29A7}"/>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15" name="Picture 14">
            <a:extLst>
              <a:ext uri="{FF2B5EF4-FFF2-40B4-BE49-F238E27FC236}">
                <a16:creationId xmlns:a16="http://schemas.microsoft.com/office/drawing/2014/main" id="{3AA4B2BA-5E69-6940-A0B8-F5D60FAAAB01}"/>
              </a:ext>
            </a:extLst>
          </p:cNvPr>
          <p:cNvPicPr>
            <a:picLocks noChangeAspect="1"/>
          </p:cNvPicPr>
          <p:nvPr/>
        </p:nvPicPr>
        <p:blipFill>
          <a:blip r:embed="rId3"/>
          <a:stretch>
            <a:fillRect/>
          </a:stretch>
        </p:blipFill>
        <p:spPr>
          <a:xfrm>
            <a:off x="0" y="6324600"/>
            <a:ext cx="12192000" cy="533400"/>
          </a:xfrm>
          <a:prstGeom prst="rect">
            <a:avLst/>
          </a:prstGeom>
        </p:spPr>
      </p:pic>
      <p:sp>
        <p:nvSpPr>
          <p:cNvPr id="16" name="Slide Number Placeholder 3">
            <a:extLst>
              <a:ext uri="{FF2B5EF4-FFF2-40B4-BE49-F238E27FC236}">
                <a16:creationId xmlns:a16="http://schemas.microsoft.com/office/drawing/2014/main" id="{1BD43CFD-698C-F14C-B322-CEBF90A7BCA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12</a:t>
            </a:fld>
            <a:endParaRPr lang="en-US" dirty="0"/>
          </a:p>
        </p:txBody>
      </p:sp>
    </p:spTree>
    <p:extLst>
      <p:ext uri="{BB962C8B-B14F-4D97-AF65-F5344CB8AC3E}">
        <p14:creationId xmlns:p14="http://schemas.microsoft.com/office/powerpoint/2010/main" val="96711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201"/>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Publication Details</a:t>
            </a:r>
          </a:p>
        </p:txBody>
      </p:sp>
      <p:sp>
        <p:nvSpPr>
          <p:cNvPr id="9" name="Content Placeholder 2">
            <a:extLst>
              <a:ext uri="{FF2B5EF4-FFF2-40B4-BE49-F238E27FC236}">
                <a16:creationId xmlns:a16="http://schemas.microsoft.com/office/drawing/2014/main" id="{C13C24B2-D5C3-9E42-8865-D664DA284F2F}"/>
              </a:ext>
            </a:extLst>
          </p:cNvPr>
          <p:cNvSpPr txBox="1">
            <a:spLocks/>
          </p:cNvSpPr>
          <p:nvPr/>
        </p:nvSpPr>
        <p:spPr>
          <a:xfrm>
            <a:off x="262085" y="1651517"/>
            <a:ext cx="11124839" cy="4240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0" indent="0">
              <a:buNone/>
            </a:pPr>
            <a:r>
              <a:rPr lang="en-IN" sz="2400" dirty="0">
                <a:solidFill>
                  <a:schemeClr val="bg1">
                    <a:lumMod val="95000"/>
                  </a:schemeClr>
                </a:solidFill>
                <a:latin typeface="Arial" panose="020B0604020202020204" pitchFamily="34" charset="0"/>
                <a:cs typeface="Arial" panose="020B0604020202020204" pitchFamily="34" charset="0"/>
              </a:rPr>
              <a:t>[1]. Ayush Arora, </a:t>
            </a:r>
            <a:r>
              <a:rPr lang="en-IN" sz="2400" dirty="0" err="1">
                <a:solidFill>
                  <a:schemeClr val="bg1">
                    <a:lumMod val="95000"/>
                  </a:schemeClr>
                </a:solidFill>
                <a:latin typeface="Arial" panose="020B0604020202020204" pitchFamily="34" charset="0"/>
                <a:cs typeface="Arial" panose="020B0604020202020204" pitchFamily="34" charset="0"/>
              </a:rPr>
              <a:t>Priyangshu</a:t>
            </a:r>
            <a:r>
              <a:rPr lang="en-IN" sz="2400" dirty="0">
                <a:solidFill>
                  <a:schemeClr val="bg1">
                    <a:lumMod val="95000"/>
                  </a:schemeClr>
                </a:solidFill>
                <a:latin typeface="Arial" panose="020B0604020202020204" pitchFamily="34" charset="0"/>
                <a:cs typeface="Arial" panose="020B0604020202020204" pitchFamily="34" charset="0"/>
              </a:rPr>
              <a:t> Roy, “k-NN Based Classification of Brain MRI Images using DWT and PCA to Detect Different Types of Brain Tumour” published at “</a:t>
            </a:r>
            <a:r>
              <a:rPr lang="en-IN" sz="2400" b="1" dirty="0">
                <a:solidFill>
                  <a:schemeClr val="bg1">
                    <a:lumMod val="95000"/>
                  </a:schemeClr>
                </a:solidFill>
                <a:latin typeface="Arial" panose="020B0604020202020204" pitchFamily="34" charset="0"/>
                <a:cs typeface="Arial" panose="020B0604020202020204" pitchFamily="34" charset="0"/>
              </a:rPr>
              <a:t>International Journal of Medical Research &amp; Health Sciences”, 2017, 6(9): 15-20. </a:t>
            </a:r>
          </a:p>
          <a:p>
            <a:pPr marL="76200" indent="0">
              <a:buNone/>
            </a:pPr>
            <a:endParaRPr lang="en-IN" sz="2400" b="1" dirty="0">
              <a:solidFill>
                <a:schemeClr val="bg1">
                  <a:lumMod val="95000"/>
                </a:schemeClr>
              </a:solidFill>
              <a:latin typeface="Arial" panose="020B0604020202020204" pitchFamily="34" charset="0"/>
              <a:cs typeface="Arial" panose="020B0604020202020204" pitchFamily="34" charset="0"/>
            </a:endParaRPr>
          </a:p>
          <a:p>
            <a:pPr marL="76200" indent="0">
              <a:buNone/>
            </a:pPr>
            <a:r>
              <a:rPr lang="en-US" sz="2400" dirty="0">
                <a:solidFill>
                  <a:schemeClr val="bg1">
                    <a:lumMod val="95000"/>
                  </a:schemeClr>
                </a:solidFill>
                <a:latin typeface="Arial" panose="020B0604020202020204" pitchFamily="34" charset="0"/>
                <a:cs typeface="Arial" panose="020B0604020202020204" pitchFamily="34" charset="0"/>
              </a:rPr>
              <a:t>[2]. Ayush Arora, </a:t>
            </a:r>
            <a:r>
              <a:rPr lang="en-US" sz="2400" dirty="0" err="1">
                <a:solidFill>
                  <a:schemeClr val="bg1">
                    <a:lumMod val="95000"/>
                  </a:schemeClr>
                </a:solidFill>
                <a:latin typeface="Arial" panose="020B0604020202020204" pitchFamily="34" charset="0"/>
                <a:cs typeface="Arial" panose="020B0604020202020204" pitchFamily="34" charset="0"/>
              </a:rPr>
              <a:t>Ritesh</a:t>
            </a:r>
            <a:r>
              <a:rPr lang="en-US" sz="2400" dirty="0">
                <a:solidFill>
                  <a:schemeClr val="bg1">
                    <a:lumMod val="95000"/>
                  </a:schemeClr>
                </a:solidFill>
                <a:latin typeface="Arial" panose="020B0604020202020204" pitchFamily="34" charset="0"/>
                <a:cs typeface="Arial" panose="020B0604020202020204" pitchFamily="34" charset="0"/>
              </a:rPr>
              <a:t> Kumar, Shubham Tiwari, “Classification of Brain Tumor using </a:t>
            </a:r>
            <a:r>
              <a:rPr lang="en-US" sz="2400" dirty="0" err="1">
                <a:solidFill>
                  <a:schemeClr val="bg1">
                    <a:lumMod val="95000"/>
                  </a:schemeClr>
                </a:solidFill>
                <a:latin typeface="Arial" panose="020B0604020202020204" pitchFamily="34" charset="0"/>
                <a:cs typeface="Arial" panose="020B0604020202020204" pitchFamily="34" charset="0"/>
              </a:rPr>
              <a:t>Devernay</a:t>
            </a:r>
            <a:r>
              <a:rPr lang="en-US" sz="2400" dirty="0">
                <a:solidFill>
                  <a:schemeClr val="bg1">
                    <a:lumMod val="95000"/>
                  </a:schemeClr>
                </a:solidFill>
                <a:latin typeface="Arial" panose="020B0604020202020204" pitchFamily="34" charset="0"/>
                <a:cs typeface="Arial" panose="020B0604020202020204" pitchFamily="34" charset="0"/>
              </a:rPr>
              <a:t> Sub-Pixel Edge Detection and K-nearest </a:t>
            </a:r>
            <a:r>
              <a:rPr lang="en-US" sz="2400" dirty="0" err="1">
                <a:solidFill>
                  <a:schemeClr val="bg1">
                    <a:lumMod val="95000"/>
                  </a:schemeClr>
                </a:solidFill>
                <a:latin typeface="Arial" panose="020B0604020202020204" pitchFamily="34" charset="0"/>
                <a:cs typeface="Arial" panose="020B0604020202020204" pitchFamily="34" charset="0"/>
              </a:rPr>
              <a:t>Neighbours</a:t>
            </a:r>
            <a:r>
              <a:rPr lang="en-US" sz="2400" dirty="0">
                <a:solidFill>
                  <a:schemeClr val="bg1">
                    <a:lumMod val="95000"/>
                  </a:schemeClr>
                </a:solidFill>
                <a:latin typeface="Arial" panose="020B0604020202020204" pitchFamily="34" charset="0"/>
                <a:cs typeface="Arial" panose="020B0604020202020204" pitchFamily="34" charset="0"/>
              </a:rPr>
              <a:t> Methodology”  at Neuroimmunology and Neuroinflammation- Special Invitation Based Issue Journal on “</a:t>
            </a:r>
            <a:r>
              <a:rPr lang="en-US" sz="2400" b="1" dirty="0">
                <a:solidFill>
                  <a:schemeClr val="bg1">
                    <a:lumMod val="95000"/>
                  </a:schemeClr>
                </a:solidFill>
                <a:latin typeface="Arial" panose="020B0604020202020204" pitchFamily="34" charset="0"/>
                <a:cs typeface="Arial" panose="020B0604020202020204" pitchFamily="34" charset="0"/>
              </a:rPr>
              <a:t>Immunotherapeutic Approaches for Treatment of Brain Tumors” by Dr. Terry </a:t>
            </a:r>
            <a:r>
              <a:rPr lang="en-US" sz="2400" b="1" dirty="0" err="1">
                <a:solidFill>
                  <a:schemeClr val="bg1">
                    <a:lumMod val="95000"/>
                  </a:schemeClr>
                </a:solidFill>
                <a:latin typeface="Arial" panose="020B0604020202020204" pitchFamily="34" charset="0"/>
                <a:cs typeface="Arial" panose="020B0604020202020204" pitchFamily="34" charset="0"/>
              </a:rPr>
              <a:t>Lichtor</a:t>
            </a:r>
            <a:r>
              <a:rPr lang="en-US" sz="2400" b="1" dirty="0">
                <a:solidFill>
                  <a:schemeClr val="bg1">
                    <a:lumMod val="95000"/>
                  </a:schemeClr>
                </a:solidFill>
                <a:latin typeface="Arial" panose="020B0604020202020204" pitchFamily="34" charset="0"/>
                <a:cs typeface="Arial" panose="020B0604020202020204" pitchFamily="34" charset="0"/>
              </a:rPr>
              <a:t>, from Rush University Medical Center in Chicago.</a:t>
            </a:r>
            <a:endParaRPr lang="en-IN" sz="2400" dirty="0">
              <a:solidFill>
                <a:schemeClr val="bg1">
                  <a:lumMod val="95000"/>
                </a:schemeClr>
              </a:solidFill>
              <a:latin typeface="Arial" panose="020B0604020202020204" pitchFamily="34" charset="0"/>
              <a:cs typeface="Arial" panose="020B0604020202020204" pitchFamily="34" charset="0"/>
            </a:endParaRPr>
          </a:p>
          <a:p>
            <a:pPr marL="76200" indent="0">
              <a:buNone/>
            </a:pPr>
            <a:r>
              <a:rPr lang="en-IN" sz="2400" b="1" dirty="0">
                <a:solidFill>
                  <a:schemeClr val="bg1">
                    <a:lumMod val="95000"/>
                  </a:schemeClr>
                </a:solidFill>
                <a:latin typeface="Arial" panose="020B0604020202020204" pitchFamily="34" charset="0"/>
                <a:cs typeface="Arial" panose="020B0604020202020204" pitchFamily="34" charset="0"/>
              </a:rPr>
              <a:t>Manuscript ID: NN-11-18 </a:t>
            </a:r>
            <a:endParaRPr lang="en-US" sz="2400" dirty="0">
              <a:solidFill>
                <a:schemeClr val="bg1">
                  <a:lumMod val="9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BCBF9BF-ADD8-F646-A6F1-9191AB496E75}"/>
              </a:ext>
            </a:extLst>
          </p:cNvPr>
          <p:cNvPicPr>
            <a:picLocks noChangeAspect="1"/>
          </p:cNvPicPr>
          <p:nvPr/>
        </p:nvPicPr>
        <p:blipFill>
          <a:blip r:embed="rId2"/>
          <a:stretch>
            <a:fillRect/>
          </a:stretch>
        </p:blipFill>
        <p:spPr>
          <a:xfrm>
            <a:off x="0" y="-5353"/>
            <a:ext cx="12192000" cy="749300"/>
          </a:xfrm>
          <a:prstGeom prst="rect">
            <a:avLst/>
          </a:prstGeom>
        </p:spPr>
      </p:pic>
      <p:sp>
        <p:nvSpPr>
          <p:cNvPr id="27" name="TextBox 26">
            <a:extLst>
              <a:ext uri="{FF2B5EF4-FFF2-40B4-BE49-F238E27FC236}">
                <a16:creationId xmlns:a16="http://schemas.microsoft.com/office/drawing/2014/main" id="{594DCBA1-BB01-904A-968B-EC03B3FD29A7}"/>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15" name="Picture 14">
            <a:extLst>
              <a:ext uri="{FF2B5EF4-FFF2-40B4-BE49-F238E27FC236}">
                <a16:creationId xmlns:a16="http://schemas.microsoft.com/office/drawing/2014/main" id="{3AA4B2BA-5E69-6940-A0B8-F5D60FAAAB01}"/>
              </a:ext>
            </a:extLst>
          </p:cNvPr>
          <p:cNvPicPr>
            <a:picLocks noChangeAspect="1"/>
          </p:cNvPicPr>
          <p:nvPr/>
        </p:nvPicPr>
        <p:blipFill>
          <a:blip r:embed="rId3"/>
          <a:stretch>
            <a:fillRect/>
          </a:stretch>
        </p:blipFill>
        <p:spPr>
          <a:xfrm>
            <a:off x="0" y="6324600"/>
            <a:ext cx="12192000" cy="533400"/>
          </a:xfrm>
          <a:prstGeom prst="rect">
            <a:avLst/>
          </a:prstGeom>
        </p:spPr>
      </p:pic>
      <p:sp>
        <p:nvSpPr>
          <p:cNvPr id="16" name="Slide Number Placeholder 3">
            <a:extLst>
              <a:ext uri="{FF2B5EF4-FFF2-40B4-BE49-F238E27FC236}">
                <a16:creationId xmlns:a16="http://schemas.microsoft.com/office/drawing/2014/main" id="{1BD43CFD-698C-F14C-B322-CEBF90A7BCA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13</a:t>
            </a:fld>
            <a:endParaRPr lang="en-US" dirty="0"/>
          </a:p>
        </p:txBody>
      </p:sp>
    </p:spTree>
    <p:extLst>
      <p:ext uri="{BB962C8B-B14F-4D97-AF65-F5344CB8AC3E}">
        <p14:creationId xmlns:p14="http://schemas.microsoft.com/office/powerpoint/2010/main" val="312719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6BF6C-B061-1244-86F1-53D77714C333}"/>
              </a:ext>
            </a:extLst>
          </p:cNvPr>
          <p:cNvPicPr>
            <a:picLocks noChangeAspect="1"/>
          </p:cNvPicPr>
          <p:nvPr/>
        </p:nvPicPr>
        <p:blipFill>
          <a:blip r:embed="rId2"/>
          <a:stretch>
            <a:fillRect/>
          </a:stretch>
        </p:blipFill>
        <p:spPr>
          <a:xfrm>
            <a:off x="4162427" y="1715621"/>
            <a:ext cx="3867146" cy="3426759"/>
          </a:xfrm>
          <a:prstGeom prst="rect">
            <a:avLst/>
          </a:prstGeom>
        </p:spPr>
      </p:pic>
    </p:spTree>
    <p:extLst>
      <p:ext uri="{BB962C8B-B14F-4D97-AF65-F5344CB8AC3E}">
        <p14:creationId xmlns:p14="http://schemas.microsoft.com/office/powerpoint/2010/main" val="174522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046"/>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Introduction to Brain Tumors</a:t>
            </a:r>
          </a:p>
        </p:txBody>
      </p:sp>
      <p:sp>
        <p:nvSpPr>
          <p:cNvPr id="3" name="Content Placeholder 2">
            <a:extLst>
              <a:ext uri="{FF2B5EF4-FFF2-40B4-BE49-F238E27FC236}">
                <a16:creationId xmlns:a16="http://schemas.microsoft.com/office/drawing/2014/main" id="{0D856A44-8EFE-C544-BB0A-5FA4E6944824}"/>
              </a:ext>
            </a:extLst>
          </p:cNvPr>
          <p:cNvSpPr>
            <a:spLocks noGrp="1"/>
          </p:cNvSpPr>
          <p:nvPr>
            <p:ph idx="1"/>
          </p:nvPr>
        </p:nvSpPr>
        <p:spPr>
          <a:xfrm>
            <a:off x="262086" y="1804372"/>
            <a:ext cx="10515600" cy="4351338"/>
          </a:xfrm>
        </p:spPr>
        <p:txBody>
          <a:bodyPr>
            <a:normAutofit/>
          </a:bodyPr>
          <a:lstStyle/>
          <a:p>
            <a:pPr>
              <a:lnSpc>
                <a:spcPct val="100000"/>
              </a:lnSpc>
              <a:spcBef>
                <a:spcPts val="0"/>
              </a:spcBef>
              <a:spcAft>
                <a:spcPts val="1200"/>
              </a:spcAft>
              <a:buFont typeface="Wingdings" pitchFamily="2" charset="2"/>
              <a:buChar char="§"/>
            </a:pPr>
            <a:r>
              <a:rPr lang="en-US" sz="2400" dirty="0">
                <a:latin typeface="Arial" panose="020B0604020202020204" pitchFamily="34" charset="0"/>
                <a:cs typeface="Arial" panose="020B0604020202020204" pitchFamily="34" charset="0"/>
              </a:rPr>
              <a:t>Neoplasm is a new abnormal growth of tissue in a part of the body, especially as a characteristic of cancer.</a:t>
            </a:r>
          </a:p>
          <a:p>
            <a:pPr lvl="1"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Primary Brain Tumors that start in the brain and tend to stay there.</a:t>
            </a:r>
          </a:p>
          <a:p>
            <a:pPr lvl="1"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Secondary Brain Tumors that start in a part of the body and travel to the Brain. These are in most of the cases cancerous in nature.</a:t>
            </a:r>
          </a:p>
          <a:p>
            <a:pPr lvl="1"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Malignant Brain Tumors are cancerous in nature and fatal in nature.</a:t>
            </a:r>
          </a:p>
          <a:p>
            <a:pPr lvl="1"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Benign Brain Tumors are those which are non- cancerous in nature and generally not cause any major loss to human body.</a:t>
            </a:r>
          </a:p>
          <a:p>
            <a:pPr lvl="1" algn="just"/>
            <a:endParaRPr lang="en-US" dirty="0">
              <a:latin typeface="Arial" panose="020B0604020202020204" pitchFamily="34" charset="0"/>
              <a:cs typeface="Arial" panose="020B0604020202020204" pitchFamily="34" charset="0"/>
            </a:endParaRPr>
          </a:p>
          <a:p>
            <a:pPr>
              <a:lnSpc>
                <a:spcPct val="100000"/>
              </a:lnSpc>
              <a:spcBef>
                <a:spcPts val="0"/>
              </a:spcBef>
              <a:spcAft>
                <a:spcPts val="1200"/>
              </a:spcAft>
              <a:buFont typeface="Wingdings" pitchFamily="2" charset="2"/>
              <a:buChar char="§"/>
            </a:pPr>
            <a:endParaRPr lang="en-US" sz="2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F24EAEA-6B09-404D-8605-180BD4C945BF}"/>
              </a:ext>
            </a:extLst>
          </p:cNvPr>
          <p:cNvPicPr>
            <a:picLocks noChangeAspect="1"/>
          </p:cNvPicPr>
          <p:nvPr/>
        </p:nvPicPr>
        <p:blipFill>
          <a:blip r:embed="rId2"/>
          <a:stretch>
            <a:fillRect/>
          </a:stretch>
        </p:blipFill>
        <p:spPr>
          <a:xfrm>
            <a:off x="0" y="-5353"/>
            <a:ext cx="12192000" cy="749300"/>
          </a:xfrm>
          <a:prstGeom prst="rect">
            <a:avLst/>
          </a:prstGeom>
        </p:spPr>
      </p:pic>
      <p:sp>
        <p:nvSpPr>
          <p:cNvPr id="10" name="TextBox 9">
            <a:extLst>
              <a:ext uri="{FF2B5EF4-FFF2-40B4-BE49-F238E27FC236}">
                <a16:creationId xmlns:a16="http://schemas.microsoft.com/office/drawing/2014/main" id="{4842E150-F155-1249-9B5B-F340A0A0FAD5}"/>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8" name="Picture 7">
            <a:extLst>
              <a:ext uri="{FF2B5EF4-FFF2-40B4-BE49-F238E27FC236}">
                <a16:creationId xmlns:a16="http://schemas.microsoft.com/office/drawing/2014/main" id="{8FA77C74-E632-6846-AAA4-F537F5AA73A7}"/>
              </a:ext>
            </a:extLst>
          </p:cNvPr>
          <p:cNvPicPr>
            <a:picLocks noChangeAspect="1"/>
          </p:cNvPicPr>
          <p:nvPr/>
        </p:nvPicPr>
        <p:blipFill>
          <a:blip r:embed="rId3"/>
          <a:stretch>
            <a:fillRect/>
          </a:stretch>
        </p:blipFill>
        <p:spPr>
          <a:xfrm>
            <a:off x="0" y="6324600"/>
            <a:ext cx="12192000" cy="533400"/>
          </a:xfrm>
          <a:prstGeom prst="rect">
            <a:avLst/>
          </a:prstGeom>
        </p:spPr>
      </p:pic>
      <p:sp>
        <p:nvSpPr>
          <p:cNvPr id="11" name="Slide Number Placeholder 3">
            <a:extLst>
              <a:ext uri="{FF2B5EF4-FFF2-40B4-BE49-F238E27FC236}">
                <a16:creationId xmlns:a16="http://schemas.microsoft.com/office/drawing/2014/main" id="{791BDF25-6C5E-4A4D-982A-AD95D9DDD8B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2</a:t>
            </a:fld>
            <a:endParaRPr lang="en-US" dirty="0"/>
          </a:p>
        </p:txBody>
      </p:sp>
      <p:pic>
        <p:nvPicPr>
          <p:cNvPr id="12" name="Picture 11" descr="4.jpg">
            <a:extLst>
              <a:ext uri="{FF2B5EF4-FFF2-40B4-BE49-F238E27FC236}">
                <a16:creationId xmlns:a16="http://schemas.microsoft.com/office/drawing/2014/main" id="{E24441BD-3DE4-4E71-8401-B0798A4C8263}"/>
              </a:ext>
            </a:extLst>
          </p:cNvPr>
          <p:cNvPicPr>
            <a:picLocks noChangeAspect="1"/>
          </p:cNvPicPr>
          <p:nvPr/>
        </p:nvPicPr>
        <p:blipFill>
          <a:blip r:embed="rId4" cstate="print"/>
          <a:stretch>
            <a:fillRect/>
          </a:stretch>
        </p:blipFill>
        <p:spPr>
          <a:xfrm>
            <a:off x="3649411" y="5113004"/>
            <a:ext cx="1569743" cy="1494668"/>
          </a:xfrm>
          <a:prstGeom prst="rect">
            <a:avLst/>
          </a:prstGeom>
        </p:spPr>
      </p:pic>
      <p:pic>
        <p:nvPicPr>
          <p:cNvPr id="13" name="Picture 12" descr="11.jpg">
            <a:extLst>
              <a:ext uri="{FF2B5EF4-FFF2-40B4-BE49-F238E27FC236}">
                <a16:creationId xmlns:a16="http://schemas.microsoft.com/office/drawing/2014/main" id="{2148CEA5-BE04-44C6-8821-1D38D243EB66}"/>
              </a:ext>
            </a:extLst>
          </p:cNvPr>
          <p:cNvPicPr>
            <a:picLocks noChangeAspect="1"/>
          </p:cNvPicPr>
          <p:nvPr/>
        </p:nvPicPr>
        <p:blipFill>
          <a:blip r:embed="rId5" cstate="print"/>
          <a:stretch>
            <a:fillRect/>
          </a:stretch>
        </p:blipFill>
        <p:spPr>
          <a:xfrm>
            <a:off x="6414500" y="5110359"/>
            <a:ext cx="1320577" cy="1482535"/>
          </a:xfrm>
          <a:prstGeom prst="rect">
            <a:avLst/>
          </a:prstGeom>
        </p:spPr>
      </p:pic>
    </p:spTree>
    <p:extLst>
      <p:ext uri="{BB962C8B-B14F-4D97-AF65-F5344CB8AC3E}">
        <p14:creationId xmlns:p14="http://schemas.microsoft.com/office/powerpoint/2010/main" val="81433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046"/>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Introduction to Medical Imaging Process</a:t>
            </a:r>
          </a:p>
        </p:txBody>
      </p:sp>
      <p:sp>
        <p:nvSpPr>
          <p:cNvPr id="3" name="Content Placeholder 2">
            <a:extLst>
              <a:ext uri="{FF2B5EF4-FFF2-40B4-BE49-F238E27FC236}">
                <a16:creationId xmlns:a16="http://schemas.microsoft.com/office/drawing/2014/main" id="{0D856A44-8EFE-C544-BB0A-5FA4E6944824}"/>
              </a:ext>
            </a:extLst>
          </p:cNvPr>
          <p:cNvSpPr>
            <a:spLocks noGrp="1"/>
          </p:cNvSpPr>
          <p:nvPr>
            <p:ph idx="1"/>
          </p:nvPr>
        </p:nvSpPr>
        <p:spPr>
          <a:xfrm>
            <a:off x="262086" y="1804372"/>
            <a:ext cx="10515600" cy="4351338"/>
          </a:xfrm>
        </p:spPr>
        <p:txBody>
          <a:bodyPr>
            <a:normAutofit/>
          </a:bodyPr>
          <a:lstStyle/>
          <a:p>
            <a:pPr>
              <a:buFont typeface="Wingdings" panose="05000000000000000000" pitchFamily="2" charset="2"/>
              <a:buChar char="§"/>
            </a:pPr>
            <a:r>
              <a:rPr lang="en-US" sz="2400" dirty="0">
                <a:latin typeface="Arial" panose="020B0604020202020204" pitchFamily="34" charset="0"/>
                <a:cs typeface="Arial" panose="020B0604020202020204" pitchFamily="34" charset="0"/>
              </a:rPr>
              <a:t>The major techniques of Imaging a Brain Tumor are CT (Computerized Tomography) and MRI (Magnetic Resonance Imaging).</a:t>
            </a:r>
          </a:p>
          <a:p>
            <a:pPr lvl="1"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CT uses computer-processed combinations of X-Ray measurements taken from angles to produce cross- sectional images of the specific parts of the body.</a:t>
            </a:r>
          </a:p>
          <a:p>
            <a:pPr lvl="1"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Magnetic </a:t>
            </a:r>
            <a:r>
              <a:rPr lang="en-IN" sz="2000" dirty="0">
                <a:latin typeface="Arial" panose="020B0604020202020204" pitchFamily="34" charset="0"/>
                <a:cs typeface="Arial" panose="020B0604020202020204" pitchFamily="34" charset="0"/>
              </a:rPr>
              <a:t>resonance imaging or nuclear magnetic resonance is a technique for creating detailed images of human body. This technique uses a very powerful magnet to align the nuclei of atoms inside the body, and a variable magnetic field that causes the atoms to resonate, a phenomenon called nuclear magnetic resonance. The nuclei produce their own rotating magnetic fields that a scanner detects and uses to create an image. </a:t>
            </a:r>
          </a:p>
          <a:p>
            <a:pPr lvl="1" algn="just"/>
            <a:endParaRPr lang="en-US" dirty="0">
              <a:latin typeface="Arial" panose="020B0604020202020204" pitchFamily="34" charset="0"/>
              <a:cs typeface="Arial" panose="020B0604020202020204" pitchFamily="34" charset="0"/>
            </a:endParaRPr>
          </a:p>
          <a:p>
            <a:pPr>
              <a:lnSpc>
                <a:spcPct val="100000"/>
              </a:lnSpc>
              <a:spcBef>
                <a:spcPts val="0"/>
              </a:spcBef>
              <a:spcAft>
                <a:spcPts val="1200"/>
              </a:spcAft>
              <a:buFont typeface="Wingdings" pitchFamily="2" charset="2"/>
              <a:buChar char="§"/>
            </a:pPr>
            <a:endParaRPr lang="en-US" sz="2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F24EAEA-6B09-404D-8605-180BD4C945BF}"/>
              </a:ext>
            </a:extLst>
          </p:cNvPr>
          <p:cNvPicPr>
            <a:picLocks noChangeAspect="1"/>
          </p:cNvPicPr>
          <p:nvPr/>
        </p:nvPicPr>
        <p:blipFill>
          <a:blip r:embed="rId2"/>
          <a:stretch>
            <a:fillRect/>
          </a:stretch>
        </p:blipFill>
        <p:spPr>
          <a:xfrm>
            <a:off x="0" y="-5353"/>
            <a:ext cx="12192000" cy="749300"/>
          </a:xfrm>
          <a:prstGeom prst="rect">
            <a:avLst/>
          </a:prstGeom>
        </p:spPr>
      </p:pic>
      <p:sp>
        <p:nvSpPr>
          <p:cNvPr id="10" name="TextBox 9">
            <a:extLst>
              <a:ext uri="{FF2B5EF4-FFF2-40B4-BE49-F238E27FC236}">
                <a16:creationId xmlns:a16="http://schemas.microsoft.com/office/drawing/2014/main" id="{4842E150-F155-1249-9B5B-F340A0A0FAD5}"/>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8" name="Picture 7">
            <a:extLst>
              <a:ext uri="{FF2B5EF4-FFF2-40B4-BE49-F238E27FC236}">
                <a16:creationId xmlns:a16="http://schemas.microsoft.com/office/drawing/2014/main" id="{8FA77C74-E632-6846-AAA4-F537F5AA73A7}"/>
              </a:ext>
            </a:extLst>
          </p:cNvPr>
          <p:cNvPicPr>
            <a:picLocks noChangeAspect="1"/>
          </p:cNvPicPr>
          <p:nvPr/>
        </p:nvPicPr>
        <p:blipFill>
          <a:blip r:embed="rId3"/>
          <a:stretch>
            <a:fillRect/>
          </a:stretch>
        </p:blipFill>
        <p:spPr>
          <a:xfrm>
            <a:off x="0" y="6324600"/>
            <a:ext cx="12192000" cy="533400"/>
          </a:xfrm>
          <a:prstGeom prst="rect">
            <a:avLst/>
          </a:prstGeom>
        </p:spPr>
      </p:pic>
      <p:sp>
        <p:nvSpPr>
          <p:cNvPr id="11" name="Slide Number Placeholder 3">
            <a:extLst>
              <a:ext uri="{FF2B5EF4-FFF2-40B4-BE49-F238E27FC236}">
                <a16:creationId xmlns:a16="http://schemas.microsoft.com/office/drawing/2014/main" id="{791BDF25-6C5E-4A4D-982A-AD95D9DDD8B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3</a:t>
            </a:fld>
            <a:endParaRPr lang="en-US" dirty="0"/>
          </a:p>
        </p:txBody>
      </p:sp>
    </p:spTree>
    <p:extLst>
      <p:ext uri="{BB962C8B-B14F-4D97-AF65-F5344CB8AC3E}">
        <p14:creationId xmlns:p14="http://schemas.microsoft.com/office/powerpoint/2010/main" val="81076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046"/>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0D856A44-8EFE-C544-BB0A-5FA4E6944824}"/>
              </a:ext>
            </a:extLst>
          </p:cNvPr>
          <p:cNvSpPr>
            <a:spLocks noGrp="1"/>
          </p:cNvSpPr>
          <p:nvPr>
            <p:ph idx="1"/>
          </p:nvPr>
        </p:nvSpPr>
        <p:spPr>
          <a:xfrm>
            <a:off x="262086" y="1804372"/>
            <a:ext cx="10515600" cy="4351338"/>
          </a:xfrm>
        </p:spPr>
        <p:txBody>
          <a:bodyPr>
            <a:normAutofit/>
          </a:bodyPr>
          <a:lstStyle/>
          <a:p>
            <a:pPr>
              <a:buFont typeface="Wingdings" panose="05000000000000000000" pitchFamily="2" charset="2"/>
              <a:buChar char="§"/>
            </a:pPr>
            <a:r>
              <a:rPr lang="en-US" sz="2400" dirty="0">
                <a:latin typeface="Arial" panose="020B0604020202020204" pitchFamily="34" charset="0"/>
                <a:cs typeface="Arial" panose="020B0604020202020204" pitchFamily="34" charset="0"/>
              </a:rPr>
              <a:t>A Tumor in the brain is dangerous regardless of its cancerous nature.</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 Hence its treatment is completely depended on the images captured.</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Cancer is know to be the second highest life taker after Cardio- Vascular Arrests.</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The life ending prognosis in case of a Brain Cancer is highly likely because of the millions of the motor-controlling neurons.</a:t>
            </a:r>
          </a:p>
        </p:txBody>
      </p:sp>
      <p:pic>
        <p:nvPicPr>
          <p:cNvPr id="9" name="Picture 8">
            <a:extLst>
              <a:ext uri="{FF2B5EF4-FFF2-40B4-BE49-F238E27FC236}">
                <a16:creationId xmlns:a16="http://schemas.microsoft.com/office/drawing/2014/main" id="{3F24EAEA-6B09-404D-8605-180BD4C945BF}"/>
              </a:ext>
            </a:extLst>
          </p:cNvPr>
          <p:cNvPicPr>
            <a:picLocks noChangeAspect="1"/>
          </p:cNvPicPr>
          <p:nvPr/>
        </p:nvPicPr>
        <p:blipFill>
          <a:blip r:embed="rId2"/>
          <a:stretch>
            <a:fillRect/>
          </a:stretch>
        </p:blipFill>
        <p:spPr>
          <a:xfrm>
            <a:off x="0" y="-5353"/>
            <a:ext cx="12192000" cy="749300"/>
          </a:xfrm>
          <a:prstGeom prst="rect">
            <a:avLst/>
          </a:prstGeom>
        </p:spPr>
      </p:pic>
      <p:sp>
        <p:nvSpPr>
          <p:cNvPr id="10" name="TextBox 9">
            <a:extLst>
              <a:ext uri="{FF2B5EF4-FFF2-40B4-BE49-F238E27FC236}">
                <a16:creationId xmlns:a16="http://schemas.microsoft.com/office/drawing/2014/main" id="{4842E150-F155-1249-9B5B-F340A0A0FAD5}"/>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8" name="Picture 7">
            <a:extLst>
              <a:ext uri="{FF2B5EF4-FFF2-40B4-BE49-F238E27FC236}">
                <a16:creationId xmlns:a16="http://schemas.microsoft.com/office/drawing/2014/main" id="{8FA77C74-E632-6846-AAA4-F537F5AA73A7}"/>
              </a:ext>
            </a:extLst>
          </p:cNvPr>
          <p:cNvPicPr>
            <a:picLocks noChangeAspect="1"/>
          </p:cNvPicPr>
          <p:nvPr/>
        </p:nvPicPr>
        <p:blipFill>
          <a:blip r:embed="rId3"/>
          <a:stretch>
            <a:fillRect/>
          </a:stretch>
        </p:blipFill>
        <p:spPr>
          <a:xfrm>
            <a:off x="0" y="6324600"/>
            <a:ext cx="12192000" cy="533400"/>
          </a:xfrm>
          <a:prstGeom prst="rect">
            <a:avLst/>
          </a:prstGeom>
        </p:spPr>
      </p:pic>
      <p:sp>
        <p:nvSpPr>
          <p:cNvPr id="11" name="Slide Number Placeholder 3">
            <a:extLst>
              <a:ext uri="{FF2B5EF4-FFF2-40B4-BE49-F238E27FC236}">
                <a16:creationId xmlns:a16="http://schemas.microsoft.com/office/drawing/2014/main" id="{791BDF25-6C5E-4A4D-982A-AD95D9DDD8B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4</a:t>
            </a:fld>
            <a:endParaRPr lang="en-US" dirty="0"/>
          </a:p>
        </p:txBody>
      </p:sp>
    </p:spTree>
    <p:extLst>
      <p:ext uri="{BB962C8B-B14F-4D97-AF65-F5344CB8AC3E}">
        <p14:creationId xmlns:p14="http://schemas.microsoft.com/office/powerpoint/2010/main" val="142719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046"/>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0D856A44-8EFE-C544-BB0A-5FA4E6944824}"/>
              </a:ext>
            </a:extLst>
          </p:cNvPr>
          <p:cNvSpPr>
            <a:spLocks noGrp="1"/>
          </p:cNvSpPr>
          <p:nvPr>
            <p:ph idx="1"/>
          </p:nvPr>
        </p:nvSpPr>
        <p:spPr>
          <a:xfrm>
            <a:off x="262085" y="1804372"/>
            <a:ext cx="11527143" cy="4351338"/>
          </a:xfrm>
        </p:spPr>
        <p:txBody>
          <a:bodyPr>
            <a:normAutofit/>
          </a:bodyPr>
          <a:lstStyle/>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Over the past years a lot of systems for the classification of Brain Tumors into Malignant or Benign.</a:t>
            </a:r>
          </a:p>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These systems are expected to have a high accuracy for the classification of a tumor and hence is the reason for their non-use in the field.</a:t>
            </a:r>
          </a:p>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The aim here in building this project is to increase the accuracy of the systems developed earlier for the application with regard to the older systems.</a:t>
            </a:r>
          </a:p>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 The major objective for the development of the project is to use various algorithms at different stages of classification using Image Processing techniques to increase the accuracy of the system as a whole.</a:t>
            </a:r>
          </a:p>
        </p:txBody>
      </p:sp>
      <p:pic>
        <p:nvPicPr>
          <p:cNvPr id="9" name="Picture 8">
            <a:extLst>
              <a:ext uri="{FF2B5EF4-FFF2-40B4-BE49-F238E27FC236}">
                <a16:creationId xmlns:a16="http://schemas.microsoft.com/office/drawing/2014/main" id="{3F24EAEA-6B09-404D-8605-180BD4C945BF}"/>
              </a:ext>
            </a:extLst>
          </p:cNvPr>
          <p:cNvPicPr>
            <a:picLocks noChangeAspect="1"/>
          </p:cNvPicPr>
          <p:nvPr/>
        </p:nvPicPr>
        <p:blipFill>
          <a:blip r:embed="rId2"/>
          <a:stretch>
            <a:fillRect/>
          </a:stretch>
        </p:blipFill>
        <p:spPr>
          <a:xfrm>
            <a:off x="0" y="-5353"/>
            <a:ext cx="12192000" cy="749300"/>
          </a:xfrm>
          <a:prstGeom prst="rect">
            <a:avLst/>
          </a:prstGeom>
        </p:spPr>
      </p:pic>
      <p:sp>
        <p:nvSpPr>
          <p:cNvPr id="10" name="TextBox 9">
            <a:extLst>
              <a:ext uri="{FF2B5EF4-FFF2-40B4-BE49-F238E27FC236}">
                <a16:creationId xmlns:a16="http://schemas.microsoft.com/office/drawing/2014/main" id="{4842E150-F155-1249-9B5B-F340A0A0FAD5}"/>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8" name="Picture 7">
            <a:extLst>
              <a:ext uri="{FF2B5EF4-FFF2-40B4-BE49-F238E27FC236}">
                <a16:creationId xmlns:a16="http://schemas.microsoft.com/office/drawing/2014/main" id="{8FA77C74-E632-6846-AAA4-F537F5AA73A7}"/>
              </a:ext>
            </a:extLst>
          </p:cNvPr>
          <p:cNvPicPr>
            <a:picLocks noChangeAspect="1"/>
          </p:cNvPicPr>
          <p:nvPr/>
        </p:nvPicPr>
        <p:blipFill>
          <a:blip r:embed="rId3"/>
          <a:stretch>
            <a:fillRect/>
          </a:stretch>
        </p:blipFill>
        <p:spPr>
          <a:xfrm>
            <a:off x="0" y="6324600"/>
            <a:ext cx="12192000" cy="533400"/>
          </a:xfrm>
          <a:prstGeom prst="rect">
            <a:avLst/>
          </a:prstGeom>
        </p:spPr>
      </p:pic>
      <p:sp>
        <p:nvSpPr>
          <p:cNvPr id="11" name="Slide Number Placeholder 3">
            <a:extLst>
              <a:ext uri="{FF2B5EF4-FFF2-40B4-BE49-F238E27FC236}">
                <a16:creationId xmlns:a16="http://schemas.microsoft.com/office/drawing/2014/main" id="{791BDF25-6C5E-4A4D-982A-AD95D9DDD8B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5</a:t>
            </a:fld>
            <a:endParaRPr lang="en-US" dirty="0"/>
          </a:p>
        </p:txBody>
      </p:sp>
    </p:spTree>
    <p:extLst>
      <p:ext uri="{BB962C8B-B14F-4D97-AF65-F5344CB8AC3E}">
        <p14:creationId xmlns:p14="http://schemas.microsoft.com/office/powerpoint/2010/main" val="174679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046"/>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0D856A44-8EFE-C544-BB0A-5FA4E6944824}"/>
              </a:ext>
            </a:extLst>
          </p:cNvPr>
          <p:cNvSpPr>
            <a:spLocks noGrp="1"/>
          </p:cNvSpPr>
          <p:nvPr>
            <p:ph idx="1"/>
          </p:nvPr>
        </p:nvSpPr>
        <p:spPr>
          <a:xfrm>
            <a:off x="262085" y="1804372"/>
            <a:ext cx="11527143" cy="4351338"/>
          </a:xfrm>
        </p:spPr>
        <p:txBody>
          <a:bodyPr>
            <a:normAutofit/>
          </a:bodyPr>
          <a:lstStyle/>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Over the past years a lot of systems for the classification of Brain Tumors into Malignant or Benign.</a:t>
            </a:r>
          </a:p>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These systems are expected to have a high accuracy for the classification of a tumor and hence is the reason for their non-use in the field.</a:t>
            </a:r>
          </a:p>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The aim here in building this project is to increase the accuracy of the systems developed earlier for the application with regard to the older systems.</a:t>
            </a:r>
          </a:p>
          <a:p>
            <a:pPr marL="457200" lvl="0" indent="-381000">
              <a:spcBef>
                <a:spcPts val="600"/>
              </a:spcBef>
              <a:buSzPts val="2400"/>
              <a:buFont typeface="Wingdings" panose="05000000000000000000" pitchFamily="2" charset="2"/>
              <a:buChar char="§"/>
            </a:pPr>
            <a:r>
              <a:rPr lang="en-US" sz="2400" dirty="0">
                <a:latin typeface="Arial" panose="020B0604020202020204" pitchFamily="34" charset="0"/>
                <a:cs typeface="Arial" panose="020B0604020202020204" pitchFamily="34" charset="0"/>
              </a:rPr>
              <a:t> The major objective for the development of the project is to use various algorithms at different stages of classification using Image Processing techniques to increase the accuracy of the system as a whole.</a:t>
            </a:r>
          </a:p>
        </p:txBody>
      </p:sp>
      <p:pic>
        <p:nvPicPr>
          <p:cNvPr id="9" name="Picture 8">
            <a:extLst>
              <a:ext uri="{FF2B5EF4-FFF2-40B4-BE49-F238E27FC236}">
                <a16:creationId xmlns:a16="http://schemas.microsoft.com/office/drawing/2014/main" id="{3F24EAEA-6B09-404D-8605-180BD4C945BF}"/>
              </a:ext>
            </a:extLst>
          </p:cNvPr>
          <p:cNvPicPr>
            <a:picLocks noChangeAspect="1"/>
          </p:cNvPicPr>
          <p:nvPr/>
        </p:nvPicPr>
        <p:blipFill>
          <a:blip r:embed="rId2"/>
          <a:stretch>
            <a:fillRect/>
          </a:stretch>
        </p:blipFill>
        <p:spPr>
          <a:xfrm>
            <a:off x="0" y="-5353"/>
            <a:ext cx="12192000" cy="749300"/>
          </a:xfrm>
          <a:prstGeom prst="rect">
            <a:avLst/>
          </a:prstGeom>
        </p:spPr>
      </p:pic>
      <p:sp>
        <p:nvSpPr>
          <p:cNvPr id="10" name="TextBox 9">
            <a:extLst>
              <a:ext uri="{FF2B5EF4-FFF2-40B4-BE49-F238E27FC236}">
                <a16:creationId xmlns:a16="http://schemas.microsoft.com/office/drawing/2014/main" id="{4842E150-F155-1249-9B5B-F340A0A0FAD5}"/>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8" name="Picture 7">
            <a:extLst>
              <a:ext uri="{FF2B5EF4-FFF2-40B4-BE49-F238E27FC236}">
                <a16:creationId xmlns:a16="http://schemas.microsoft.com/office/drawing/2014/main" id="{8FA77C74-E632-6846-AAA4-F537F5AA73A7}"/>
              </a:ext>
            </a:extLst>
          </p:cNvPr>
          <p:cNvPicPr>
            <a:picLocks noChangeAspect="1"/>
          </p:cNvPicPr>
          <p:nvPr/>
        </p:nvPicPr>
        <p:blipFill>
          <a:blip r:embed="rId3"/>
          <a:stretch>
            <a:fillRect/>
          </a:stretch>
        </p:blipFill>
        <p:spPr>
          <a:xfrm>
            <a:off x="0" y="6324600"/>
            <a:ext cx="12192000" cy="533400"/>
          </a:xfrm>
          <a:prstGeom prst="rect">
            <a:avLst/>
          </a:prstGeom>
        </p:spPr>
      </p:pic>
      <p:sp>
        <p:nvSpPr>
          <p:cNvPr id="11" name="Slide Number Placeholder 3">
            <a:extLst>
              <a:ext uri="{FF2B5EF4-FFF2-40B4-BE49-F238E27FC236}">
                <a16:creationId xmlns:a16="http://schemas.microsoft.com/office/drawing/2014/main" id="{791BDF25-6C5E-4A4D-982A-AD95D9DDD8B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6</a:t>
            </a:fld>
            <a:endParaRPr lang="en-US" dirty="0"/>
          </a:p>
        </p:txBody>
      </p:sp>
    </p:spTree>
    <p:extLst>
      <p:ext uri="{BB962C8B-B14F-4D97-AF65-F5344CB8AC3E}">
        <p14:creationId xmlns:p14="http://schemas.microsoft.com/office/powerpoint/2010/main" val="167480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201"/>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Proposed System</a:t>
            </a:r>
          </a:p>
        </p:txBody>
      </p:sp>
      <p:sp>
        <p:nvSpPr>
          <p:cNvPr id="9" name="Content Placeholder 2">
            <a:extLst>
              <a:ext uri="{FF2B5EF4-FFF2-40B4-BE49-F238E27FC236}">
                <a16:creationId xmlns:a16="http://schemas.microsoft.com/office/drawing/2014/main" id="{C13C24B2-D5C3-9E42-8865-D664DA284F2F}"/>
              </a:ext>
            </a:extLst>
          </p:cNvPr>
          <p:cNvSpPr txBox="1">
            <a:spLocks/>
          </p:cNvSpPr>
          <p:nvPr/>
        </p:nvSpPr>
        <p:spPr>
          <a:xfrm>
            <a:off x="262086" y="1797437"/>
            <a:ext cx="646761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Font typeface="Wingdings"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The system takes in Image from MRI machine in JPEG format.</a:t>
            </a:r>
          </a:p>
          <a:p>
            <a:pPr>
              <a:lnSpc>
                <a:spcPct val="100000"/>
              </a:lnSpc>
              <a:spcBef>
                <a:spcPts val="0"/>
              </a:spcBef>
              <a:spcAft>
                <a:spcPts val="1200"/>
              </a:spcAft>
              <a:buFont typeface="Wingdings"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The Image is enhanced to ensure optimum presentation of all digital computer processing.</a:t>
            </a:r>
          </a:p>
          <a:p>
            <a:pPr>
              <a:lnSpc>
                <a:spcPct val="100000"/>
              </a:lnSpc>
              <a:spcBef>
                <a:spcPts val="0"/>
              </a:spcBef>
              <a:spcAft>
                <a:spcPts val="1200"/>
              </a:spcAft>
              <a:buFont typeface="Wingdings"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Further, the image is segmented to extract the edges, features and other necessary datapoints.</a:t>
            </a:r>
          </a:p>
          <a:p>
            <a:pPr>
              <a:lnSpc>
                <a:spcPct val="100000"/>
              </a:lnSpc>
              <a:spcBef>
                <a:spcPts val="0"/>
              </a:spcBef>
              <a:spcAft>
                <a:spcPts val="1200"/>
              </a:spcAft>
              <a:buFont typeface="Wingdings"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Finally Classification of the dataset is run to classify the Brain Tumor as Malignant or Benign</a:t>
            </a:r>
          </a:p>
          <a:p>
            <a:pPr>
              <a:lnSpc>
                <a:spcPct val="100000"/>
              </a:lnSpc>
              <a:spcBef>
                <a:spcPts val="0"/>
              </a:spcBef>
              <a:spcAft>
                <a:spcPts val="1200"/>
              </a:spcAft>
              <a:buFont typeface="Wingdings" pitchFamily="2" charset="2"/>
              <a:buChar char="§"/>
            </a:pPr>
            <a:endParaRPr lang="en-US" sz="2400" dirty="0">
              <a:solidFill>
                <a:schemeClr val="bg1">
                  <a:lumMod val="9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BCBF9BF-ADD8-F646-A6F1-9191AB496E75}"/>
              </a:ext>
            </a:extLst>
          </p:cNvPr>
          <p:cNvPicPr>
            <a:picLocks noChangeAspect="1"/>
          </p:cNvPicPr>
          <p:nvPr/>
        </p:nvPicPr>
        <p:blipFill>
          <a:blip r:embed="rId2"/>
          <a:stretch>
            <a:fillRect/>
          </a:stretch>
        </p:blipFill>
        <p:spPr>
          <a:xfrm>
            <a:off x="0" y="-5353"/>
            <a:ext cx="12192000" cy="749300"/>
          </a:xfrm>
          <a:prstGeom prst="rect">
            <a:avLst/>
          </a:prstGeom>
        </p:spPr>
      </p:pic>
      <p:sp>
        <p:nvSpPr>
          <p:cNvPr id="27" name="TextBox 26">
            <a:extLst>
              <a:ext uri="{FF2B5EF4-FFF2-40B4-BE49-F238E27FC236}">
                <a16:creationId xmlns:a16="http://schemas.microsoft.com/office/drawing/2014/main" id="{594DCBA1-BB01-904A-968B-EC03B3FD29A7}"/>
              </a:ext>
            </a:extLst>
          </p:cNvPr>
          <p:cNvSpPr txBox="1"/>
          <p:nvPr/>
        </p:nvSpPr>
        <p:spPr>
          <a:xfrm>
            <a:off x="288213" y="169242"/>
            <a:ext cx="9039497" cy="707886"/>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a:p>
            <a:endParaRPr lang="en-US" sz="2000" dirty="0">
              <a:solidFill>
                <a:srgbClr val="A6A4FF"/>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3AA4B2BA-5E69-6940-A0B8-F5D60FAAAB01}"/>
              </a:ext>
            </a:extLst>
          </p:cNvPr>
          <p:cNvPicPr>
            <a:picLocks noChangeAspect="1"/>
          </p:cNvPicPr>
          <p:nvPr/>
        </p:nvPicPr>
        <p:blipFill>
          <a:blip r:embed="rId3"/>
          <a:stretch>
            <a:fillRect/>
          </a:stretch>
        </p:blipFill>
        <p:spPr>
          <a:xfrm>
            <a:off x="0" y="6324600"/>
            <a:ext cx="12192000" cy="533400"/>
          </a:xfrm>
          <a:prstGeom prst="rect">
            <a:avLst/>
          </a:prstGeom>
        </p:spPr>
      </p:pic>
      <p:sp>
        <p:nvSpPr>
          <p:cNvPr id="16" name="Slide Number Placeholder 3">
            <a:extLst>
              <a:ext uri="{FF2B5EF4-FFF2-40B4-BE49-F238E27FC236}">
                <a16:creationId xmlns:a16="http://schemas.microsoft.com/office/drawing/2014/main" id="{1BD43CFD-698C-F14C-B322-CEBF90A7BCA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7</a:t>
            </a:fld>
            <a:endParaRPr lang="en-US" dirty="0"/>
          </a:p>
        </p:txBody>
      </p:sp>
      <p:sp>
        <p:nvSpPr>
          <p:cNvPr id="6" name="Oval 5">
            <a:extLst>
              <a:ext uri="{FF2B5EF4-FFF2-40B4-BE49-F238E27FC236}">
                <a16:creationId xmlns:a16="http://schemas.microsoft.com/office/drawing/2014/main" id="{F830D759-31CB-4879-AA12-6CFE1D38C366}"/>
              </a:ext>
            </a:extLst>
          </p:cNvPr>
          <p:cNvSpPr/>
          <p:nvPr/>
        </p:nvSpPr>
        <p:spPr>
          <a:xfrm>
            <a:off x="6859193" y="1403531"/>
            <a:ext cx="1491333" cy="1491333"/>
          </a:xfrm>
          <a:prstGeom prst="ellipse">
            <a:avLst/>
          </a:prstGeom>
          <a:ln>
            <a:solidFill>
              <a:srgbClr val="A6A4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59257F"/>
                </a:solidFill>
                <a:latin typeface="Arial" panose="020B0604020202020204" pitchFamily="34" charset="0"/>
                <a:cs typeface="Arial" panose="020B0604020202020204" pitchFamily="34" charset="0"/>
              </a:rPr>
              <a:t>Image in Jpeg Format</a:t>
            </a:r>
          </a:p>
        </p:txBody>
      </p:sp>
      <p:sp>
        <p:nvSpPr>
          <p:cNvPr id="20" name="Oval 19">
            <a:extLst>
              <a:ext uri="{FF2B5EF4-FFF2-40B4-BE49-F238E27FC236}">
                <a16:creationId xmlns:a16="http://schemas.microsoft.com/office/drawing/2014/main" id="{F8F35E0D-4680-4FAD-8972-C74E7AA9D174}"/>
              </a:ext>
            </a:extLst>
          </p:cNvPr>
          <p:cNvSpPr/>
          <p:nvPr/>
        </p:nvSpPr>
        <p:spPr>
          <a:xfrm>
            <a:off x="10103495" y="1394926"/>
            <a:ext cx="1491333" cy="1491333"/>
          </a:xfrm>
          <a:prstGeom prst="ellipse">
            <a:avLst/>
          </a:prstGeom>
          <a:ln>
            <a:solidFill>
              <a:srgbClr val="A6A4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59257F"/>
                </a:solidFill>
                <a:latin typeface="Arial" panose="020B0604020202020204" pitchFamily="34" charset="0"/>
                <a:cs typeface="Arial" panose="020B0604020202020204" pitchFamily="34" charset="0"/>
              </a:rPr>
              <a:t>Image Enhancement</a:t>
            </a:r>
          </a:p>
        </p:txBody>
      </p:sp>
      <p:cxnSp>
        <p:nvCxnSpPr>
          <p:cNvPr id="12" name="Straight Arrow Connector 11">
            <a:extLst>
              <a:ext uri="{FF2B5EF4-FFF2-40B4-BE49-F238E27FC236}">
                <a16:creationId xmlns:a16="http://schemas.microsoft.com/office/drawing/2014/main" id="{E8EB51C3-25CD-46E2-BAE7-4452D5BD61A9}"/>
              </a:ext>
            </a:extLst>
          </p:cNvPr>
          <p:cNvCxnSpPr>
            <a:cxnSpLocks/>
          </p:cNvCxnSpPr>
          <p:nvPr/>
        </p:nvCxnSpPr>
        <p:spPr>
          <a:xfrm>
            <a:off x="8350526" y="2156967"/>
            <a:ext cx="1752969" cy="0"/>
          </a:xfrm>
          <a:prstGeom prst="straightConnector1">
            <a:avLst/>
          </a:prstGeom>
          <a:ln>
            <a:solidFill>
              <a:srgbClr val="A6A4FF"/>
            </a:solidFill>
            <a:tailEnd type="triangle"/>
          </a:ln>
        </p:spPr>
        <p:style>
          <a:lnRef idx="3">
            <a:schemeClr val="accent5"/>
          </a:lnRef>
          <a:fillRef idx="0">
            <a:schemeClr val="accent5"/>
          </a:fillRef>
          <a:effectRef idx="2">
            <a:schemeClr val="accent5"/>
          </a:effectRef>
          <a:fontRef idx="minor">
            <a:schemeClr val="tx1"/>
          </a:fontRef>
        </p:style>
      </p:cxnSp>
      <p:sp>
        <p:nvSpPr>
          <p:cNvPr id="25" name="Oval 24">
            <a:extLst>
              <a:ext uri="{FF2B5EF4-FFF2-40B4-BE49-F238E27FC236}">
                <a16:creationId xmlns:a16="http://schemas.microsoft.com/office/drawing/2014/main" id="{C7045653-7916-4D13-A23D-51894FF76FBF}"/>
              </a:ext>
            </a:extLst>
          </p:cNvPr>
          <p:cNvSpPr/>
          <p:nvPr/>
        </p:nvSpPr>
        <p:spPr>
          <a:xfrm>
            <a:off x="10101941" y="4223313"/>
            <a:ext cx="1491333" cy="1491333"/>
          </a:xfrm>
          <a:prstGeom prst="ellipse">
            <a:avLst/>
          </a:prstGeom>
          <a:ln>
            <a:solidFill>
              <a:srgbClr val="A6A4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59257F"/>
                </a:solidFill>
                <a:latin typeface="Arial" panose="020B0604020202020204" pitchFamily="34" charset="0"/>
                <a:cs typeface="Arial" panose="020B0604020202020204" pitchFamily="34" charset="0"/>
              </a:rPr>
              <a:t>Segmentation and Edge Detection</a:t>
            </a:r>
          </a:p>
        </p:txBody>
      </p:sp>
      <p:sp>
        <p:nvSpPr>
          <p:cNvPr id="28" name="Oval 27">
            <a:extLst>
              <a:ext uri="{FF2B5EF4-FFF2-40B4-BE49-F238E27FC236}">
                <a16:creationId xmlns:a16="http://schemas.microsoft.com/office/drawing/2014/main" id="{E134DE34-CC9C-48DA-B11D-C7A8E060B26D}"/>
              </a:ext>
            </a:extLst>
          </p:cNvPr>
          <p:cNvSpPr/>
          <p:nvPr/>
        </p:nvSpPr>
        <p:spPr>
          <a:xfrm>
            <a:off x="7066878" y="4211305"/>
            <a:ext cx="1491333" cy="1491333"/>
          </a:xfrm>
          <a:prstGeom prst="ellipse">
            <a:avLst/>
          </a:prstGeom>
          <a:ln>
            <a:solidFill>
              <a:srgbClr val="A6A4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59257F"/>
                </a:solidFill>
                <a:latin typeface="Arial" panose="020B0604020202020204" pitchFamily="34" charset="0"/>
                <a:cs typeface="Arial" panose="020B0604020202020204" pitchFamily="34" charset="0"/>
              </a:rPr>
              <a:t>Classification</a:t>
            </a:r>
          </a:p>
        </p:txBody>
      </p:sp>
      <p:cxnSp>
        <p:nvCxnSpPr>
          <p:cNvPr id="29" name="Straight Arrow Connector 28">
            <a:extLst>
              <a:ext uri="{FF2B5EF4-FFF2-40B4-BE49-F238E27FC236}">
                <a16:creationId xmlns:a16="http://schemas.microsoft.com/office/drawing/2014/main" id="{D40AF5AA-240B-4AA4-9ABC-89E99BB9CC25}"/>
              </a:ext>
            </a:extLst>
          </p:cNvPr>
          <p:cNvCxnSpPr>
            <a:cxnSpLocks/>
          </p:cNvCxnSpPr>
          <p:nvPr/>
        </p:nvCxnSpPr>
        <p:spPr>
          <a:xfrm>
            <a:off x="8558211" y="4926772"/>
            <a:ext cx="1545284" cy="1182"/>
          </a:xfrm>
          <a:prstGeom prst="straightConnector1">
            <a:avLst/>
          </a:prstGeom>
          <a:ln>
            <a:solidFill>
              <a:srgbClr val="A6A4FF"/>
            </a:solidFill>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D061757A-5CF2-4ACA-BB1D-E7AECFD934E0}"/>
              </a:ext>
            </a:extLst>
          </p:cNvPr>
          <p:cNvCxnSpPr>
            <a:cxnSpLocks/>
            <a:stCxn id="20" idx="4"/>
            <a:endCxn id="25" idx="0"/>
          </p:cNvCxnSpPr>
          <p:nvPr/>
        </p:nvCxnSpPr>
        <p:spPr>
          <a:xfrm flipH="1">
            <a:off x="10847608" y="2886259"/>
            <a:ext cx="1554" cy="1337054"/>
          </a:xfrm>
          <a:prstGeom prst="straightConnector1">
            <a:avLst/>
          </a:prstGeom>
          <a:ln>
            <a:solidFill>
              <a:srgbClr val="A6A4FF"/>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3528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201"/>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Image Preprocessing</a:t>
            </a:r>
          </a:p>
        </p:txBody>
      </p:sp>
      <p:sp>
        <p:nvSpPr>
          <p:cNvPr id="9" name="Content Placeholder 2">
            <a:extLst>
              <a:ext uri="{FF2B5EF4-FFF2-40B4-BE49-F238E27FC236}">
                <a16:creationId xmlns:a16="http://schemas.microsoft.com/office/drawing/2014/main" id="{C13C24B2-D5C3-9E42-8865-D664DA284F2F}"/>
              </a:ext>
            </a:extLst>
          </p:cNvPr>
          <p:cNvSpPr txBox="1">
            <a:spLocks/>
          </p:cNvSpPr>
          <p:nvPr/>
        </p:nvSpPr>
        <p:spPr>
          <a:xfrm>
            <a:off x="262086" y="1797437"/>
            <a:ext cx="64676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The representation of the color model of the image with the intensities ranging from 0-255 mapping the various shades of gray is Gray Scaling the image.</a:t>
            </a:r>
          </a:p>
          <a:p>
            <a:pPr>
              <a:buFont typeface="Wingdings" panose="05000000000000000000" pitchFamily="2" charset="2"/>
              <a:buChar char="§"/>
            </a:pPr>
            <a:r>
              <a:rPr lang="en-IN" sz="2400" dirty="0">
                <a:solidFill>
                  <a:schemeClr val="bg1">
                    <a:lumMod val="95000"/>
                  </a:schemeClr>
                </a:solidFill>
                <a:latin typeface="Arial" panose="020B0604020202020204" pitchFamily="34" charset="0"/>
                <a:cs typeface="Arial" panose="020B0604020202020204" pitchFamily="34" charset="0"/>
              </a:rPr>
              <a:t>Contrast enhancement is a process that makes the image features stand out more clearly by making optimal use of the colours available on the display or output device. </a:t>
            </a:r>
          </a:p>
          <a:p>
            <a:pPr>
              <a:buFont typeface="Wingdings" panose="05000000000000000000"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The conversion of a gray-scale image into Binary Images is known as </a:t>
            </a:r>
            <a:r>
              <a:rPr lang="en-US" sz="2400" dirty="0" err="1">
                <a:solidFill>
                  <a:schemeClr val="bg1">
                    <a:lumMod val="95000"/>
                  </a:schemeClr>
                </a:solidFill>
                <a:latin typeface="Arial" panose="020B0604020202020204" pitchFamily="34" charset="0"/>
                <a:cs typeface="Arial" panose="020B0604020202020204" pitchFamily="34" charset="0"/>
              </a:rPr>
              <a:t>Thersholding</a:t>
            </a:r>
            <a:r>
              <a:rPr lang="en-US" sz="2400" dirty="0">
                <a:solidFill>
                  <a:schemeClr val="bg1">
                    <a:lumMod val="95000"/>
                  </a:schemeClr>
                </a:solidFill>
                <a:latin typeface="Arial" panose="020B0604020202020204" pitchFamily="34" charset="0"/>
                <a:cs typeface="Arial" panose="020B0604020202020204" pitchFamily="34" charset="0"/>
              </a:rPr>
              <a:t>.</a:t>
            </a:r>
          </a:p>
        </p:txBody>
      </p:sp>
      <p:pic>
        <p:nvPicPr>
          <p:cNvPr id="23" name="Picture 22">
            <a:extLst>
              <a:ext uri="{FF2B5EF4-FFF2-40B4-BE49-F238E27FC236}">
                <a16:creationId xmlns:a16="http://schemas.microsoft.com/office/drawing/2014/main" id="{BBCBF9BF-ADD8-F646-A6F1-9191AB496E75}"/>
              </a:ext>
            </a:extLst>
          </p:cNvPr>
          <p:cNvPicPr>
            <a:picLocks noChangeAspect="1"/>
          </p:cNvPicPr>
          <p:nvPr/>
        </p:nvPicPr>
        <p:blipFill>
          <a:blip r:embed="rId2"/>
          <a:stretch>
            <a:fillRect/>
          </a:stretch>
        </p:blipFill>
        <p:spPr>
          <a:xfrm>
            <a:off x="0" y="-5353"/>
            <a:ext cx="12192000" cy="749300"/>
          </a:xfrm>
          <a:prstGeom prst="rect">
            <a:avLst/>
          </a:prstGeom>
        </p:spPr>
      </p:pic>
      <p:sp>
        <p:nvSpPr>
          <p:cNvPr id="27" name="TextBox 26">
            <a:extLst>
              <a:ext uri="{FF2B5EF4-FFF2-40B4-BE49-F238E27FC236}">
                <a16:creationId xmlns:a16="http://schemas.microsoft.com/office/drawing/2014/main" id="{594DCBA1-BB01-904A-968B-EC03B3FD29A7}"/>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15" name="Picture 14">
            <a:extLst>
              <a:ext uri="{FF2B5EF4-FFF2-40B4-BE49-F238E27FC236}">
                <a16:creationId xmlns:a16="http://schemas.microsoft.com/office/drawing/2014/main" id="{3AA4B2BA-5E69-6940-A0B8-F5D60FAAAB01}"/>
              </a:ext>
            </a:extLst>
          </p:cNvPr>
          <p:cNvPicPr>
            <a:picLocks noChangeAspect="1"/>
          </p:cNvPicPr>
          <p:nvPr/>
        </p:nvPicPr>
        <p:blipFill>
          <a:blip r:embed="rId3"/>
          <a:stretch>
            <a:fillRect/>
          </a:stretch>
        </p:blipFill>
        <p:spPr>
          <a:xfrm>
            <a:off x="0" y="6324600"/>
            <a:ext cx="12192000" cy="533400"/>
          </a:xfrm>
          <a:prstGeom prst="rect">
            <a:avLst/>
          </a:prstGeom>
        </p:spPr>
      </p:pic>
      <p:sp>
        <p:nvSpPr>
          <p:cNvPr id="16" name="Slide Number Placeholder 3">
            <a:extLst>
              <a:ext uri="{FF2B5EF4-FFF2-40B4-BE49-F238E27FC236}">
                <a16:creationId xmlns:a16="http://schemas.microsoft.com/office/drawing/2014/main" id="{1BD43CFD-698C-F14C-B322-CEBF90A7BCA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8</a:t>
            </a:fld>
            <a:endParaRPr lang="en-US" dirty="0"/>
          </a:p>
        </p:txBody>
      </p:sp>
      <p:pic>
        <p:nvPicPr>
          <p:cNvPr id="17" name="Picture 3" descr="C:\Users\aayus\Downloads\lily.tif">
            <a:extLst>
              <a:ext uri="{FF2B5EF4-FFF2-40B4-BE49-F238E27FC236}">
                <a16:creationId xmlns:a16="http://schemas.microsoft.com/office/drawing/2014/main" id="{229A9A69-7829-4727-8A50-CEDDBC0EBE4A}"/>
              </a:ext>
            </a:extLst>
          </p:cNvPr>
          <p:cNvPicPr>
            <a:picLocks noChangeAspect="1" noChangeArrowheads="1"/>
          </p:cNvPicPr>
          <p:nvPr/>
        </p:nvPicPr>
        <p:blipFill rotWithShape="1">
          <a:blip r:embed="rId4" cstate="print"/>
          <a:srcRect l="26085" t="10020" r="23799" b="26069"/>
          <a:stretch/>
        </p:blipFill>
        <p:spPr bwMode="auto">
          <a:xfrm>
            <a:off x="7063273" y="1194317"/>
            <a:ext cx="1730827" cy="1730829"/>
          </a:xfrm>
          <a:prstGeom prst="rect">
            <a:avLst/>
          </a:prstGeom>
          <a:noFill/>
        </p:spPr>
      </p:pic>
      <p:pic>
        <p:nvPicPr>
          <p:cNvPr id="18" name="Picture 3" descr="C:\Users\aayus\Downloads\gray.tif">
            <a:extLst>
              <a:ext uri="{FF2B5EF4-FFF2-40B4-BE49-F238E27FC236}">
                <a16:creationId xmlns:a16="http://schemas.microsoft.com/office/drawing/2014/main" id="{0D22953F-D5B3-40DF-AE1D-42480A055170}"/>
              </a:ext>
            </a:extLst>
          </p:cNvPr>
          <p:cNvPicPr>
            <a:picLocks noChangeAspect="1" noChangeArrowheads="1"/>
          </p:cNvPicPr>
          <p:nvPr/>
        </p:nvPicPr>
        <p:blipFill rotWithShape="1">
          <a:blip r:embed="rId5" cstate="print"/>
          <a:srcRect l="37937" t="9904" r="25740" b="26090"/>
          <a:stretch/>
        </p:blipFill>
        <p:spPr bwMode="auto">
          <a:xfrm>
            <a:off x="10203024" y="1194317"/>
            <a:ext cx="1281819" cy="1771222"/>
          </a:xfrm>
          <a:prstGeom prst="rect">
            <a:avLst/>
          </a:prstGeom>
          <a:noFill/>
        </p:spPr>
      </p:pic>
      <p:sp>
        <p:nvSpPr>
          <p:cNvPr id="3" name="TextBox 2">
            <a:extLst>
              <a:ext uri="{FF2B5EF4-FFF2-40B4-BE49-F238E27FC236}">
                <a16:creationId xmlns:a16="http://schemas.microsoft.com/office/drawing/2014/main" id="{35E32B0A-1FC0-4DAA-A5E1-4CC6D240D795}"/>
              </a:ext>
            </a:extLst>
          </p:cNvPr>
          <p:cNvSpPr txBox="1"/>
          <p:nvPr/>
        </p:nvSpPr>
        <p:spPr>
          <a:xfrm>
            <a:off x="7179907" y="3079100"/>
            <a:ext cx="1685077" cy="369332"/>
          </a:xfrm>
          <a:prstGeom prst="rect">
            <a:avLst/>
          </a:prstGeom>
          <a:noFill/>
        </p:spPr>
        <p:txBody>
          <a:bodyPr wrap="none" rtlCol="0">
            <a:spAutoFit/>
          </a:bodyPr>
          <a:lstStyle/>
          <a:p>
            <a:r>
              <a:rPr lang="en-US" dirty="0">
                <a:solidFill>
                  <a:srgbClr val="A6A4FF"/>
                </a:solidFill>
                <a:latin typeface="Arial" panose="020B0604020202020204" pitchFamily="34" charset="0"/>
                <a:cs typeface="Arial" panose="020B0604020202020204" pitchFamily="34" charset="0"/>
              </a:rPr>
              <a:t>Original Image</a:t>
            </a:r>
          </a:p>
        </p:txBody>
      </p:sp>
      <p:sp>
        <p:nvSpPr>
          <p:cNvPr id="21" name="TextBox 20">
            <a:extLst>
              <a:ext uri="{FF2B5EF4-FFF2-40B4-BE49-F238E27FC236}">
                <a16:creationId xmlns:a16="http://schemas.microsoft.com/office/drawing/2014/main" id="{5D495728-26B0-4CE6-B49C-AF26A0227C82}"/>
              </a:ext>
            </a:extLst>
          </p:cNvPr>
          <p:cNvSpPr txBox="1"/>
          <p:nvPr/>
        </p:nvSpPr>
        <p:spPr>
          <a:xfrm>
            <a:off x="9879562" y="3096207"/>
            <a:ext cx="2172390" cy="369332"/>
          </a:xfrm>
          <a:prstGeom prst="rect">
            <a:avLst/>
          </a:prstGeom>
          <a:noFill/>
        </p:spPr>
        <p:txBody>
          <a:bodyPr wrap="none" rtlCol="0">
            <a:spAutoFit/>
          </a:bodyPr>
          <a:lstStyle/>
          <a:p>
            <a:r>
              <a:rPr lang="en-US" dirty="0">
                <a:solidFill>
                  <a:srgbClr val="A6A4FF"/>
                </a:solidFill>
                <a:latin typeface="Arial" panose="020B0604020202020204" pitchFamily="34" charset="0"/>
                <a:cs typeface="Arial" panose="020B0604020202020204" pitchFamily="34" charset="0"/>
              </a:rPr>
              <a:t>Gray-Scaled Image</a:t>
            </a:r>
          </a:p>
        </p:txBody>
      </p:sp>
      <p:pic>
        <p:nvPicPr>
          <p:cNvPr id="22" name="Picture 2" descr="C:\Users\aayus\Downloads\ContrastEnha (1).tif">
            <a:extLst>
              <a:ext uri="{FF2B5EF4-FFF2-40B4-BE49-F238E27FC236}">
                <a16:creationId xmlns:a16="http://schemas.microsoft.com/office/drawing/2014/main" id="{6954A594-AE6C-4E73-A5E4-CBB3FB59CCB1}"/>
              </a:ext>
            </a:extLst>
          </p:cNvPr>
          <p:cNvPicPr>
            <a:picLocks noChangeAspect="1" noChangeArrowheads="1"/>
          </p:cNvPicPr>
          <p:nvPr/>
        </p:nvPicPr>
        <p:blipFill rotWithShape="1">
          <a:blip r:embed="rId6" cstate="print"/>
          <a:srcRect l="26549" t="12353" r="24745" b="23952"/>
          <a:stretch/>
        </p:blipFill>
        <p:spPr bwMode="auto">
          <a:xfrm>
            <a:off x="7063273" y="3924659"/>
            <a:ext cx="1560455" cy="1600201"/>
          </a:xfrm>
          <a:prstGeom prst="rect">
            <a:avLst/>
          </a:prstGeom>
          <a:noFill/>
        </p:spPr>
      </p:pic>
      <p:sp>
        <p:nvSpPr>
          <p:cNvPr id="13" name="TextBox 12">
            <a:extLst>
              <a:ext uri="{FF2B5EF4-FFF2-40B4-BE49-F238E27FC236}">
                <a16:creationId xmlns:a16="http://schemas.microsoft.com/office/drawing/2014/main" id="{BD210321-E94A-43E4-BEAC-51A3585E051C}"/>
              </a:ext>
            </a:extLst>
          </p:cNvPr>
          <p:cNvSpPr txBox="1"/>
          <p:nvPr/>
        </p:nvSpPr>
        <p:spPr>
          <a:xfrm>
            <a:off x="6497261" y="5634180"/>
            <a:ext cx="2864887" cy="369332"/>
          </a:xfrm>
          <a:prstGeom prst="rect">
            <a:avLst/>
          </a:prstGeom>
          <a:noFill/>
        </p:spPr>
        <p:txBody>
          <a:bodyPr wrap="none" rtlCol="0">
            <a:spAutoFit/>
          </a:bodyPr>
          <a:lstStyle/>
          <a:p>
            <a:r>
              <a:rPr lang="en-US" dirty="0">
                <a:solidFill>
                  <a:srgbClr val="A6A4FF"/>
                </a:solidFill>
                <a:latin typeface="Arial" panose="020B0604020202020204" pitchFamily="34" charset="0"/>
                <a:cs typeface="Arial" panose="020B0604020202020204" pitchFamily="34" charset="0"/>
              </a:rPr>
              <a:t>Contrast Enhanced Image</a:t>
            </a:r>
          </a:p>
        </p:txBody>
      </p:sp>
      <p:pic>
        <p:nvPicPr>
          <p:cNvPr id="14" name="Picture 5" descr="C:\Users\aayus\Downloads\thresh (1).tif">
            <a:extLst>
              <a:ext uri="{FF2B5EF4-FFF2-40B4-BE49-F238E27FC236}">
                <a16:creationId xmlns:a16="http://schemas.microsoft.com/office/drawing/2014/main" id="{26972E83-AB1A-462C-8AE9-76F74CA3BCCC}"/>
              </a:ext>
            </a:extLst>
          </p:cNvPr>
          <p:cNvPicPr>
            <a:picLocks noChangeAspect="1" noChangeArrowheads="1"/>
          </p:cNvPicPr>
          <p:nvPr/>
        </p:nvPicPr>
        <p:blipFill rotWithShape="1">
          <a:blip r:embed="rId7" cstate="print"/>
          <a:srcRect l="25204" t="11250" r="24461" b="24919"/>
          <a:stretch/>
        </p:blipFill>
        <p:spPr bwMode="auto">
          <a:xfrm>
            <a:off x="10071041" y="4119465"/>
            <a:ext cx="1413290" cy="1405395"/>
          </a:xfrm>
          <a:prstGeom prst="rect">
            <a:avLst/>
          </a:prstGeom>
          <a:noFill/>
        </p:spPr>
      </p:pic>
      <p:sp>
        <p:nvSpPr>
          <p:cNvPr id="19" name="TextBox 18">
            <a:extLst>
              <a:ext uri="{FF2B5EF4-FFF2-40B4-BE49-F238E27FC236}">
                <a16:creationId xmlns:a16="http://schemas.microsoft.com/office/drawing/2014/main" id="{1BAD31F3-C054-4F34-9A86-AFF7C3DD29B4}"/>
              </a:ext>
            </a:extLst>
          </p:cNvPr>
          <p:cNvSpPr txBox="1"/>
          <p:nvPr/>
        </p:nvSpPr>
        <p:spPr>
          <a:xfrm>
            <a:off x="9845394" y="5641957"/>
            <a:ext cx="2172390" cy="369332"/>
          </a:xfrm>
          <a:prstGeom prst="rect">
            <a:avLst/>
          </a:prstGeom>
          <a:noFill/>
        </p:spPr>
        <p:txBody>
          <a:bodyPr wrap="none" rtlCol="0">
            <a:spAutoFit/>
          </a:bodyPr>
          <a:lstStyle/>
          <a:p>
            <a:r>
              <a:rPr lang="en-US" dirty="0" err="1">
                <a:solidFill>
                  <a:srgbClr val="A6A4FF"/>
                </a:solidFill>
                <a:latin typeface="Arial" panose="020B0604020202020204" pitchFamily="34" charset="0"/>
                <a:cs typeface="Arial" panose="020B0604020202020204" pitchFamily="34" charset="0"/>
              </a:rPr>
              <a:t>Thresholded</a:t>
            </a:r>
            <a:r>
              <a:rPr lang="en-US" dirty="0">
                <a:solidFill>
                  <a:srgbClr val="A6A4FF"/>
                </a:solidFill>
                <a:latin typeface="Arial" panose="020B0604020202020204" pitchFamily="34" charset="0"/>
                <a:cs typeface="Arial" panose="020B0604020202020204" pitchFamily="34" charset="0"/>
              </a:rPr>
              <a:t> Image</a:t>
            </a:r>
          </a:p>
        </p:txBody>
      </p:sp>
    </p:spTree>
    <p:extLst>
      <p:ext uri="{BB962C8B-B14F-4D97-AF65-F5344CB8AC3E}">
        <p14:creationId xmlns:p14="http://schemas.microsoft.com/office/powerpoint/2010/main" val="322451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88F-A266-F941-A364-1AC015EBBC49}"/>
              </a:ext>
            </a:extLst>
          </p:cNvPr>
          <p:cNvSpPr>
            <a:spLocks noGrp="1"/>
          </p:cNvSpPr>
          <p:nvPr>
            <p:ph type="title"/>
          </p:nvPr>
        </p:nvSpPr>
        <p:spPr>
          <a:xfrm>
            <a:off x="262086" y="697201"/>
            <a:ext cx="10515600" cy="1325563"/>
          </a:xfrm>
        </p:spPr>
        <p:txBody>
          <a:bodyPr>
            <a:normAutofit/>
          </a:bodyPr>
          <a:lstStyle/>
          <a:p>
            <a:r>
              <a:rPr lang="en-US" sz="3600" b="1" dirty="0">
                <a:solidFill>
                  <a:srgbClr val="A6A4FF"/>
                </a:solidFill>
                <a:latin typeface="Arial" panose="020B0604020202020204" pitchFamily="34" charset="0"/>
                <a:cs typeface="Arial" panose="020B0604020202020204" pitchFamily="34" charset="0"/>
              </a:rPr>
              <a:t>Feature Detection</a:t>
            </a:r>
          </a:p>
        </p:txBody>
      </p:sp>
      <p:sp>
        <p:nvSpPr>
          <p:cNvPr id="9" name="Content Placeholder 2">
            <a:extLst>
              <a:ext uri="{FF2B5EF4-FFF2-40B4-BE49-F238E27FC236}">
                <a16:creationId xmlns:a16="http://schemas.microsoft.com/office/drawing/2014/main" id="{C13C24B2-D5C3-9E42-8865-D664DA284F2F}"/>
              </a:ext>
            </a:extLst>
          </p:cNvPr>
          <p:cNvSpPr txBox="1">
            <a:spLocks/>
          </p:cNvSpPr>
          <p:nvPr/>
        </p:nvSpPr>
        <p:spPr>
          <a:xfrm>
            <a:off x="262086" y="1797437"/>
            <a:ext cx="64676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dirty="0">
                <a:solidFill>
                  <a:schemeClr val="bg1">
                    <a:lumMod val="95000"/>
                  </a:schemeClr>
                </a:solidFill>
                <a:latin typeface="Arial" panose="020B0604020202020204" pitchFamily="34" charset="0"/>
                <a:cs typeface="Arial" panose="020B0604020202020204" pitchFamily="34" charset="0"/>
              </a:rPr>
              <a:t>Segmentation is the process of extraction of the Region of Interest from an image.</a:t>
            </a:r>
          </a:p>
          <a:p>
            <a:pPr>
              <a:buFont typeface="Wingdings" panose="05000000000000000000" pitchFamily="2" charset="2"/>
              <a:buChar char="§"/>
            </a:pPr>
            <a:r>
              <a:rPr lang="en-IN" sz="2400" dirty="0">
                <a:solidFill>
                  <a:schemeClr val="bg1">
                    <a:lumMod val="95000"/>
                  </a:schemeClr>
                </a:solidFill>
                <a:latin typeface="Arial" panose="020B0604020202020204" pitchFamily="34" charset="0"/>
                <a:cs typeface="Arial" panose="020B0604020202020204" pitchFamily="34" charset="0"/>
              </a:rPr>
              <a:t>Edge detection is an image processing technique for finding the boundaries of objects within images. It works by detecting discontinuities in brightness.</a:t>
            </a:r>
          </a:p>
          <a:p>
            <a:pPr>
              <a:buFont typeface="Wingdings" panose="05000000000000000000" pitchFamily="2" charset="2"/>
              <a:buChar char="§"/>
            </a:pPr>
            <a:r>
              <a:rPr lang="en-IN" sz="2400" dirty="0">
                <a:solidFill>
                  <a:schemeClr val="bg1">
                    <a:lumMod val="95000"/>
                  </a:schemeClr>
                </a:solidFill>
                <a:latin typeface="Arial" panose="020B0604020202020204" pitchFamily="34" charset="0"/>
                <a:cs typeface="Arial" panose="020B0604020202020204" pitchFamily="34" charset="0"/>
              </a:rPr>
              <a:t>The Edge Detection Algorithm used in the system calculates the edges to a Sub – Pixel Accuracy over the potential edge detected by using Gaussian Filters and </a:t>
            </a:r>
            <a:r>
              <a:rPr lang="en-IN" sz="2400" dirty="0" err="1">
                <a:solidFill>
                  <a:schemeClr val="bg1">
                    <a:lumMod val="95000"/>
                  </a:schemeClr>
                </a:solidFill>
                <a:latin typeface="Arial" panose="020B0604020202020204" pitchFamily="34" charset="0"/>
                <a:cs typeface="Arial" panose="020B0604020202020204" pitchFamily="34" charset="0"/>
              </a:rPr>
              <a:t>Supressions</a:t>
            </a:r>
            <a:r>
              <a:rPr lang="en-IN" sz="2400" dirty="0">
                <a:solidFill>
                  <a:schemeClr val="bg1">
                    <a:lumMod val="95000"/>
                  </a:schemeClr>
                </a:solidFill>
                <a:latin typeface="Arial" panose="020B0604020202020204" pitchFamily="34" charset="0"/>
                <a:cs typeface="Arial" panose="020B0604020202020204" pitchFamily="34" charset="0"/>
              </a:rPr>
              <a:t>.</a:t>
            </a:r>
          </a:p>
          <a:p>
            <a:pPr>
              <a:buFont typeface="Wingdings" panose="05000000000000000000" pitchFamily="2" charset="2"/>
              <a:buChar char="§"/>
            </a:pPr>
            <a:endParaRPr lang="en-US" sz="2400" dirty="0">
              <a:solidFill>
                <a:schemeClr val="bg1">
                  <a:lumMod val="9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BCBF9BF-ADD8-F646-A6F1-9191AB496E75}"/>
              </a:ext>
            </a:extLst>
          </p:cNvPr>
          <p:cNvPicPr>
            <a:picLocks noChangeAspect="1"/>
          </p:cNvPicPr>
          <p:nvPr/>
        </p:nvPicPr>
        <p:blipFill>
          <a:blip r:embed="rId2"/>
          <a:stretch>
            <a:fillRect/>
          </a:stretch>
        </p:blipFill>
        <p:spPr>
          <a:xfrm>
            <a:off x="0" y="-5353"/>
            <a:ext cx="12192000" cy="749300"/>
          </a:xfrm>
          <a:prstGeom prst="rect">
            <a:avLst/>
          </a:prstGeom>
        </p:spPr>
      </p:pic>
      <p:sp>
        <p:nvSpPr>
          <p:cNvPr id="27" name="TextBox 26">
            <a:extLst>
              <a:ext uri="{FF2B5EF4-FFF2-40B4-BE49-F238E27FC236}">
                <a16:creationId xmlns:a16="http://schemas.microsoft.com/office/drawing/2014/main" id="{594DCBA1-BB01-904A-968B-EC03B3FD29A7}"/>
              </a:ext>
            </a:extLst>
          </p:cNvPr>
          <p:cNvSpPr txBox="1"/>
          <p:nvPr/>
        </p:nvSpPr>
        <p:spPr>
          <a:xfrm>
            <a:off x="288213" y="169242"/>
            <a:ext cx="9039497" cy="400110"/>
          </a:xfrm>
          <a:prstGeom prst="rect">
            <a:avLst/>
          </a:prstGeom>
          <a:noFill/>
        </p:spPr>
        <p:txBody>
          <a:bodyPr wrap="square" rtlCol="0">
            <a:spAutoFit/>
          </a:bodyPr>
          <a:lstStyle/>
          <a:p>
            <a:r>
              <a:rPr lang="en-US" sz="2000" dirty="0">
                <a:solidFill>
                  <a:srgbClr val="A6A4FF"/>
                </a:solidFill>
                <a:latin typeface="Arial" panose="020B0604020202020204" pitchFamily="34" charset="0"/>
                <a:cs typeface="Arial" panose="020B0604020202020204" pitchFamily="34" charset="0"/>
              </a:rPr>
              <a:t>Classification of Brain Tumor using Image Analysis</a:t>
            </a:r>
          </a:p>
        </p:txBody>
      </p:sp>
      <p:pic>
        <p:nvPicPr>
          <p:cNvPr id="15" name="Picture 14">
            <a:extLst>
              <a:ext uri="{FF2B5EF4-FFF2-40B4-BE49-F238E27FC236}">
                <a16:creationId xmlns:a16="http://schemas.microsoft.com/office/drawing/2014/main" id="{3AA4B2BA-5E69-6940-A0B8-F5D60FAAAB01}"/>
              </a:ext>
            </a:extLst>
          </p:cNvPr>
          <p:cNvPicPr>
            <a:picLocks noChangeAspect="1"/>
          </p:cNvPicPr>
          <p:nvPr/>
        </p:nvPicPr>
        <p:blipFill>
          <a:blip r:embed="rId3"/>
          <a:stretch>
            <a:fillRect/>
          </a:stretch>
        </p:blipFill>
        <p:spPr>
          <a:xfrm>
            <a:off x="0" y="6324600"/>
            <a:ext cx="12192000" cy="533400"/>
          </a:xfrm>
          <a:prstGeom prst="rect">
            <a:avLst/>
          </a:prstGeom>
        </p:spPr>
      </p:pic>
      <p:sp>
        <p:nvSpPr>
          <p:cNvPr id="16" name="Slide Number Placeholder 3">
            <a:extLst>
              <a:ext uri="{FF2B5EF4-FFF2-40B4-BE49-F238E27FC236}">
                <a16:creationId xmlns:a16="http://schemas.microsoft.com/office/drawing/2014/main" id="{1BD43CFD-698C-F14C-B322-CEBF90A7BCA2}"/>
              </a:ext>
            </a:extLst>
          </p:cNvPr>
          <p:cNvSpPr>
            <a:spLocks noGrp="1"/>
          </p:cNvSpPr>
          <p:nvPr>
            <p:ph type="sldNum" sz="quarter" idx="12"/>
          </p:nvPr>
        </p:nvSpPr>
        <p:spPr>
          <a:xfrm>
            <a:off x="0" y="6395678"/>
            <a:ext cx="12192000" cy="365125"/>
          </a:xfrm>
        </p:spPr>
        <p:txBody>
          <a:bodyPr/>
          <a:lstStyle/>
          <a:p>
            <a:pPr algn="ctr"/>
            <a:fld id="{ABE0225F-105B-1A4B-B4FA-470B1018BDBC}" type="slidenum">
              <a:rPr lang="en-US" smtClean="0"/>
              <a:pPr algn="ctr"/>
              <a:t>9</a:t>
            </a:fld>
            <a:endParaRPr lang="en-US" dirty="0"/>
          </a:p>
        </p:txBody>
      </p:sp>
      <p:pic>
        <p:nvPicPr>
          <p:cNvPr id="24" name="Picture 3" descr="C:\Users\aayus\Downloads\IMG-1157.JPG">
            <a:extLst>
              <a:ext uri="{FF2B5EF4-FFF2-40B4-BE49-F238E27FC236}">
                <a16:creationId xmlns:a16="http://schemas.microsoft.com/office/drawing/2014/main" id="{D1C41818-B6ED-4088-B1C0-1E8AA51308A1}"/>
              </a:ext>
            </a:extLst>
          </p:cNvPr>
          <p:cNvPicPr>
            <a:picLocks noChangeAspect="1" noChangeArrowheads="1"/>
          </p:cNvPicPr>
          <p:nvPr/>
        </p:nvPicPr>
        <p:blipFill>
          <a:blip r:embed="rId4" cstate="print"/>
          <a:srcRect l="21667" t="20356" r="23333" b="29249"/>
          <a:stretch>
            <a:fillRect/>
          </a:stretch>
        </p:blipFill>
        <p:spPr bwMode="auto">
          <a:xfrm>
            <a:off x="7337958" y="3815335"/>
            <a:ext cx="3977384" cy="2048955"/>
          </a:xfrm>
          <a:prstGeom prst="rect">
            <a:avLst/>
          </a:prstGeom>
          <a:noFill/>
        </p:spPr>
      </p:pic>
      <p:sp>
        <p:nvSpPr>
          <p:cNvPr id="25" name="TextBox 24">
            <a:extLst>
              <a:ext uri="{FF2B5EF4-FFF2-40B4-BE49-F238E27FC236}">
                <a16:creationId xmlns:a16="http://schemas.microsoft.com/office/drawing/2014/main" id="{96412E84-BD10-4F86-9AA8-B700022827F9}"/>
              </a:ext>
            </a:extLst>
          </p:cNvPr>
          <p:cNvSpPr txBox="1"/>
          <p:nvPr/>
        </p:nvSpPr>
        <p:spPr>
          <a:xfrm>
            <a:off x="7561809" y="3252624"/>
            <a:ext cx="3595921" cy="369332"/>
          </a:xfrm>
          <a:prstGeom prst="rect">
            <a:avLst/>
          </a:prstGeom>
          <a:noFill/>
        </p:spPr>
        <p:txBody>
          <a:bodyPr wrap="none" rtlCol="0">
            <a:spAutoFit/>
          </a:bodyPr>
          <a:lstStyle/>
          <a:p>
            <a:r>
              <a:rPr lang="en-US" dirty="0">
                <a:solidFill>
                  <a:srgbClr val="A6A4FF"/>
                </a:solidFill>
                <a:latin typeface="Arial" panose="020B0604020202020204" pitchFamily="34" charset="0"/>
                <a:cs typeface="Arial" panose="020B0604020202020204" pitchFamily="34" charset="0"/>
              </a:rPr>
              <a:t>Edge Detection on a Brain Tumor</a:t>
            </a:r>
          </a:p>
        </p:txBody>
      </p:sp>
      <p:pic>
        <p:nvPicPr>
          <p:cNvPr id="26" name="Picture 25">
            <a:extLst>
              <a:ext uri="{FF2B5EF4-FFF2-40B4-BE49-F238E27FC236}">
                <a16:creationId xmlns:a16="http://schemas.microsoft.com/office/drawing/2014/main" id="{F6C7545E-A04D-42A5-8C1C-3F69631139AB}"/>
              </a:ext>
            </a:extLst>
          </p:cNvPr>
          <p:cNvPicPr>
            <a:picLocks noChangeAspect="1"/>
          </p:cNvPicPr>
          <p:nvPr/>
        </p:nvPicPr>
        <p:blipFill rotWithShape="1">
          <a:blip r:embed="rId5"/>
          <a:srcRect l="48269" t="37482" r="36829" b="35740"/>
          <a:stretch/>
        </p:blipFill>
        <p:spPr>
          <a:xfrm>
            <a:off x="8150289" y="899892"/>
            <a:ext cx="2197359" cy="2221075"/>
          </a:xfrm>
          <a:prstGeom prst="rect">
            <a:avLst/>
          </a:prstGeom>
        </p:spPr>
      </p:pic>
      <p:sp>
        <p:nvSpPr>
          <p:cNvPr id="28" name="TextBox 27">
            <a:extLst>
              <a:ext uri="{FF2B5EF4-FFF2-40B4-BE49-F238E27FC236}">
                <a16:creationId xmlns:a16="http://schemas.microsoft.com/office/drawing/2014/main" id="{5ADF5760-A645-469A-B271-DD344526DAC0}"/>
              </a:ext>
            </a:extLst>
          </p:cNvPr>
          <p:cNvSpPr txBox="1"/>
          <p:nvPr/>
        </p:nvSpPr>
        <p:spPr>
          <a:xfrm>
            <a:off x="7564918" y="5970942"/>
            <a:ext cx="3865225" cy="369332"/>
          </a:xfrm>
          <a:prstGeom prst="rect">
            <a:avLst/>
          </a:prstGeom>
          <a:noFill/>
        </p:spPr>
        <p:txBody>
          <a:bodyPr wrap="none" rtlCol="0">
            <a:spAutoFit/>
          </a:bodyPr>
          <a:lstStyle/>
          <a:p>
            <a:r>
              <a:rPr lang="en-US" dirty="0">
                <a:solidFill>
                  <a:srgbClr val="A6A4FF"/>
                </a:solidFill>
                <a:latin typeface="Arial" panose="020B0604020202020204" pitchFamily="34" charset="0"/>
                <a:cs typeface="Arial" panose="020B0604020202020204" pitchFamily="34" charset="0"/>
              </a:rPr>
              <a:t>Simple versus Sub – Pixel Accuracy</a:t>
            </a:r>
          </a:p>
        </p:txBody>
      </p:sp>
    </p:spTree>
    <p:extLst>
      <p:ext uri="{BB962C8B-B14F-4D97-AF65-F5344CB8AC3E}">
        <p14:creationId xmlns:p14="http://schemas.microsoft.com/office/powerpoint/2010/main" val="396889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1190</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Introduction to Brain Tumors</vt:lpstr>
      <vt:lpstr>Introduction to Medical Imaging Process</vt:lpstr>
      <vt:lpstr>Problem Statement</vt:lpstr>
      <vt:lpstr>Objective</vt:lpstr>
      <vt:lpstr>Objective</vt:lpstr>
      <vt:lpstr>Proposed System</vt:lpstr>
      <vt:lpstr>Image Preprocessing</vt:lpstr>
      <vt:lpstr>Feature Detection</vt:lpstr>
      <vt:lpstr>Classification</vt:lpstr>
      <vt:lpstr>Demonstration</vt:lpstr>
      <vt:lpstr>Conclusions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Jackson</dc:creator>
  <cp:lastModifiedBy>Ayush Arora</cp:lastModifiedBy>
  <cp:revision>45</cp:revision>
  <dcterms:created xsi:type="dcterms:W3CDTF">2018-07-10T15:21:46Z</dcterms:created>
  <dcterms:modified xsi:type="dcterms:W3CDTF">2019-11-22T14:37:02Z</dcterms:modified>
</cp:coreProperties>
</file>