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66" r:id="rId2"/>
    <p:sldId id="267" r:id="rId3"/>
    <p:sldId id="257" r:id="rId4"/>
    <p:sldId id="258" r:id="rId5"/>
    <p:sldId id="259" r:id="rId6"/>
    <p:sldId id="261" r:id="rId7"/>
    <p:sldId id="262" r:id="rId8"/>
    <p:sldId id="263" r:id="rId9"/>
    <p:sldId id="269" r:id="rId10"/>
    <p:sldId id="264" r:id="rId11"/>
    <p:sldId id="270" r:id="rId12"/>
    <p:sldId id="265"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15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5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9559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953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820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40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5238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85986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04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16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218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85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181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689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238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623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52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14356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lumenlearning.com/waymakercollegealgebra/chapter/bounded-growth-and-decay/"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F863-5C7F-4D63-C99E-CCB5FE00CBE4}"/>
              </a:ext>
            </a:extLst>
          </p:cNvPr>
          <p:cNvSpPr>
            <a:spLocks noGrp="1"/>
          </p:cNvSpPr>
          <p:nvPr>
            <p:ph type="title"/>
          </p:nvPr>
        </p:nvSpPr>
        <p:spPr>
          <a:xfrm>
            <a:off x="0" y="5923840"/>
            <a:ext cx="2389774" cy="271299"/>
          </a:xfrm>
        </p:spPr>
        <p:txBody>
          <a:bodyPr>
            <a:normAutofit fontScale="90000"/>
          </a:bodyPr>
          <a:lstStyle/>
          <a:p>
            <a:r>
              <a:rPr lang="en-US" dirty="0"/>
              <a:t>Presented by – Ayush Bhardwaj</a:t>
            </a:r>
            <a:endParaRPr lang="en-IN" dirty="0"/>
          </a:p>
        </p:txBody>
      </p:sp>
      <p:sp>
        <p:nvSpPr>
          <p:cNvPr id="3" name="Content Placeholder 2">
            <a:extLst>
              <a:ext uri="{FF2B5EF4-FFF2-40B4-BE49-F238E27FC236}">
                <a16:creationId xmlns:a16="http://schemas.microsoft.com/office/drawing/2014/main" id="{30DD037B-FA62-E8F8-45D7-377CFD7CA90F}"/>
              </a:ext>
            </a:extLst>
          </p:cNvPr>
          <p:cNvSpPr>
            <a:spLocks noGrp="1"/>
          </p:cNvSpPr>
          <p:nvPr>
            <p:ph idx="1"/>
          </p:nvPr>
        </p:nvSpPr>
        <p:spPr>
          <a:xfrm>
            <a:off x="67377" y="317633"/>
            <a:ext cx="11983452" cy="5473567"/>
          </a:xfrm>
        </p:spPr>
        <p:txBody>
          <a:bodyPr>
            <a:normAutofit/>
          </a:bodyPr>
          <a:lstStyle/>
          <a:p>
            <a:pPr marL="0" indent="0">
              <a:buNone/>
            </a:pPr>
            <a:r>
              <a:rPr lang="en-US" sz="5400" dirty="0"/>
              <a:t>Unlocking the Power of Econometrics: OLS, 2SLS, and Logistic Regression</a:t>
            </a:r>
            <a:endParaRPr lang="en-IN" sz="5400" dirty="0"/>
          </a:p>
        </p:txBody>
      </p:sp>
      <p:sp>
        <p:nvSpPr>
          <p:cNvPr id="4" name="Text Placeholder 3">
            <a:extLst>
              <a:ext uri="{FF2B5EF4-FFF2-40B4-BE49-F238E27FC236}">
                <a16:creationId xmlns:a16="http://schemas.microsoft.com/office/drawing/2014/main" id="{0AFA0F9E-6086-9A86-E5B0-51BAF5D8CF74}"/>
              </a:ext>
            </a:extLst>
          </p:cNvPr>
          <p:cNvSpPr>
            <a:spLocks noGrp="1"/>
          </p:cNvSpPr>
          <p:nvPr>
            <p:ph type="body" sz="half" idx="2"/>
          </p:nvPr>
        </p:nvSpPr>
        <p:spPr>
          <a:xfrm>
            <a:off x="0" y="6195139"/>
            <a:ext cx="2867966" cy="394619"/>
          </a:xfrm>
        </p:spPr>
        <p:txBody>
          <a:bodyPr/>
          <a:lstStyle/>
          <a:p>
            <a:pPr algn="l"/>
            <a:r>
              <a:rPr lang="en-US" dirty="0"/>
              <a:t>Created on – March 6</a:t>
            </a:r>
            <a:r>
              <a:rPr lang="en-US" baseline="30000" dirty="0"/>
              <a:t>th</a:t>
            </a:r>
            <a:r>
              <a:rPr lang="en-US" dirty="0"/>
              <a:t> 2023</a:t>
            </a:r>
            <a:endParaRPr lang="en-IN" dirty="0"/>
          </a:p>
        </p:txBody>
      </p:sp>
    </p:spTree>
    <p:extLst>
      <p:ext uri="{BB962C8B-B14F-4D97-AF65-F5344CB8AC3E}">
        <p14:creationId xmlns:p14="http://schemas.microsoft.com/office/powerpoint/2010/main" val="362211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9E0C-2C69-906C-C9E2-792BCE763823}"/>
              </a:ext>
            </a:extLst>
          </p:cNvPr>
          <p:cNvSpPr>
            <a:spLocks noGrp="1"/>
          </p:cNvSpPr>
          <p:nvPr>
            <p:ph type="title"/>
          </p:nvPr>
        </p:nvSpPr>
        <p:spPr/>
        <p:txBody>
          <a:bodyPr/>
          <a:lstStyle/>
          <a:p>
            <a:r>
              <a:rPr lang="en-US" dirty="0"/>
              <a:t>Two Stage least method (2sls)</a:t>
            </a:r>
            <a:endParaRPr lang="en-IN" dirty="0"/>
          </a:p>
        </p:txBody>
      </p:sp>
      <p:sp>
        <p:nvSpPr>
          <p:cNvPr id="3" name="Content Placeholder 2">
            <a:extLst>
              <a:ext uri="{FF2B5EF4-FFF2-40B4-BE49-F238E27FC236}">
                <a16:creationId xmlns:a16="http://schemas.microsoft.com/office/drawing/2014/main" id="{DF4D70B4-2DFB-DA92-B081-F2708ACD988F}"/>
              </a:ext>
            </a:extLst>
          </p:cNvPr>
          <p:cNvSpPr>
            <a:spLocks noGrp="1"/>
          </p:cNvSpPr>
          <p:nvPr>
            <p:ph idx="1"/>
          </p:nvPr>
        </p:nvSpPr>
        <p:spPr>
          <a:xfrm>
            <a:off x="596766" y="1931843"/>
            <a:ext cx="6272463" cy="4459332"/>
          </a:xfrm>
        </p:spPr>
        <p:txBody>
          <a:bodyPr>
            <a:normAutofit fontScale="92500" lnSpcReduction="20000"/>
          </a:bodyPr>
          <a:lstStyle/>
          <a:p>
            <a:r>
              <a:rPr lang="en-US" dirty="0"/>
              <a:t>2SLS is a statistical method used in econometrics to </a:t>
            </a:r>
            <a:r>
              <a:rPr lang="en-US" b="0" i="0" dirty="0">
                <a:solidFill>
                  <a:schemeClr val="tx1"/>
                </a:solidFill>
                <a:effectLst/>
                <a:latin typeface="Arial" panose="020B0604020202020204" pitchFamily="34" charset="0"/>
                <a:cs typeface="Arial" panose="020B0604020202020204" pitchFamily="34" charset="0"/>
              </a:rPr>
              <a:t>address endogeneity issues in linear regression models.</a:t>
            </a:r>
          </a:p>
          <a:p>
            <a:r>
              <a:rPr lang="en-US" dirty="0">
                <a:solidFill>
                  <a:schemeClr val="tx1"/>
                </a:solidFill>
                <a:latin typeface="Arial" panose="020B0604020202020204" pitchFamily="34" charset="0"/>
                <a:cs typeface="Arial" panose="020B0604020202020204" pitchFamily="34" charset="0"/>
              </a:rPr>
              <a:t>Endogeneity occurs when one or more of the explanatory variables are correlated with the error term in the regression model, leading to biased and inconsistent estimates of the model parameters.</a:t>
            </a:r>
          </a:p>
          <a:p>
            <a:r>
              <a:rPr lang="en-US" b="0" i="0" dirty="0">
                <a:solidFill>
                  <a:schemeClr val="tx1"/>
                </a:solidFill>
                <a:effectLst/>
                <a:latin typeface="Arial" panose="020B0604020202020204" pitchFamily="34" charset="0"/>
                <a:cs typeface="Arial" panose="020B0604020202020204" pitchFamily="34" charset="0"/>
              </a:rPr>
              <a:t>The 2SLS method involves two stages.</a:t>
            </a:r>
          </a:p>
          <a:p>
            <a:pPr lvl="1"/>
            <a:r>
              <a:rPr lang="en-US" dirty="0">
                <a:solidFill>
                  <a:schemeClr val="tx1"/>
                </a:solidFill>
                <a:latin typeface="Arial" panose="020B0604020202020204" pitchFamily="34" charset="0"/>
                <a:cs typeface="Arial" panose="020B0604020202020204" pitchFamily="34" charset="0"/>
              </a:rPr>
              <a:t>Stage 1:</a:t>
            </a:r>
          </a:p>
          <a:p>
            <a:pPr lvl="2"/>
            <a:r>
              <a:rPr lang="en-US" b="0" i="0" dirty="0">
                <a:solidFill>
                  <a:schemeClr val="tx1"/>
                </a:solidFill>
                <a:effectLst/>
                <a:latin typeface="Arial" panose="020B0604020202020204" pitchFamily="34" charset="0"/>
                <a:cs typeface="Arial" panose="020B0604020202020204" pitchFamily="34" charset="0"/>
              </a:rPr>
              <a:t>instrumental variables (IVs) are used to estimate the endogenous explanatory variables. IVs are variables that are correlated with the endogenous variable of interest, but are not correlated with the error term.</a:t>
            </a:r>
          </a:p>
          <a:p>
            <a:pPr lvl="1"/>
            <a:r>
              <a:rPr lang="en-US" dirty="0">
                <a:solidFill>
                  <a:schemeClr val="tx1"/>
                </a:solidFill>
                <a:latin typeface="Arial" panose="020B0604020202020204" pitchFamily="34" charset="0"/>
                <a:cs typeface="Arial" panose="020B0604020202020204" pitchFamily="34" charset="0"/>
              </a:rPr>
              <a:t>Stage 2:</a:t>
            </a:r>
          </a:p>
          <a:p>
            <a:pPr lvl="2"/>
            <a:r>
              <a:rPr lang="en-US" b="0" i="0" dirty="0">
                <a:solidFill>
                  <a:schemeClr val="tx1"/>
                </a:solidFill>
                <a:effectLst/>
                <a:latin typeface="Arial" panose="020B0604020202020204" pitchFamily="34" charset="0"/>
                <a:cs typeface="Arial" panose="020B0604020202020204" pitchFamily="34" charset="0"/>
              </a:rPr>
              <a:t>the predicted values of the endogenous explanatory variables from the first stage are used in the regression analysis. This eliminates the correlation between the endogenous variable and the error term, resulting in consistent and unbiased estimates of the model parameters.</a:t>
            </a:r>
            <a:endParaRPr lang="en-IN"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51F9EC1-E97E-0AB2-54BE-3B95BD9D292E}"/>
              </a:ext>
            </a:extLst>
          </p:cNvPr>
          <p:cNvPicPr>
            <a:picLocks noChangeAspect="1"/>
          </p:cNvPicPr>
          <p:nvPr/>
        </p:nvPicPr>
        <p:blipFill>
          <a:blip r:embed="rId2"/>
          <a:stretch>
            <a:fillRect/>
          </a:stretch>
        </p:blipFill>
        <p:spPr>
          <a:xfrm>
            <a:off x="6869229" y="2023608"/>
            <a:ext cx="5322771" cy="3992078"/>
          </a:xfrm>
          <a:prstGeom prst="rect">
            <a:avLst/>
          </a:prstGeom>
        </p:spPr>
      </p:pic>
    </p:spTree>
    <p:extLst>
      <p:ext uri="{BB962C8B-B14F-4D97-AF65-F5344CB8AC3E}">
        <p14:creationId xmlns:p14="http://schemas.microsoft.com/office/powerpoint/2010/main" val="228452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3286-16C2-2184-A7FF-E123E5330841}"/>
              </a:ext>
            </a:extLst>
          </p:cNvPr>
          <p:cNvSpPr>
            <a:spLocks noGrp="1"/>
          </p:cNvSpPr>
          <p:nvPr>
            <p:ph type="title"/>
          </p:nvPr>
        </p:nvSpPr>
        <p:spPr/>
        <p:txBody>
          <a:bodyPr/>
          <a:lstStyle/>
          <a:p>
            <a:r>
              <a:rPr lang="en-US" dirty="0"/>
              <a:t>How and When to Use 2SLS</a:t>
            </a:r>
            <a:endParaRPr lang="en-IN" dirty="0"/>
          </a:p>
        </p:txBody>
      </p:sp>
      <p:sp>
        <p:nvSpPr>
          <p:cNvPr id="3" name="Content Placeholder 2">
            <a:extLst>
              <a:ext uri="{FF2B5EF4-FFF2-40B4-BE49-F238E27FC236}">
                <a16:creationId xmlns:a16="http://schemas.microsoft.com/office/drawing/2014/main" id="{89A88DDD-1272-11A9-7EFF-6ADDA553A48A}"/>
              </a:ext>
            </a:extLst>
          </p:cNvPr>
          <p:cNvSpPr>
            <a:spLocks noGrp="1"/>
          </p:cNvSpPr>
          <p:nvPr>
            <p:ph idx="1"/>
          </p:nvPr>
        </p:nvSpPr>
        <p:spPr>
          <a:xfrm>
            <a:off x="5919537" y="1713297"/>
            <a:ext cx="5688530" cy="4177364"/>
          </a:xfrm>
        </p:spPr>
        <p:txBody>
          <a:bodyPr/>
          <a:lstStyle/>
          <a:p>
            <a:r>
              <a:rPr lang="en-US" dirty="0"/>
              <a:t>2SLS is an extension of ordinary least squares (OLS) used to estimate linear regression models with endogenous independent variables.</a:t>
            </a:r>
          </a:p>
          <a:p>
            <a:r>
              <a:rPr lang="en-US" dirty="0"/>
              <a:t>This technique is used when the independent variables are correlated with the error term and can be used to forecast the relationship between a dependent variable and one or more independent variables.</a:t>
            </a:r>
          </a:p>
          <a:p>
            <a:endParaRPr lang="en-IN" dirty="0"/>
          </a:p>
        </p:txBody>
      </p:sp>
      <p:pic>
        <p:nvPicPr>
          <p:cNvPr id="5" name="Picture 4">
            <a:extLst>
              <a:ext uri="{FF2B5EF4-FFF2-40B4-BE49-F238E27FC236}">
                <a16:creationId xmlns:a16="http://schemas.microsoft.com/office/drawing/2014/main" id="{7FDAE3F6-57F6-E197-1B03-C8A5956F1A7B}"/>
              </a:ext>
            </a:extLst>
          </p:cNvPr>
          <p:cNvPicPr>
            <a:picLocks noChangeAspect="1"/>
          </p:cNvPicPr>
          <p:nvPr/>
        </p:nvPicPr>
        <p:blipFill>
          <a:blip r:embed="rId2"/>
          <a:stretch>
            <a:fillRect/>
          </a:stretch>
        </p:blipFill>
        <p:spPr>
          <a:xfrm>
            <a:off x="808522" y="2006110"/>
            <a:ext cx="4753276" cy="3564957"/>
          </a:xfrm>
          <a:prstGeom prst="rect">
            <a:avLst/>
          </a:prstGeom>
        </p:spPr>
      </p:pic>
    </p:spTree>
    <p:extLst>
      <p:ext uri="{BB962C8B-B14F-4D97-AF65-F5344CB8AC3E}">
        <p14:creationId xmlns:p14="http://schemas.microsoft.com/office/powerpoint/2010/main" val="17142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86CA-C7F1-E35B-72C0-5E9B8782F6C3}"/>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85BC0F2F-DDF7-D7F4-5764-7F5A53CD9030}"/>
              </a:ext>
            </a:extLst>
          </p:cNvPr>
          <p:cNvSpPr>
            <a:spLocks noGrp="1"/>
          </p:cNvSpPr>
          <p:nvPr>
            <p:ph idx="1"/>
          </p:nvPr>
        </p:nvSpPr>
        <p:spPr>
          <a:xfrm>
            <a:off x="581193" y="2180496"/>
            <a:ext cx="5782911" cy="3810528"/>
          </a:xfrm>
        </p:spPr>
        <p:txBody>
          <a:bodyPr/>
          <a:lstStyle/>
          <a:p>
            <a:r>
              <a:rPr lang="en-US" dirty="0"/>
              <a:t>A logistic regression model's parameters are estimated using the statistical technique of logistic regression. The likelihood of a binary outcome can be predicted using one or more independent variables. The parameters that optimize the likelihood of the observed data are found through logistic regression.</a:t>
            </a:r>
          </a:p>
          <a:p>
            <a:r>
              <a:rPr lang="en-US" dirty="0"/>
              <a:t>The probability of a binary result depending on one or more independent variables can be predicted using logistic regression. Moreover, it can be used to forecast the likelihood of several binary outcomes depending on one or more independent variables.</a:t>
            </a:r>
          </a:p>
          <a:p>
            <a:endParaRPr lang="en-US" dirty="0"/>
          </a:p>
          <a:p>
            <a:endParaRPr lang="en-IN" dirty="0"/>
          </a:p>
        </p:txBody>
      </p:sp>
      <p:pic>
        <p:nvPicPr>
          <p:cNvPr id="7" name="Picture 6">
            <a:extLst>
              <a:ext uri="{FF2B5EF4-FFF2-40B4-BE49-F238E27FC236}">
                <a16:creationId xmlns:a16="http://schemas.microsoft.com/office/drawing/2014/main" id="{00CA87E9-61A4-775C-E74E-001AB82EA93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50731" y="1896176"/>
            <a:ext cx="5349841" cy="3922469"/>
          </a:xfrm>
          <a:prstGeom prst="rect">
            <a:avLst/>
          </a:prstGeom>
        </p:spPr>
      </p:pic>
      <p:sp>
        <p:nvSpPr>
          <p:cNvPr id="8" name="TextBox 7">
            <a:extLst>
              <a:ext uri="{FF2B5EF4-FFF2-40B4-BE49-F238E27FC236}">
                <a16:creationId xmlns:a16="http://schemas.microsoft.com/office/drawing/2014/main" id="{133ACA70-791E-D1C4-F71C-C58FE407BA5E}"/>
              </a:ext>
            </a:extLst>
          </p:cNvPr>
          <p:cNvSpPr txBox="1"/>
          <p:nvPr/>
        </p:nvSpPr>
        <p:spPr>
          <a:xfrm>
            <a:off x="7052110" y="5991024"/>
            <a:ext cx="5139890" cy="230832"/>
          </a:xfrm>
          <a:prstGeom prst="rect">
            <a:avLst/>
          </a:prstGeom>
          <a:noFill/>
        </p:spPr>
        <p:txBody>
          <a:bodyPr wrap="square" rtlCol="0">
            <a:spAutoFit/>
          </a:bodyPr>
          <a:lstStyle/>
          <a:p>
            <a:r>
              <a:rPr lang="en-IN" sz="900">
                <a:hlinkClick r:id="rId3" tooltip="https://courses.lumenlearning.com/waymakercollegealgebra/chapter/bounded-growth-and-decay/"/>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265229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7158-2B88-2F25-EC27-8F43F6684DA1}"/>
              </a:ext>
            </a:extLst>
          </p:cNvPr>
          <p:cNvSpPr>
            <a:spLocks noGrp="1"/>
          </p:cNvSpPr>
          <p:nvPr>
            <p:ph type="title"/>
          </p:nvPr>
        </p:nvSpPr>
        <p:spPr/>
        <p:txBody>
          <a:bodyPr/>
          <a:lstStyle/>
          <a:p>
            <a:r>
              <a:rPr lang="en-US" dirty="0"/>
              <a:t>How and When to Use Logistic Regression</a:t>
            </a:r>
            <a:endParaRPr lang="en-IN" dirty="0"/>
          </a:p>
        </p:txBody>
      </p:sp>
      <p:sp>
        <p:nvSpPr>
          <p:cNvPr id="3" name="Content Placeholder 2">
            <a:extLst>
              <a:ext uri="{FF2B5EF4-FFF2-40B4-BE49-F238E27FC236}">
                <a16:creationId xmlns:a16="http://schemas.microsoft.com/office/drawing/2014/main" id="{A4164461-F30B-204F-05A3-1A9FA63A06F9}"/>
              </a:ext>
            </a:extLst>
          </p:cNvPr>
          <p:cNvSpPr>
            <a:spLocks noGrp="1"/>
          </p:cNvSpPr>
          <p:nvPr>
            <p:ph idx="1"/>
          </p:nvPr>
        </p:nvSpPr>
        <p:spPr>
          <a:xfrm>
            <a:off x="6343048" y="2142067"/>
            <a:ext cx="4474178" cy="4106333"/>
          </a:xfrm>
        </p:spPr>
        <p:txBody>
          <a:bodyPr/>
          <a:lstStyle/>
          <a:p>
            <a:r>
              <a:rPr lang="en-US" dirty="0"/>
              <a:t>Logistic regression is a powerful tool for modeling binary outcomes and can be used to predict the likelihood of a binary result based on one or more independent variables.</a:t>
            </a:r>
          </a:p>
          <a:p>
            <a:r>
              <a:rPr lang="en-US" dirty="0"/>
              <a:t>The parameters that optimize the likelihood of the observed data are found through logistic regression, and it can also be used to forecast the likelihood of several binary outcomes depending on one or more independent variables.</a:t>
            </a:r>
          </a:p>
          <a:p>
            <a:endParaRPr lang="en-IN" dirty="0"/>
          </a:p>
        </p:txBody>
      </p:sp>
      <p:pic>
        <p:nvPicPr>
          <p:cNvPr id="5" name="Picture 4">
            <a:extLst>
              <a:ext uri="{FF2B5EF4-FFF2-40B4-BE49-F238E27FC236}">
                <a16:creationId xmlns:a16="http://schemas.microsoft.com/office/drawing/2014/main" id="{A590037B-1AAF-3D96-4C76-DFF8B56F59C8}"/>
              </a:ext>
            </a:extLst>
          </p:cNvPr>
          <p:cNvPicPr>
            <a:picLocks noChangeAspect="1"/>
          </p:cNvPicPr>
          <p:nvPr/>
        </p:nvPicPr>
        <p:blipFill>
          <a:blip r:embed="rId2"/>
          <a:stretch>
            <a:fillRect/>
          </a:stretch>
        </p:blipFill>
        <p:spPr>
          <a:xfrm>
            <a:off x="489033" y="2065867"/>
            <a:ext cx="5438775" cy="4106333"/>
          </a:xfrm>
          <a:prstGeom prst="rect">
            <a:avLst/>
          </a:prstGeom>
        </p:spPr>
      </p:pic>
    </p:spTree>
    <p:extLst>
      <p:ext uri="{BB962C8B-B14F-4D97-AF65-F5344CB8AC3E}">
        <p14:creationId xmlns:p14="http://schemas.microsoft.com/office/powerpoint/2010/main" val="149656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C6A8-0797-310B-DCCB-72547B5DC22B}"/>
              </a:ext>
            </a:extLst>
          </p:cNvPr>
          <p:cNvSpPr>
            <a:spLocks noGrp="1"/>
          </p:cNvSpPr>
          <p:nvPr>
            <p:ph type="ctrTitle"/>
          </p:nvPr>
        </p:nvSpPr>
        <p:spPr>
          <a:xfrm>
            <a:off x="0" y="2192956"/>
            <a:ext cx="3782729" cy="1015997"/>
          </a:xfrm>
        </p:spPr>
        <p:txBody>
          <a:bodyPr/>
          <a:lstStyle/>
          <a:p>
            <a:pPr algn="l"/>
            <a:r>
              <a:rPr lang="en-US" dirty="0"/>
              <a:t>THANK YOU</a:t>
            </a:r>
            <a:endParaRPr lang="en-IN" dirty="0"/>
          </a:p>
        </p:txBody>
      </p:sp>
      <p:sp>
        <p:nvSpPr>
          <p:cNvPr id="3" name="Subtitle 2">
            <a:extLst>
              <a:ext uri="{FF2B5EF4-FFF2-40B4-BE49-F238E27FC236}">
                <a16:creationId xmlns:a16="http://schemas.microsoft.com/office/drawing/2014/main" id="{13148FB1-B76E-C53D-5C86-7FA2A3DC06EF}"/>
              </a:ext>
            </a:extLst>
          </p:cNvPr>
          <p:cNvSpPr>
            <a:spLocks noGrp="1"/>
          </p:cNvSpPr>
          <p:nvPr>
            <p:ph type="subTitle" idx="1"/>
          </p:nvPr>
        </p:nvSpPr>
        <p:spPr>
          <a:xfrm>
            <a:off x="0" y="3429000"/>
            <a:ext cx="12037997" cy="2931964"/>
          </a:xfrm>
        </p:spPr>
        <p:txBody>
          <a:bodyPr>
            <a:normAutofit/>
          </a:bodyPr>
          <a:lstStyle/>
          <a:p>
            <a:pPr algn="l"/>
            <a:r>
              <a:rPr lang="en-US" sz="2400" dirty="0"/>
              <a:t>I hope that you have enjoyed learning about Econometrics and about OLS, 2SLS, and logistic regression and its uses in econometrics.</a:t>
            </a:r>
          </a:p>
          <a:p>
            <a:pPr algn="l"/>
            <a:r>
              <a:rPr lang="en-US" sz="2400" dirty="0"/>
              <a:t>Thank you for watching my presentation!</a:t>
            </a:r>
          </a:p>
          <a:p>
            <a:pPr algn="l"/>
            <a:endParaRPr lang="en-IN" dirty="0"/>
          </a:p>
        </p:txBody>
      </p:sp>
    </p:spTree>
    <p:extLst>
      <p:ext uri="{BB962C8B-B14F-4D97-AF65-F5344CB8AC3E}">
        <p14:creationId xmlns:p14="http://schemas.microsoft.com/office/powerpoint/2010/main" val="202517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7C89-093E-79E9-CC1B-DCDD13EB4D5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909DC57-48E4-8C7C-E20E-86A76304FA24}"/>
              </a:ext>
            </a:extLst>
          </p:cNvPr>
          <p:cNvSpPr>
            <a:spLocks noGrp="1"/>
          </p:cNvSpPr>
          <p:nvPr>
            <p:ph idx="1"/>
          </p:nvPr>
        </p:nvSpPr>
        <p:spPr>
          <a:xfrm>
            <a:off x="364959" y="855133"/>
            <a:ext cx="6169026" cy="5181600"/>
          </a:xfrm>
        </p:spPr>
        <p:txBody>
          <a:bodyPr>
            <a:normAutofit/>
          </a:bodyPr>
          <a:lstStyle/>
          <a:p>
            <a:r>
              <a:rPr lang="en-US" sz="3200" b="1" dirty="0"/>
              <a:t>Econometrics</a:t>
            </a:r>
          </a:p>
          <a:p>
            <a:r>
              <a:rPr lang="en-US" sz="3200" b="1" dirty="0"/>
              <a:t>Ordinary Least Squares (OLS)</a:t>
            </a:r>
          </a:p>
          <a:p>
            <a:r>
              <a:rPr lang="en-US" sz="3200" b="1" dirty="0"/>
              <a:t>Two-Stage Least Squares (2SLS)</a:t>
            </a:r>
          </a:p>
          <a:p>
            <a:r>
              <a:rPr lang="en-US" sz="3200" b="1" dirty="0"/>
              <a:t>Logistic Regression</a:t>
            </a:r>
          </a:p>
        </p:txBody>
      </p:sp>
      <p:sp>
        <p:nvSpPr>
          <p:cNvPr id="4" name="Text Placeholder 3">
            <a:extLst>
              <a:ext uri="{FF2B5EF4-FFF2-40B4-BE49-F238E27FC236}">
                <a16:creationId xmlns:a16="http://schemas.microsoft.com/office/drawing/2014/main" id="{48C56A47-EA76-B913-CBFF-35EB0877FA32}"/>
              </a:ext>
            </a:extLst>
          </p:cNvPr>
          <p:cNvSpPr>
            <a:spLocks noGrp="1"/>
          </p:cNvSpPr>
          <p:nvPr>
            <p:ph type="body" sz="half" idx="2"/>
          </p:nvPr>
        </p:nvSpPr>
        <p:spPr/>
        <p:txBody>
          <a:bodyPr/>
          <a:lstStyle/>
          <a:p>
            <a:r>
              <a:rPr lang="en-US" dirty="0"/>
              <a:t> </a:t>
            </a:r>
            <a:endParaRPr lang="en-IN" dirty="0"/>
          </a:p>
        </p:txBody>
      </p:sp>
    </p:spTree>
    <p:extLst>
      <p:ext uri="{BB962C8B-B14F-4D97-AF65-F5344CB8AC3E}">
        <p14:creationId xmlns:p14="http://schemas.microsoft.com/office/powerpoint/2010/main" val="378037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55B1-0DE6-5FFF-FDD9-66161BEABAF7}"/>
              </a:ext>
            </a:extLst>
          </p:cNvPr>
          <p:cNvSpPr>
            <a:spLocks noGrp="1"/>
          </p:cNvSpPr>
          <p:nvPr>
            <p:ph type="title"/>
          </p:nvPr>
        </p:nvSpPr>
        <p:spPr/>
        <p:txBody>
          <a:bodyPr/>
          <a:lstStyle/>
          <a:p>
            <a:r>
              <a:rPr lang="en-US" dirty="0"/>
              <a:t>What is Econometrics</a:t>
            </a:r>
            <a:endParaRPr lang="en-IN" dirty="0"/>
          </a:p>
        </p:txBody>
      </p:sp>
      <p:sp>
        <p:nvSpPr>
          <p:cNvPr id="3" name="Content Placeholder 2">
            <a:extLst>
              <a:ext uri="{FF2B5EF4-FFF2-40B4-BE49-F238E27FC236}">
                <a16:creationId xmlns:a16="http://schemas.microsoft.com/office/drawing/2014/main" id="{D9F88E67-5C95-4235-4630-CBB054DA8593}"/>
              </a:ext>
            </a:extLst>
          </p:cNvPr>
          <p:cNvSpPr>
            <a:spLocks noGrp="1"/>
          </p:cNvSpPr>
          <p:nvPr>
            <p:ph idx="1"/>
          </p:nvPr>
        </p:nvSpPr>
        <p:spPr>
          <a:xfrm>
            <a:off x="685801" y="2142067"/>
            <a:ext cx="10046367" cy="3652341"/>
          </a:xfrm>
        </p:spPr>
        <p:txBody>
          <a:bodyPr/>
          <a:lstStyle/>
          <a:p>
            <a:r>
              <a:rPr lang="en-US" dirty="0"/>
              <a:t>Econometrics is the application of statistical methods in economics.</a:t>
            </a:r>
          </a:p>
          <a:p>
            <a:r>
              <a:rPr lang="en-US" dirty="0"/>
              <a:t>Its deals with regression analysis a lot of the time.</a:t>
            </a:r>
          </a:p>
          <a:p>
            <a:pPr lvl="1"/>
            <a:r>
              <a:rPr lang="en-US" sz="1800" dirty="0"/>
              <a:t>Regression is the relationship between one ore several independent variables and the expected value of the corresponding dependent variable.</a:t>
            </a:r>
          </a:p>
          <a:p>
            <a:r>
              <a:rPr lang="en-US" dirty="0"/>
              <a:t>It helps with testing economic theories and hypothesis.</a:t>
            </a:r>
          </a:p>
          <a:p>
            <a:r>
              <a:rPr lang="en-US" dirty="0"/>
              <a:t>Helps with forecasting economic variables.</a:t>
            </a:r>
          </a:p>
          <a:p>
            <a:endParaRPr lang="en-IN" dirty="0"/>
          </a:p>
        </p:txBody>
      </p:sp>
    </p:spTree>
    <p:extLst>
      <p:ext uri="{BB962C8B-B14F-4D97-AF65-F5344CB8AC3E}">
        <p14:creationId xmlns:p14="http://schemas.microsoft.com/office/powerpoint/2010/main" val="359075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80B0-639C-03F9-338C-8C3FC9786716}"/>
              </a:ext>
            </a:extLst>
          </p:cNvPr>
          <p:cNvSpPr>
            <a:spLocks noGrp="1"/>
          </p:cNvSpPr>
          <p:nvPr>
            <p:ph type="title"/>
          </p:nvPr>
        </p:nvSpPr>
        <p:spPr/>
        <p:txBody>
          <a:bodyPr/>
          <a:lstStyle/>
          <a:p>
            <a:r>
              <a:rPr lang="en-US" dirty="0"/>
              <a:t>Types of economic data</a:t>
            </a:r>
            <a:endParaRPr lang="en-IN" dirty="0"/>
          </a:p>
        </p:txBody>
      </p:sp>
      <p:sp>
        <p:nvSpPr>
          <p:cNvPr id="3" name="Content Placeholder 2">
            <a:extLst>
              <a:ext uri="{FF2B5EF4-FFF2-40B4-BE49-F238E27FC236}">
                <a16:creationId xmlns:a16="http://schemas.microsoft.com/office/drawing/2014/main" id="{825739E2-13FA-69CD-970C-24EC89113ACA}"/>
              </a:ext>
            </a:extLst>
          </p:cNvPr>
          <p:cNvSpPr>
            <a:spLocks noGrp="1"/>
          </p:cNvSpPr>
          <p:nvPr>
            <p:ph idx="1"/>
          </p:nvPr>
        </p:nvSpPr>
        <p:spPr>
          <a:xfrm>
            <a:off x="581192" y="1963554"/>
            <a:ext cx="11029615" cy="4745254"/>
          </a:xfrm>
        </p:spPr>
        <p:txBody>
          <a:bodyPr>
            <a:normAutofit fontScale="55000" lnSpcReduction="20000"/>
          </a:bodyPr>
          <a:lstStyle/>
          <a:p>
            <a:r>
              <a:rPr lang="en-US" sz="3200" dirty="0"/>
              <a:t>There is mainly three main types of economic data:</a:t>
            </a:r>
          </a:p>
          <a:p>
            <a:pPr lvl="1"/>
            <a:r>
              <a:rPr lang="en-US" sz="3200" dirty="0"/>
              <a:t>Time Series</a:t>
            </a:r>
          </a:p>
          <a:p>
            <a:pPr lvl="2"/>
            <a:r>
              <a:rPr lang="en-US" sz="3200" dirty="0"/>
              <a:t>Time series is observation over time</a:t>
            </a:r>
          </a:p>
          <a:p>
            <a:pPr lvl="2"/>
            <a:r>
              <a:rPr lang="en-US" sz="3200" dirty="0"/>
              <a:t>Example:</a:t>
            </a:r>
          </a:p>
          <a:p>
            <a:pPr lvl="3"/>
            <a:r>
              <a:rPr lang="en-US" sz="3200" dirty="0"/>
              <a:t>GDP measured for 10 years in one specific country.</a:t>
            </a:r>
          </a:p>
          <a:p>
            <a:pPr lvl="1"/>
            <a:r>
              <a:rPr lang="en-US" sz="3200" dirty="0"/>
              <a:t>Cross-Sectional</a:t>
            </a:r>
          </a:p>
          <a:p>
            <a:pPr lvl="2"/>
            <a:r>
              <a:rPr lang="en-US" sz="3200" dirty="0"/>
              <a:t>Cross sectional is observation across subject.</a:t>
            </a:r>
          </a:p>
          <a:p>
            <a:pPr lvl="3"/>
            <a:r>
              <a:rPr lang="en-US" sz="3200" dirty="0"/>
              <a:t>Example:</a:t>
            </a:r>
          </a:p>
          <a:p>
            <a:pPr lvl="4"/>
            <a:r>
              <a:rPr lang="en-US" sz="3200" dirty="0"/>
              <a:t>Annual GDP of certain set of countries in specific year.</a:t>
            </a:r>
          </a:p>
          <a:p>
            <a:pPr lvl="1"/>
            <a:r>
              <a:rPr lang="en-US" sz="3200" dirty="0"/>
              <a:t>Panel Data</a:t>
            </a:r>
          </a:p>
          <a:p>
            <a:pPr lvl="2"/>
            <a:r>
              <a:rPr lang="en-US" sz="3200" dirty="0"/>
              <a:t>It is observation over time and subject.</a:t>
            </a:r>
          </a:p>
          <a:p>
            <a:pPr lvl="2"/>
            <a:r>
              <a:rPr lang="en-US" sz="3200" dirty="0"/>
              <a:t>Example:</a:t>
            </a:r>
          </a:p>
          <a:p>
            <a:pPr lvl="3"/>
            <a:r>
              <a:rPr lang="en-US" sz="3200" dirty="0"/>
              <a:t>Annual GDP of certain set of countries between a set of years</a:t>
            </a:r>
          </a:p>
          <a:p>
            <a:pPr lvl="1"/>
            <a:endParaRPr lang="en-IN" dirty="0"/>
          </a:p>
        </p:txBody>
      </p:sp>
    </p:spTree>
    <p:extLst>
      <p:ext uri="{BB962C8B-B14F-4D97-AF65-F5344CB8AC3E}">
        <p14:creationId xmlns:p14="http://schemas.microsoft.com/office/powerpoint/2010/main" val="360229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41D6-5447-0B8E-97C2-5080DEF5A468}"/>
              </a:ext>
            </a:extLst>
          </p:cNvPr>
          <p:cNvSpPr>
            <a:spLocks noGrp="1"/>
          </p:cNvSpPr>
          <p:nvPr>
            <p:ph type="title"/>
          </p:nvPr>
        </p:nvSpPr>
        <p:spPr/>
        <p:txBody>
          <a:bodyPr/>
          <a:lstStyle/>
          <a:p>
            <a:r>
              <a:rPr lang="en-US" dirty="0"/>
              <a:t>Simple linear regression (slr)</a:t>
            </a:r>
            <a:endParaRPr lang="en-IN" dirty="0"/>
          </a:p>
        </p:txBody>
      </p:sp>
      <p:sp>
        <p:nvSpPr>
          <p:cNvPr id="3" name="Content Placeholder 2">
            <a:extLst>
              <a:ext uri="{FF2B5EF4-FFF2-40B4-BE49-F238E27FC236}">
                <a16:creationId xmlns:a16="http://schemas.microsoft.com/office/drawing/2014/main" id="{04C6D1B6-CA5D-0A8F-9BC1-65087A6C6D29}"/>
              </a:ext>
            </a:extLst>
          </p:cNvPr>
          <p:cNvSpPr>
            <a:spLocks noGrp="1"/>
          </p:cNvSpPr>
          <p:nvPr>
            <p:ph idx="1"/>
          </p:nvPr>
        </p:nvSpPr>
        <p:spPr>
          <a:xfrm>
            <a:off x="685801" y="2142067"/>
            <a:ext cx="10806763" cy="4441613"/>
          </a:xfrm>
        </p:spPr>
        <p:txBody>
          <a:bodyPr>
            <a:normAutofit/>
          </a:bodyPr>
          <a:lstStyle/>
          <a:p>
            <a:r>
              <a:rPr lang="en-US" dirty="0"/>
              <a:t>We find a liner function of dependent and independent variable.</a:t>
            </a:r>
          </a:p>
          <a:p>
            <a:r>
              <a:rPr lang="en-US" dirty="0"/>
              <a:t>We try to find linear line that represent the relationship between y and x, where y is dependent and x is independent.</a:t>
            </a:r>
          </a:p>
          <a:p>
            <a:r>
              <a:rPr lang="en-US" dirty="0"/>
              <a:t>Standard form for linear line is:</a:t>
            </a:r>
          </a:p>
          <a:p>
            <a:pPr lvl="1"/>
            <a:r>
              <a:rPr lang="cy-GB" sz="1800" b="1" i="0" dirty="0">
                <a:solidFill>
                  <a:schemeClr val="tx1"/>
                </a:solidFill>
                <a:latin typeface="arial" panose="020B0604020202020204" pitchFamily="34" charset="0"/>
              </a:rPr>
              <a:t>ŷ</a:t>
            </a:r>
            <a:r>
              <a:rPr lang="cy-GB" sz="1800" b="0" i="0" dirty="0">
                <a:solidFill>
                  <a:schemeClr val="tx1"/>
                </a:solidFill>
                <a:latin typeface="arial" panose="020B0604020202020204" pitchFamily="34" charset="0"/>
              </a:rPr>
              <a:t> = </a:t>
            </a:r>
            <a:r>
              <a:rPr lang="cy-GB" sz="1800" b="1" i="0" dirty="0">
                <a:solidFill>
                  <a:schemeClr val="tx1"/>
                </a:solidFill>
                <a:latin typeface="arial" panose="020B0604020202020204" pitchFamily="34" charset="0"/>
              </a:rPr>
              <a:t>b0</a:t>
            </a:r>
            <a:r>
              <a:rPr lang="cy-GB" sz="1800" b="0" i="0" dirty="0">
                <a:solidFill>
                  <a:schemeClr val="tx1"/>
                </a:solidFill>
                <a:latin typeface="arial" panose="020B0604020202020204" pitchFamily="34" charset="0"/>
              </a:rPr>
              <a:t> + </a:t>
            </a:r>
            <a:r>
              <a:rPr lang="cy-GB" sz="1800" b="1" i="0" dirty="0">
                <a:solidFill>
                  <a:schemeClr val="tx1"/>
                </a:solidFill>
                <a:latin typeface="arial" panose="020B0604020202020204" pitchFamily="34" charset="0"/>
              </a:rPr>
              <a:t>b1x + u</a:t>
            </a:r>
          </a:p>
          <a:p>
            <a:pPr lvl="1"/>
            <a:r>
              <a:rPr lang="cy-GB" sz="1800" dirty="0">
                <a:solidFill>
                  <a:schemeClr val="tx1"/>
                </a:solidFill>
                <a:latin typeface="arial" panose="020B0604020202020204" pitchFamily="34" charset="0"/>
              </a:rPr>
              <a:t>Where:</a:t>
            </a:r>
            <a:endParaRPr lang="cy-GB" sz="1800" i="0" dirty="0">
              <a:solidFill>
                <a:schemeClr val="tx1"/>
              </a:solidFill>
              <a:latin typeface="arial" panose="020B0604020202020204" pitchFamily="34" charset="0"/>
            </a:endParaRPr>
          </a:p>
          <a:p>
            <a:pPr lvl="2"/>
            <a:r>
              <a:rPr lang="cy-GB" sz="1800" i="0" dirty="0">
                <a:solidFill>
                  <a:schemeClr val="tx1"/>
                </a:solidFill>
                <a:latin typeface="arial" panose="020B0604020202020204" pitchFamily="34" charset="0"/>
              </a:rPr>
              <a:t>ŷ</a:t>
            </a:r>
            <a:r>
              <a:rPr lang="cy-GB" sz="1800" dirty="0">
                <a:solidFill>
                  <a:schemeClr val="tx1"/>
                </a:solidFill>
                <a:latin typeface="arial" panose="020B0604020202020204" pitchFamily="34" charset="0"/>
              </a:rPr>
              <a:t> – dependent variable</a:t>
            </a:r>
          </a:p>
          <a:p>
            <a:pPr lvl="2"/>
            <a:r>
              <a:rPr lang="cy-GB" sz="1800" dirty="0">
                <a:solidFill>
                  <a:schemeClr val="tx1"/>
                </a:solidFill>
                <a:latin typeface="arial" panose="020B0604020202020204" pitchFamily="34" charset="0"/>
              </a:rPr>
              <a:t>x – independent variable</a:t>
            </a:r>
          </a:p>
          <a:p>
            <a:pPr lvl="2"/>
            <a:r>
              <a:rPr lang="cy-GB" sz="1800" dirty="0">
                <a:solidFill>
                  <a:schemeClr val="tx1"/>
                </a:solidFill>
                <a:latin typeface="arial" panose="020B0604020202020204" pitchFamily="34" charset="0"/>
              </a:rPr>
              <a:t>b0 – y intercept</a:t>
            </a:r>
          </a:p>
          <a:p>
            <a:pPr lvl="2"/>
            <a:r>
              <a:rPr lang="cy-GB" sz="1800" i="0" dirty="0">
                <a:solidFill>
                  <a:schemeClr val="tx1"/>
                </a:solidFill>
                <a:latin typeface="arial" panose="020B0604020202020204" pitchFamily="34" charset="0"/>
              </a:rPr>
              <a:t>b1 – slope of line</a:t>
            </a:r>
          </a:p>
          <a:p>
            <a:pPr lvl="2"/>
            <a:r>
              <a:rPr lang="cy-GB" sz="1800" i="0" dirty="0">
                <a:solidFill>
                  <a:schemeClr val="tx1"/>
                </a:solidFill>
                <a:latin typeface="arial" panose="020B0604020202020204" pitchFamily="34" charset="0"/>
              </a:rPr>
              <a:t>u - error</a:t>
            </a:r>
          </a:p>
          <a:p>
            <a:pPr lvl="1"/>
            <a:endParaRPr lang="en-IN" dirty="0">
              <a:solidFill>
                <a:schemeClr val="tx1"/>
              </a:solidFill>
            </a:endParaRPr>
          </a:p>
        </p:txBody>
      </p:sp>
    </p:spTree>
    <p:extLst>
      <p:ext uri="{BB962C8B-B14F-4D97-AF65-F5344CB8AC3E}">
        <p14:creationId xmlns:p14="http://schemas.microsoft.com/office/powerpoint/2010/main" val="167398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EA62-8400-0C4F-D8CE-AC97C61CC592}"/>
              </a:ext>
            </a:extLst>
          </p:cNvPr>
          <p:cNvSpPr>
            <a:spLocks noGrp="1"/>
          </p:cNvSpPr>
          <p:nvPr>
            <p:ph type="title"/>
          </p:nvPr>
        </p:nvSpPr>
        <p:spPr/>
        <p:txBody>
          <a:bodyPr/>
          <a:lstStyle/>
          <a:p>
            <a:r>
              <a:rPr lang="en-US" dirty="0"/>
              <a:t>R squared</a:t>
            </a:r>
            <a:endParaRPr lang="en-IN" dirty="0"/>
          </a:p>
        </p:txBody>
      </p:sp>
      <p:sp>
        <p:nvSpPr>
          <p:cNvPr id="3" name="Content Placeholder 2">
            <a:extLst>
              <a:ext uri="{FF2B5EF4-FFF2-40B4-BE49-F238E27FC236}">
                <a16:creationId xmlns:a16="http://schemas.microsoft.com/office/drawing/2014/main" id="{FA778BA1-2BBF-5649-BD55-0D0455EF9EB6}"/>
              </a:ext>
            </a:extLst>
          </p:cNvPr>
          <p:cNvSpPr>
            <a:spLocks noGrp="1"/>
          </p:cNvSpPr>
          <p:nvPr>
            <p:ph idx="1"/>
          </p:nvPr>
        </p:nvSpPr>
        <p:spPr/>
        <p:txBody>
          <a:bodyPr/>
          <a:lstStyle/>
          <a:p>
            <a:r>
              <a:rPr lang="en-US" dirty="0"/>
              <a:t>In R squared we look at the distance.</a:t>
            </a:r>
          </a:p>
          <a:p>
            <a:r>
              <a:rPr lang="en-US" dirty="0"/>
              <a:t>Determining the distance between the regression line estimated values and the actual values.</a:t>
            </a:r>
          </a:p>
          <a:p>
            <a:r>
              <a:rPr lang="en-US" dirty="0"/>
              <a:t>The process of taking the actual values and the distance to the mean, distance for actual value, and then comparing this to he estimated values determine by the regression line and comparing that to the distance estimated to the mean and comparing those two.</a:t>
            </a:r>
          </a:p>
          <a:p>
            <a:r>
              <a:rPr lang="en-US" dirty="0"/>
              <a:t>Formula:</a:t>
            </a:r>
          </a:p>
          <a:p>
            <a:pPr lvl="1"/>
            <a:r>
              <a:rPr lang="es-ES" dirty="0"/>
              <a:t>R2 = ∑(ŷ - y̅)2 / ∑(y - y̅)2</a:t>
            </a:r>
            <a:endParaRPr lang="en-IN" dirty="0"/>
          </a:p>
        </p:txBody>
      </p:sp>
    </p:spTree>
    <p:extLst>
      <p:ext uri="{BB962C8B-B14F-4D97-AF65-F5344CB8AC3E}">
        <p14:creationId xmlns:p14="http://schemas.microsoft.com/office/powerpoint/2010/main" val="199384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B0A4-5CFB-F8D7-B843-E00E2617A2A8}"/>
              </a:ext>
            </a:extLst>
          </p:cNvPr>
          <p:cNvSpPr>
            <a:spLocks noGrp="1"/>
          </p:cNvSpPr>
          <p:nvPr>
            <p:ph type="title"/>
          </p:nvPr>
        </p:nvSpPr>
        <p:spPr/>
        <p:txBody>
          <a:bodyPr/>
          <a:lstStyle/>
          <a:p>
            <a:r>
              <a:rPr lang="en-US" dirty="0"/>
              <a:t>Standard error of the estimate (mean square error)</a:t>
            </a:r>
            <a:endParaRPr lang="en-IN" dirty="0"/>
          </a:p>
        </p:txBody>
      </p:sp>
      <p:sp>
        <p:nvSpPr>
          <p:cNvPr id="3" name="Content Placeholder 2">
            <a:extLst>
              <a:ext uri="{FF2B5EF4-FFF2-40B4-BE49-F238E27FC236}">
                <a16:creationId xmlns:a16="http://schemas.microsoft.com/office/drawing/2014/main" id="{76C935F4-2418-7604-5B2D-DD1BE83485D5}"/>
              </a:ext>
            </a:extLst>
          </p:cNvPr>
          <p:cNvSpPr>
            <a:spLocks noGrp="1"/>
          </p:cNvSpPr>
          <p:nvPr>
            <p:ph idx="1"/>
          </p:nvPr>
        </p:nvSpPr>
        <p:spPr/>
        <p:txBody>
          <a:bodyPr/>
          <a:lstStyle/>
          <a:p>
            <a:r>
              <a:rPr lang="en-US" dirty="0"/>
              <a:t>Comparison of estimated values to the actual values.</a:t>
            </a:r>
          </a:p>
          <a:p>
            <a:r>
              <a:rPr lang="en-IN" dirty="0"/>
              <a:t>Calculating distance of estimated and the actual values.</a:t>
            </a:r>
          </a:p>
          <a:p>
            <a:r>
              <a:rPr lang="en-IN" dirty="0"/>
              <a:t>This distance are called Error (represented by </a:t>
            </a:r>
            <a:r>
              <a:rPr lang="en-IN" b="1" dirty="0"/>
              <a:t>e</a:t>
            </a:r>
            <a:r>
              <a:rPr lang="en-IN" dirty="0"/>
              <a:t>, </a:t>
            </a:r>
            <a:r>
              <a:rPr lang="en-IN" b="1" dirty="0"/>
              <a:t>r </a:t>
            </a:r>
            <a:r>
              <a:rPr lang="en-IN" dirty="0"/>
              <a:t>or </a:t>
            </a:r>
            <a:r>
              <a:rPr lang="en-IN" b="1" dirty="0"/>
              <a:t>u</a:t>
            </a:r>
            <a:r>
              <a:rPr lang="en-IN" dirty="0"/>
              <a:t>).</a:t>
            </a:r>
          </a:p>
          <a:p>
            <a:r>
              <a:rPr lang="en-IN" dirty="0"/>
              <a:t>Standard Error of the Estimate = </a:t>
            </a:r>
            <a:r>
              <a:rPr lang="cy-GB" b="1" dirty="0"/>
              <a:t>sqrt{∑(ŷ - y)2/n-2}</a:t>
            </a:r>
            <a:endParaRPr lang="en-IN" b="1" dirty="0"/>
          </a:p>
        </p:txBody>
      </p:sp>
    </p:spTree>
    <p:extLst>
      <p:ext uri="{BB962C8B-B14F-4D97-AF65-F5344CB8AC3E}">
        <p14:creationId xmlns:p14="http://schemas.microsoft.com/office/powerpoint/2010/main" val="406391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A5F3-2239-6D3E-AC23-00BAA726624F}"/>
              </a:ext>
            </a:extLst>
          </p:cNvPr>
          <p:cNvSpPr>
            <a:spLocks noGrp="1"/>
          </p:cNvSpPr>
          <p:nvPr>
            <p:ph type="title"/>
          </p:nvPr>
        </p:nvSpPr>
        <p:spPr/>
        <p:txBody>
          <a:bodyPr/>
          <a:lstStyle/>
          <a:p>
            <a:r>
              <a:rPr lang="en-US" dirty="0"/>
              <a:t>Ordinary least squares method (</a:t>
            </a:r>
            <a:r>
              <a:rPr lang="en-US" dirty="0" err="1"/>
              <a:t>ols</a:t>
            </a:r>
            <a:r>
              <a:rPr lang="en-US" dirty="0"/>
              <a:t>)</a:t>
            </a:r>
            <a:endParaRPr lang="en-IN" dirty="0"/>
          </a:p>
        </p:txBody>
      </p:sp>
      <p:sp>
        <p:nvSpPr>
          <p:cNvPr id="3" name="Content Placeholder 2">
            <a:extLst>
              <a:ext uri="{FF2B5EF4-FFF2-40B4-BE49-F238E27FC236}">
                <a16:creationId xmlns:a16="http://schemas.microsoft.com/office/drawing/2014/main" id="{CD5F7014-211F-1481-0C8F-31C2DBD8E1EA}"/>
              </a:ext>
            </a:extLst>
          </p:cNvPr>
          <p:cNvSpPr>
            <a:spLocks noGrp="1"/>
          </p:cNvSpPr>
          <p:nvPr>
            <p:ph idx="1"/>
          </p:nvPr>
        </p:nvSpPr>
        <p:spPr>
          <a:xfrm>
            <a:off x="581192" y="2180496"/>
            <a:ext cx="5023195" cy="3678303"/>
          </a:xfrm>
        </p:spPr>
        <p:txBody>
          <a:bodyPr/>
          <a:lstStyle/>
          <a:p>
            <a:r>
              <a:rPr lang="en-US" dirty="0"/>
              <a:t>The idea of OLS is, to find the regression line which minimizes the distances of the actual values to the line.</a:t>
            </a:r>
          </a:p>
          <a:p>
            <a:r>
              <a:rPr lang="en-US" dirty="0">
                <a:solidFill>
                  <a:schemeClr val="tx1"/>
                </a:solidFill>
                <a:latin typeface="Arial" panose="020B0604020202020204" pitchFamily="34" charset="0"/>
                <a:cs typeface="Arial" panose="020B0604020202020204" pitchFamily="34" charset="0"/>
              </a:rPr>
              <a:t>S</a:t>
            </a:r>
            <a:r>
              <a:rPr lang="en-US" b="0" i="0" dirty="0">
                <a:solidFill>
                  <a:schemeClr val="tx1"/>
                </a:solidFill>
                <a:effectLst/>
                <a:latin typeface="Arial" panose="020B0604020202020204" pitchFamily="34" charset="0"/>
                <a:cs typeface="Arial" panose="020B0604020202020204" pitchFamily="34" charset="0"/>
              </a:rPr>
              <a:t>tatistical technique used to estimate the parameters of a linear regression model.</a:t>
            </a:r>
          </a:p>
          <a:p>
            <a:r>
              <a:rPr lang="en-US" b="0" i="0" dirty="0">
                <a:solidFill>
                  <a:schemeClr val="tx1"/>
                </a:solidFill>
                <a:effectLst/>
                <a:latin typeface="Arial" panose="020B0604020202020204" pitchFamily="34" charset="0"/>
                <a:cs typeface="Arial" panose="020B0604020202020204" pitchFamily="34" charset="0"/>
              </a:rPr>
              <a:t>It involves minimizing the sum of the squared differences between the predicted values of the dependent variable and the actual values.</a:t>
            </a:r>
          </a:p>
          <a:p>
            <a:r>
              <a:rPr lang="en-US" b="0" i="0" dirty="0">
                <a:solidFill>
                  <a:schemeClr val="tx1"/>
                </a:solidFill>
                <a:effectLst/>
                <a:latin typeface="Arial" panose="020B0604020202020204" pitchFamily="34" charset="0"/>
                <a:cs typeface="Arial" panose="020B0604020202020204" pitchFamily="34" charset="0"/>
              </a:rPr>
              <a:t>The equation takes the form:</a:t>
            </a:r>
          </a:p>
          <a:p>
            <a:pPr lvl="1"/>
            <a:r>
              <a:rPr lang="es-ES" b="0" i="0" dirty="0">
                <a:solidFill>
                  <a:schemeClr val="tx1"/>
                </a:solidFill>
                <a:effectLst/>
                <a:latin typeface="Arial" panose="020B0604020202020204" pitchFamily="34" charset="0"/>
                <a:cs typeface="Arial" panose="020B0604020202020204" pitchFamily="34" charset="0"/>
              </a:rPr>
              <a:t>y = b0 + b1</a:t>
            </a:r>
            <a:r>
              <a:rPr lang="es-ES" b="0" i="1" dirty="0">
                <a:solidFill>
                  <a:schemeClr val="tx1"/>
                </a:solidFill>
                <a:effectLst/>
                <a:latin typeface="Arial" panose="020B0604020202020204" pitchFamily="34" charset="0"/>
                <a:cs typeface="Arial" panose="020B0604020202020204" pitchFamily="34" charset="0"/>
              </a:rPr>
              <a:t>x1 + b2</a:t>
            </a:r>
            <a:r>
              <a:rPr lang="es-ES" b="0" i="0" dirty="0">
                <a:solidFill>
                  <a:schemeClr val="tx1"/>
                </a:solidFill>
                <a:effectLst/>
                <a:latin typeface="Arial" panose="020B0604020202020204" pitchFamily="34" charset="0"/>
                <a:cs typeface="Arial" panose="020B0604020202020204" pitchFamily="34" charset="0"/>
              </a:rPr>
              <a:t>x2 + ... + </a:t>
            </a:r>
            <a:r>
              <a:rPr lang="es-ES" b="0" i="0" dirty="0" err="1">
                <a:solidFill>
                  <a:schemeClr val="tx1"/>
                </a:solidFill>
                <a:effectLst/>
                <a:latin typeface="Arial" panose="020B0604020202020204" pitchFamily="34" charset="0"/>
                <a:cs typeface="Arial" panose="020B0604020202020204" pitchFamily="34" charset="0"/>
              </a:rPr>
              <a:t>bn</a:t>
            </a:r>
            <a:r>
              <a:rPr lang="es-ES" b="0" i="0" dirty="0">
                <a:solidFill>
                  <a:schemeClr val="tx1"/>
                </a:solidFill>
                <a:effectLst/>
                <a:latin typeface="Arial" panose="020B0604020202020204" pitchFamily="34" charset="0"/>
                <a:cs typeface="Arial" panose="020B0604020202020204" pitchFamily="34" charset="0"/>
              </a:rPr>
              <a:t>*</a:t>
            </a:r>
            <a:r>
              <a:rPr lang="es-ES" b="0" i="0" dirty="0" err="1">
                <a:solidFill>
                  <a:schemeClr val="tx1"/>
                </a:solidFill>
                <a:effectLst/>
                <a:latin typeface="Arial" panose="020B0604020202020204" pitchFamily="34" charset="0"/>
                <a:cs typeface="Arial" panose="020B0604020202020204" pitchFamily="34" charset="0"/>
              </a:rPr>
              <a:t>xn</a:t>
            </a:r>
            <a:r>
              <a:rPr lang="es-ES" b="0" i="0" dirty="0">
                <a:solidFill>
                  <a:schemeClr val="tx1"/>
                </a:solidFill>
                <a:effectLst/>
                <a:latin typeface="Arial" panose="020B0604020202020204" pitchFamily="34" charset="0"/>
                <a:cs typeface="Arial" panose="020B0604020202020204" pitchFamily="34" charset="0"/>
              </a:rPr>
              <a:t> + e</a:t>
            </a:r>
            <a:endParaRPr lang="en-IN"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C63DA98-7D3F-72FB-0EB1-AB3305CC896D}"/>
              </a:ext>
            </a:extLst>
          </p:cNvPr>
          <p:cNvPicPr>
            <a:picLocks noChangeAspect="1"/>
          </p:cNvPicPr>
          <p:nvPr/>
        </p:nvPicPr>
        <p:blipFill>
          <a:blip r:embed="rId2"/>
          <a:stretch>
            <a:fillRect/>
          </a:stretch>
        </p:blipFill>
        <p:spPr>
          <a:xfrm>
            <a:off x="5395761" y="2367816"/>
            <a:ext cx="6796239" cy="3291928"/>
          </a:xfrm>
          <a:prstGeom prst="rect">
            <a:avLst/>
          </a:prstGeom>
        </p:spPr>
      </p:pic>
    </p:spTree>
    <p:extLst>
      <p:ext uri="{BB962C8B-B14F-4D97-AF65-F5344CB8AC3E}">
        <p14:creationId xmlns:p14="http://schemas.microsoft.com/office/powerpoint/2010/main" val="188202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B53A-9212-7FFA-2982-87D626E22195}"/>
              </a:ext>
            </a:extLst>
          </p:cNvPr>
          <p:cNvSpPr>
            <a:spLocks noGrp="1"/>
          </p:cNvSpPr>
          <p:nvPr>
            <p:ph type="title"/>
          </p:nvPr>
        </p:nvSpPr>
        <p:spPr/>
        <p:txBody>
          <a:bodyPr/>
          <a:lstStyle/>
          <a:p>
            <a:r>
              <a:rPr lang="en-US" dirty="0"/>
              <a:t>Using OLS for Regression Analysis</a:t>
            </a:r>
            <a:endParaRPr lang="en-IN" dirty="0"/>
          </a:p>
        </p:txBody>
      </p:sp>
      <p:sp>
        <p:nvSpPr>
          <p:cNvPr id="3" name="Content Placeholder 2">
            <a:extLst>
              <a:ext uri="{FF2B5EF4-FFF2-40B4-BE49-F238E27FC236}">
                <a16:creationId xmlns:a16="http://schemas.microsoft.com/office/drawing/2014/main" id="{F5425C2B-CAE2-BD35-CDCC-98638D6101D2}"/>
              </a:ext>
            </a:extLst>
          </p:cNvPr>
          <p:cNvSpPr>
            <a:spLocks noGrp="1"/>
          </p:cNvSpPr>
          <p:nvPr>
            <p:ph idx="1"/>
          </p:nvPr>
        </p:nvSpPr>
        <p:spPr>
          <a:xfrm>
            <a:off x="5601901" y="2065867"/>
            <a:ext cx="5679743" cy="4255785"/>
          </a:xfrm>
        </p:spPr>
        <p:txBody>
          <a:bodyPr/>
          <a:lstStyle/>
          <a:p>
            <a:r>
              <a:rPr lang="en-US" dirty="0"/>
              <a:t>Ordinary Least Squares (OLS) is a statistical technique used to estimate the parameters of a linear regression model, allowing us to forecast how independent variables will interact with a dependent variable.</a:t>
            </a:r>
          </a:p>
          <a:p>
            <a:r>
              <a:rPr lang="en-US" dirty="0"/>
              <a:t>OLS is a powerful tool for predicting the effect of one or more independent variables on a dependent variable. It can also be used to predict how different independent factors will affect a single dependent variable.</a:t>
            </a:r>
          </a:p>
          <a:p>
            <a:endParaRPr lang="en-IN" dirty="0"/>
          </a:p>
        </p:txBody>
      </p:sp>
      <p:pic>
        <p:nvPicPr>
          <p:cNvPr id="5" name="Picture 4">
            <a:extLst>
              <a:ext uri="{FF2B5EF4-FFF2-40B4-BE49-F238E27FC236}">
                <a16:creationId xmlns:a16="http://schemas.microsoft.com/office/drawing/2014/main" id="{66494169-4268-695F-ADBC-DB8DFD84424D}"/>
              </a:ext>
            </a:extLst>
          </p:cNvPr>
          <p:cNvPicPr>
            <a:picLocks noChangeAspect="1"/>
          </p:cNvPicPr>
          <p:nvPr/>
        </p:nvPicPr>
        <p:blipFill>
          <a:blip r:embed="rId2"/>
          <a:stretch>
            <a:fillRect/>
          </a:stretch>
        </p:blipFill>
        <p:spPr>
          <a:xfrm>
            <a:off x="385011" y="1900476"/>
            <a:ext cx="5024386" cy="4421176"/>
          </a:xfrm>
          <a:prstGeom prst="rect">
            <a:avLst/>
          </a:prstGeom>
        </p:spPr>
      </p:pic>
    </p:spTree>
    <p:extLst>
      <p:ext uri="{BB962C8B-B14F-4D97-AF65-F5344CB8AC3E}">
        <p14:creationId xmlns:p14="http://schemas.microsoft.com/office/powerpoint/2010/main" val="1236174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rgbClr val="000000"/>
      </a:dk1>
      <a:lt1>
        <a:srgbClr val="EBEBEB"/>
      </a:lt1>
      <a:dk2>
        <a:srgbClr val="000000"/>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399</TotalTime>
  <Words>991</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Calibri</vt:lpstr>
      <vt:lpstr>Calibri Light</vt:lpstr>
      <vt:lpstr>Celestial</vt:lpstr>
      <vt:lpstr>Presented by – Ayush Bhardwaj</vt:lpstr>
      <vt:lpstr> </vt:lpstr>
      <vt:lpstr>What is Econometrics</vt:lpstr>
      <vt:lpstr>Types of economic data</vt:lpstr>
      <vt:lpstr>Simple linear regression (slr)</vt:lpstr>
      <vt:lpstr>R squared</vt:lpstr>
      <vt:lpstr>Standard error of the estimate (mean square error)</vt:lpstr>
      <vt:lpstr>Ordinary least squares method (ols)</vt:lpstr>
      <vt:lpstr>Using OLS for Regression Analysis</vt:lpstr>
      <vt:lpstr>Two Stage least method (2sls)</vt:lpstr>
      <vt:lpstr>How and When to Use 2SLS</vt:lpstr>
      <vt:lpstr>Logistic Regression</vt:lpstr>
      <vt:lpstr>How and When to Use Logistic Regression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 Ayush Bhardwaj</dc:title>
  <dc:creator>Ayush</dc:creator>
  <cp:lastModifiedBy>Ayush</cp:lastModifiedBy>
  <cp:revision>3</cp:revision>
  <dcterms:created xsi:type="dcterms:W3CDTF">2023-03-05T16:46:21Z</dcterms:created>
  <dcterms:modified xsi:type="dcterms:W3CDTF">2023-03-05T23:27:13Z</dcterms:modified>
</cp:coreProperties>
</file>