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0AB878-FFA9-4202-B102-AABC498B1202}">
  <a:tblStyle styleId="{D10AB878-FFA9-4202-B102-AABC498B12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99d3abee_2_38:notes"/>
          <p:cNvSpPr txBox="1"/>
          <p:nvPr>
            <p:ph idx="12" type="sldNum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00" spcFirstLastPara="1" rIns="91100" wrap="square" tIns="45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sp>
        <p:nvSpPr>
          <p:cNvPr id="90" name="Google Shape;90;g31899d3abee_2_38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31899d3abee_2_3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99d3abee_2_84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51" name="Google Shape;151;g31899d3abee_2_84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99d3abee_2_88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57" name="Google Shape;157;g31899d3abee_2_88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899d3abee_2_93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63" name="Google Shape;163;g31899d3abee_2_93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12cf64959_0_2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70" name="Google Shape;170;g3512cf64959_0_29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2cf64959_0_1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97" name="Google Shape;97;g3512cf64959_0_1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89c908d72_2_0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05" name="Google Shape;105;g3189c908d72_2_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899d3abee_2_5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11" name="Google Shape;111;g31899d3abee_2_55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899d3abee_2_60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17" name="Google Shape;117;g31899d3abee_2_60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899d3abee_2_65:notes"/>
          <p:cNvSpPr txBox="1"/>
          <p:nvPr>
            <p:ph idx="1" type="body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24" name="Google Shape;124;g31899d3abee_2_65:notes"/>
          <p:cNvSpPr/>
          <p:nvPr>
            <p:ph idx="2" type="sldImg"/>
          </p:nvPr>
        </p:nvSpPr>
        <p:spPr>
          <a:xfrm>
            <a:off x="428625" y="686405"/>
            <a:ext cx="6000750" cy="342914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3596a20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3596a20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2cf64959_0_19:notes"/>
          <p:cNvSpPr txBox="1"/>
          <p:nvPr>
            <p:ph idx="1" type="body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37" name="Google Shape;137;g3512cf64959_0_19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899d3abee_2_75:notes"/>
          <p:cNvSpPr txBox="1"/>
          <p:nvPr>
            <p:ph idx="1" type="body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</p:txBody>
      </p:sp>
      <p:sp>
        <p:nvSpPr>
          <p:cNvPr id="144" name="Google Shape;144;g31899d3abee_2_75:notes"/>
          <p:cNvSpPr/>
          <p:nvPr>
            <p:ph idx="2" type="sldImg"/>
          </p:nvPr>
        </p:nvSpPr>
        <p:spPr>
          <a:xfrm>
            <a:off x="428625" y="686405"/>
            <a:ext cx="6000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9" name="Google Shape;69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ctrTitle"/>
          </p:nvPr>
        </p:nvSpPr>
        <p:spPr>
          <a:xfrm>
            <a:off x="304800" y="57150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 </a:t>
            </a:r>
            <a:r>
              <a:rPr b="1" lang="en" sz="4400"/>
              <a:t>Final Project Evaluation</a:t>
            </a:r>
            <a:endParaRPr sz="4400"/>
          </a:p>
        </p:txBody>
      </p:sp>
      <p:sp>
        <p:nvSpPr>
          <p:cNvPr id="94" name="Google Shape;94;p24"/>
          <p:cNvSpPr txBox="1"/>
          <p:nvPr>
            <p:ph idx="1" type="subTitle"/>
          </p:nvPr>
        </p:nvSpPr>
        <p:spPr>
          <a:xfrm>
            <a:off x="115887" y="2457450"/>
            <a:ext cx="8610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Aayush Borkar</a:t>
            </a:r>
            <a:r>
              <a:rPr lang="en" sz="2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23B0944</a:t>
            </a:r>
            <a:r>
              <a:rPr lang="en" sz="2900">
                <a:solidFill>
                  <a:srgbClr val="0000FF"/>
                </a:solidFill>
              </a:rPr>
              <a:t>  </a:t>
            </a:r>
            <a:endParaRPr sz="29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Balaji Karedla</a:t>
            </a:r>
            <a:r>
              <a:rPr lang="en" sz="2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" sz="2900">
                <a:latin typeface="Helvetica Neue"/>
                <a:ea typeface="Helvetica Neue"/>
                <a:cs typeface="Helvetica Neue"/>
                <a:sym typeface="Helvetica Neue"/>
              </a:rPr>
              <a:t>23B1029</a:t>
            </a:r>
            <a:r>
              <a:rPr lang="en" sz="2900">
                <a:solidFill>
                  <a:srgbClr val="0000FF"/>
                </a:solidFill>
              </a:rPr>
              <a:t>  </a:t>
            </a:r>
            <a:endParaRPr sz="29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r>
              <a:rPr lang="en" sz="2900">
                <a:solidFill>
                  <a:srgbClr val="0000FF"/>
                </a:solidFill>
              </a:rPr>
              <a:t>  </a:t>
            </a:r>
            <a:endParaRPr sz="2900"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/>
              <a:t>2nd May, 2025</a:t>
            </a:r>
            <a:endParaRPr sz="4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Improvements over the paper</a:t>
            </a:r>
            <a:endParaRPr b="1"/>
          </a:p>
        </p:txBody>
      </p:sp>
      <p:sp>
        <p:nvSpPr>
          <p:cNvPr id="154" name="Google Shape;154;p33"/>
          <p:cNvSpPr txBox="1"/>
          <p:nvPr>
            <p:ph idx="4294967295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Implemented CBAM (Convolutional Block Attention Module) into REDNet30 to enhance feature refinement</a:t>
            </a:r>
            <a:endParaRPr sz="2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Reduced total number of layers while maintaining comparable performance, leading to:</a:t>
            </a:r>
            <a:endParaRPr sz="2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Faster training time</a:t>
            </a:r>
            <a:endParaRPr sz="2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Lower inference cost</a:t>
            </a:r>
            <a:endParaRPr sz="2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Helvetica Neue"/>
              <a:buChar char="•"/>
            </a:pPr>
            <a:r>
              <a:rPr lang="en" sz="20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Ablation Study showed that attention modules (CBAM) significantly boost PSNR and SSIM even in shallower networks</a:t>
            </a:r>
            <a:endParaRPr sz="20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Learnings</a:t>
            </a:r>
            <a:endParaRPr b="1"/>
          </a:p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" sz="2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Gained understanding of CNNs, autoencoders, and CBAMs</a:t>
            </a:r>
            <a:endParaRPr sz="2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" sz="2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Learned to implement neural networks in PyTorch</a:t>
            </a:r>
            <a:endParaRPr sz="2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" sz="2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Improved collaboration and idea brainstorming</a:t>
            </a:r>
            <a:endParaRPr sz="2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"/>
              <a:buChar char="•"/>
            </a:pPr>
            <a:r>
              <a:rPr lang="en" sz="2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Developed skills in debugging neural networks</a:t>
            </a:r>
            <a:endParaRPr sz="2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Demo</a:t>
            </a:r>
            <a:endParaRPr b="1"/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500"/>
              <a:buChar char="•"/>
            </a:pPr>
            <a:r>
              <a:rPr lang="en" sz="2500"/>
              <a:t>https://image-denoiser-cs240.streamlit.app/</a:t>
            </a:r>
            <a:endParaRPr sz="2500">
              <a:solidFill>
                <a:srgbClr val="0000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FF"/>
              </a:solidFill>
            </a:endParaRPr>
          </a:p>
        </p:txBody>
      </p:sp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4047" l="1266" r="1343" t="16125"/>
          <a:stretch/>
        </p:blipFill>
        <p:spPr>
          <a:xfrm>
            <a:off x="1013350" y="1701100"/>
            <a:ext cx="5542701" cy="3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Summary and Conclusion</a:t>
            </a:r>
            <a:endParaRPr b="1"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b="1"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Problem:</a:t>
            </a:r>
            <a:r>
              <a:rPr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Removing noise from images using deep learning techniques</a:t>
            </a:r>
            <a:endParaRPr sz="25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b="1"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Conclusion:</a:t>
            </a:r>
            <a:r>
              <a:rPr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DnCNN and autoencoders effectively denoise images; adding CBAM further improves performance </a:t>
            </a:r>
            <a:endParaRPr sz="25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- </a:t>
            </a:r>
            <a:r>
              <a:rPr b="1"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Future Work:</a:t>
            </a:r>
            <a:r>
              <a:rPr lang="en" sz="2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Explore other attention modules, optimize architectures, and test on diverse noise types</a:t>
            </a:r>
            <a:endParaRPr sz="25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Input: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Noisy Image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Output: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Denoised Image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Input:                                                                      Output: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project removes noise from images using DnCNN and a convolutional autoencoder.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Both models learn to map noisy images to clean ones.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800">
              <a:solidFill>
                <a:srgbClr val="0000FF"/>
              </a:solidFill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000" y="2758475"/>
            <a:ext cx="2079300" cy="13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728" y="2758486"/>
            <a:ext cx="2079300" cy="138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●"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Why did you choose this problem?</a:t>
            </a:r>
            <a:br>
              <a:rPr lang="en" sz="2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Image denoising is key in computer vision and a great way to explore deep learning.</a:t>
            </a:r>
            <a:endParaRPr sz="2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●"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What makes it interesting, impactful, or challenging?</a:t>
            </a:r>
            <a:b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It’s challenging to balance noise removal with detail preservation using deep CNNs and skip connections.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●"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Is there a real-world application or gap this project addresses?</a:t>
            </a:r>
            <a:b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1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It’s vital in fields like medical imaging, photography, and satellite data where clean images are crucial.</a:t>
            </a:r>
            <a:endParaRPr sz="21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Literature Review</a:t>
            </a:r>
            <a:endParaRPr b="1"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Helvetica Neue"/>
              <a:buChar char="•"/>
            </a:pPr>
            <a:r>
              <a:rPr lang="en" sz="22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There has a been a lot of research on denoising images </a:t>
            </a:r>
            <a:r>
              <a:rPr lang="en" sz="22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with a series of convolutional and deconvolutional layers. There is also usage of Autoencoders to encode the data and denoise it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Helvetica Neue"/>
              <a:buChar char="•"/>
            </a:pPr>
            <a:r>
              <a:rPr lang="en" sz="22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There is an approach of using Convolutional Block Attention Modules for </a:t>
            </a:r>
            <a:r>
              <a:rPr lang="en" sz="22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adaptive feature refinement, which is required for our purpose and we tried to implement it</a:t>
            </a:r>
            <a:endParaRPr sz="22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Example Data Instance: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t/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Statistics:</a:t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200 train images, 100 test images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Dataset source</a:t>
            </a:r>
            <a:r>
              <a:rPr lang="en" sz="16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http://www.cs.berkeley.edu/projects/vision/grouping/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25" y="1549675"/>
            <a:ext cx="2470700" cy="16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Method / Technique</a:t>
            </a:r>
            <a:endParaRPr b="1"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•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tried out models described in two different papers with usage of DnCNNs and Autoencoders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•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implemented the architectures in DnCNNs and Autoencoders (Rednet)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 also implemented the Rednet architecture with a Convolutional Block Attention Module (CBAM) between each convolutional layer </a:t>
            </a:r>
            <a:r>
              <a:rPr lang="en" sz="18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with skip connections as an improvement</a:t>
            </a:r>
            <a:endParaRPr sz="18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Helvetica Neue"/>
              <a:buChar char="•"/>
            </a:pPr>
            <a:r>
              <a:rPr b="1" i="1" lang="en" sz="1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main intuition behind all these structures is that image denoising is based on concentrating the features in the image and retract the image from the concentrated image</a:t>
            </a:r>
            <a:endParaRPr b="1" i="1" sz="15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•"/>
            </a:pPr>
            <a:r>
              <a:rPr b="1" i="1" lang="en" sz="1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DnCNNs and Autoencoders work in projecting the image onto lower dimensions and projecting back</a:t>
            </a:r>
            <a:endParaRPr b="1" i="1" sz="15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•"/>
            </a:pPr>
            <a:r>
              <a:rPr b="1" i="1" lang="en" sz="150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CBAM and skip connections help in feature refinement and restoring the image</a:t>
            </a:r>
            <a:endParaRPr b="1" i="1" sz="15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/ Technique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" sz="18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hyperparameters for all the models were the same and are as follows</a:t>
            </a:r>
            <a:endParaRPr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" sz="18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Sigma defines the noise added in the dataset to train</a:t>
            </a:r>
            <a:endParaRPr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•"/>
            </a:pPr>
            <a:r>
              <a:rPr lang="en" sz="1800"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architectures can be found here: </a:t>
            </a:r>
            <a:endParaRPr sz="1800"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125" y="1585900"/>
            <a:ext cx="472440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•"/>
            </a:pPr>
            <a:r>
              <a:rPr lang="en" sz="21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Comparison to benchmark or baseline</a:t>
            </a:r>
            <a:endParaRPr sz="3300">
              <a:solidFill>
                <a:srgbClr val="0000FF"/>
              </a:solidFill>
            </a:endParaRPr>
          </a:p>
        </p:txBody>
      </p:sp>
      <p:graphicFrame>
        <p:nvGraphicFramePr>
          <p:cNvPr id="141" name="Google Shape;141;p31"/>
          <p:cNvGraphicFramePr/>
          <p:nvPr/>
        </p:nvGraphicFramePr>
        <p:xfrm>
          <a:off x="952500" y="16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{D10AB878-FFA9-4202-B102-AABC498B1202}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Model</a:t>
                      </a:r>
                      <a:endParaRPr b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Final Loss</a:t>
                      </a:r>
                      <a:endParaRPr b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PSNR (dB)</a:t>
                      </a:r>
                      <a:endParaRPr b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SSIM</a:t>
                      </a:r>
                      <a:endParaRPr b="1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DnCNN (grayscale)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1.8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28.8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0.983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REDNet30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3.5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30.6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0.988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REDNet30 + CBAM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3.5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30.9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0.989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REDNet30 + CBAM2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3.2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30.85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0.989</a:t>
                      </a:r>
                      <a:endParaRPr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Analysis</a:t>
            </a:r>
            <a:endParaRPr b="1"/>
          </a:p>
        </p:txBody>
      </p:sp>
      <p:sp>
        <p:nvSpPr>
          <p:cNvPr id="147" name="Google Shape;147;p32"/>
          <p:cNvSpPr txBox="1"/>
          <p:nvPr>
            <p:ph idx="4294967295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Discuss qualitative insights from your results.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Are there any interesting patterns, trends, or cases that stood out?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Brief visual examples can help (e.g., attention heatmaps, output samples).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FF"/>
              </a:solidFill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006"/>
            <a:ext cx="9144003" cy="304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