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81" r:id="rId3"/>
    <p:sldId id="261" r:id="rId4"/>
    <p:sldId id="280" r:id="rId5"/>
    <p:sldId id="282" r:id="rId6"/>
    <p:sldId id="262" r:id="rId7"/>
    <p:sldId id="283" r:id="rId8"/>
    <p:sldId id="284" r:id="rId9"/>
    <p:sldId id="263" r:id="rId10"/>
    <p:sldId id="285" r:id="rId11"/>
  </p:sldIdLst>
  <p:sldSz cx="9144000" cy="5143500" type="screen16x9"/>
  <p:notesSz cx="6858000" cy="9144000"/>
  <p:embeddedFontLst>
    <p:embeddedFont>
      <p:font typeface="Asap" panose="020F0504030202060203" pitchFamily="34" charset="77"/>
      <p:regular r:id="rId13"/>
      <p:bold r:id="rId14"/>
      <p:italic r:id="rId15"/>
      <p:boldItalic r:id="rId16"/>
    </p:embeddedFont>
    <p:embeddedFont>
      <p:font typeface="Audiowide" panose="02000503000000020004" pitchFamily="2" charset="0"/>
      <p:regular r:id="rId17"/>
    </p:embeddedFont>
    <p:embeddedFont>
      <p:font typeface="Average" panose="02000503040000020003" pitchFamily="2" charset="77"/>
      <p:regular r:id="rId18"/>
    </p:embeddedFont>
    <p:embeddedFont>
      <p:font typeface="Oswald" pitchFamily="2" charset="77"/>
      <p:regular r:id="rId19"/>
      <p:bold r:id="rId20"/>
    </p:embeddedFont>
    <p:embeddedFont>
      <p:font typeface="Telex" pitchFamily="2" charset="77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n Dai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A55970-8502-4408-8AE8-7FAFBCB3C9D1}">
  <a:tblStyle styleId="{D2A55970-8502-4408-8AE8-7FAFBCB3C9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 varScale="1">
        <p:scale>
          <a:sx n="140" d="100"/>
          <a:sy n="140" d="100"/>
        </p:scale>
        <p:origin x="8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4627931a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4627931a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4627931a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4627931a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4627931a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4627931a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577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774587aac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774587aac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73737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649675" y="2938225"/>
            <a:ext cx="3313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sap"/>
              <a:buNone/>
              <a:defRPr sz="2100">
                <a:latin typeface="Asap"/>
                <a:ea typeface="Asap"/>
                <a:cs typeface="Asap"/>
                <a:sym typeface="Asap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47050" y="47497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0" y="1990500"/>
            <a:ext cx="9144000" cy="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rPr>
              <a:t>CORNELL ELECTRIC VEHICLES</a:t>
            </a:r>
            <a:endParaRPr sz="3600"/>
          </a:p>
        </p:txBody>
      </p:sp>
      <p:sp>
        <p:nvSpPr>
          <p:cNvPr id="14" name="Google Shape;14;p2"/>
          <p:cNvSpPr/>
          <p:nvPr/>
        </p:nvSpPr>
        <p:spPr>
          <a:xfrm>
            <a:off x="75" y="2828400"/>
            <a:ext cx="9144000" cy="27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0775" y="15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50775" y="863550"/>
            <a:ext cx="85206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47050" y="47497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0" y="5074600"/>
            <a:ext cx="9144000" cy="68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50775" y="15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47050" y="47497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5074600"/>
            <a:ext cx="9144000" cy="68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547050" y="47497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5074600"/>
            <a:ext cx="9144000" cy="68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0775" y="15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lex"/>
              <a:buNone/>
              <a:defRPr sz="3000" b="1">
                <a:solidFill>
                  <a:schemeClr val="dk1"/>
                </a:solidFill>
                <a:latin typeface="Telex"/>
                <a:ea typeface="Telex"/>
                <a:cs typeface="Telex"/>
                <a:sym typeface="Telex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0775" y="863550"/>
            <a:ext cx="8520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ap"/>
              <a:buChar char="●"/>
              <a:defRPr sz="2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Char char="○"/>
              <a:defRPr sz="18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■"/>
              <a:defRPr sz="1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7050" y="47497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55949" y="81024"/>
            <a:ext cx="339800" cy="6419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2382450" y="2938225"/>
            <a:ext cx="4379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Optimization </a:t>
            </a: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 dirty="0"/>
              <a:t>Preliminary Design Report</a:t>
            </a:r>
            <a:endParaRPr sz="1800" i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May 11, 2020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1EE8-58D5-A848-B72B-035C7CEA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D0A63-62DD-8C43-AB7F-F068657E8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775" y="863550"/>
            <a:ext cx="8520600" cy="2035098"/>
          </a:xfrm>
        </p:spPr>
        <p:txBody>
          <a:bodyPr/>
          <a:lstStyle/>
          <a:p>
            <a:r>
              <a:rPr lang="en-US" sz="1800" dirty="0"/>
              <a:t>Speed!!!!!</a:t>
            </a:r>
          </a:p>
          <a:p>
            <a:pPr marL="95250" indent="0">
              <a:buNone/>
            </a:pPr>
            <a:r>
              <a:rPr lang="en-US" sz="1800" dirty="0"/>
              <a:t>	</a:t>
            </a:r>
            <a:r>
              <a:rPr lang="en-US" sz="1500" dirty="0"/>
              <a:t>Create an algorithm fast enough to update in real time.</a:t>
            </a:r>
          </a:p>
          <a:p>
            <a:r>
              <a:rPr lang="en-US" sz="1800" dirty="0"/>
              <a:t>Testing</a:t>
            </a:r>
          </a:p>
          <a:p>
            <a:pPr marL="95250" indent="0">
              <a:buNone/>
            </a:pPr>
            <a:r>
              <a:rPr lang="en-US" sz="1800" dirty="0"/>
              <a:t>	</a:t>
            </a:r>
            <a:r>
              <a:rPr lang="en-US" sz="1500" dirty="0"/>
              <a:t>Come up with possible ways to test and verify results.</a:t>
            </a:r>
          </a:p>
          <a:p>
            <a:pPr marL="95250" indent="0">
              <a:buNone/>
            </a:pPr>
            <a:r>
              <a:rPr lang="en-US" sz="1500" dirty="0"/>
              <a:t>	Create a proper test script. </a:t>
            </a:r>
          </a:p>
          <a:p>
            <a:r>
              <a:rPr lang="en-US" sz="1800" dirty="0"/>
              <a:t>Integration with Driver Dashboard to update in real-time.</a:t>
            </a:r>
            <a:endParaRPr lang="en-US" sz="1500" dirty="0"/>
          </a:p>
          <a:p>
            <a:pPr marL="95250" indent="0">
              <a:buNone/>
            </a:pPr>
            <a:r>
              <a:rPr lang="en-US" sz="1500" dirty="0"/>
              <a:t>	How much information does the driver want?</a:t>
            </a:r>
            <a:endParaRPr lang="en-US" sz="1800" dirty="0"/>
          </a:p>
        </p:txBody>
      </p:sp>
      <p:sp>
        <p:nvSpPr>
          <p:cNvPr id="4" name="Google Shape;89;p14">
            <a:extLst>
              <a:ext uri="{FF2B5EF4-FFF2-40B4-BE49-F238E27FC236}">
                <a16:creationId xmlns:a16="http://schemas.microsoft.com/office/drawing/2014/main" id="{4155CB74-F83B-6E45-870F-2514A791EA44}"/>
              </a:ext>
            </a:extLst>
          </p:cNvPr>
          <p:cNvSpPr txBox="1">
            <a:spLocks/>
          </p:cNvSpPr>
          <p:nvPr/>
        </p:nvSpPr>
        <p:spPr>
          <a:xfrm>
            <a:off x="3520440" y="3538728"/>
            <a:ext cx="152574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ap"/>
              <a:buChar char="●"/>
              <a:defRPr sz="2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Char char="○"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■"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Char char="■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>
              <a:spcAft>
                <a:spcPts val="1600"/>
              </a:spcAft>
              <a:buFont typeface="Asap"/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9471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EAB1-1540-2042-995F-4A6063F4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A1006-3CC0-7C4A-AA29-6ED98256F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  <a:p>
            <a:r>
              <a:rPr lang="en-US" dirty="0"/>
              <a:t>Previous Design Overview</a:t>
            </a:r>
          </a:p>
          <a:p>
            <a:r>
              <a:rPr lang="en-US" dirty="0"/>
              <a:t>Current Design Overview</a:t>
            </a:r>
          </a:p>
          <a:p>
            <a:r>
              <a:rPr lang="en-US" dirty="0"/>
              <a:t>Design Intuition</a:t>
            </a:r>
          </a:p>
          <a:p>
            <a:r>
              <a:rPr lang="en-US" dirty="0"/>
              <a:t>How To…</a:t>
            </a:r>
          </a:p>
          <a:p>
            <a:r>
              <a:rPr lang="en-US" dirty="0"/>
              <a:t>Salient Design Decisions</a:t>
            </a:r>
          </a:p>
          <a:p>
            <a:r>
              <a:rPr lang="en-US" dirty="0"/>
              <a:t>Problems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3512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150775" y="863550"/>
            <a:ext cx="62631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u="sng" dirty="0"/>
              <a:t>Over-arching Goal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Find the most energy-efficient way to cover a given track.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/>
              <a:t>Original Goal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Find best speed profile for a given path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i="1" dirty="0"/>
              <a:t>Problems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Will the driver adhere to that path? How will you get data for a particular path beforehand?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/>
              <a:t>Revised Goals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Find best path to follow along a given track.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Find most optimum speed profile.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Have the ability to recompute.</a:t>
            </a:r>
            <a:endParaRPr sz="1900"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150775" y="15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Goals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1B73-E8DA-CB4B-9BE2-3D9D69A0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Design Overview: MATLAB</a:t>
            </a:r>
          </a:p>
        </p:txBody>
      </p:sp>
      <p:sp>
        <p:nvSpPr>
          <p:cNvPr id="5" name="Google Shape;47;p9">
            <a:extLst>
              <a:ext uri="{FF2B5EF4-FFF2-40B4-BE49-F238E27FC236}">
                <a16:creationId xmlns:a16="http://schemas.microsoft.com/office/drawing/2014/main" id="{1EAAE474-B1F8-F941-ACF1-16846EEC91F6}"/>
              </a:ext>
            </a:extLst>
          </p:cNvPr>
          <p:cNvSpPr/>
          <p:nvPr/>
        </p:nvSpPr>
        <p:spPr>
          <a:xfrm>
            <a:off x="150775" y="1076164"/>
            <a:ext cx="1546800" cy="1021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sap"/>
                <a:ea typeface="Asap"/>
                <a:cs typeface="Asap"/>
                <a:sym typeface="Asap"/>
              </a:rPr>
              <a:t>Input Path</a:t>
            </a:r>
            <a:endParaRPr dirty="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6" name="Google Shape;47;p9">
            <a:extLst>
              <a:ext uri="{FF2B5EF4-FFF2-40B4-BE49-F238E27FC236}">
                <a16:creationId xmlns:a16="http://schemas.microsoft.com/office/drawing/2014/main" id="{81627A28-50BB-F142-BEED-DF1A0E64AED4}"/>
              </a:ext>
            </a:extLst>
          </p:cNvPr>
          <p:cNvSpPr/>
          <p:nvPr/>
        </p:nvSpPr>
        <p:spPr>
          <a:xfrm>
            <a:off x="2503359" y="1076164"/>
            <a:ext cx="1546800" cy="1021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sap"/>
                <a:ea typeface="Asap"/>
                <a:cs typeface="Asap"/>
                <a:sym typeface="Asap"/>
              </a:rPr>
              <a:t>Find the Cost of Going Across a Path with A Given Speed Profile</a:t>
            </a:r>
            <a:endParaRPr dirty="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0" name="Google Shape;47;p9">
            <a:extLst>
              <a:ext uri="{FF2B5EF4-FFF2-40B4-BE49-F238E27FC236}">
                <a16:creationId xmlns:a16="http://schemas.microsoft.com/office/drawing/2014/main" id="{FCDAA9ED-6B6C-FF4D-BF8B-4B046E5A6EDF}"/>
              </a:ext>
            </a:extLst>
          </p:cNvPr>
          <p:cNvSpPr/>
          <p:nvPr/>
        </p:nvSpPr>
        <p:spPr>
          <a:xfrm>
            <a:off x="7210313" y="1076164"/>
            <a:ext cx="1546801" cy="1021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sap"/>
                <a:ea typeface="Asap"/>
                <a:cs typeface="Asap"/>
                <a:sym typeface="Asap"/>
              </a:rPr>
              <a:t>Output Speed Profile With Minimum Cost</a:t>
            </a:r>
            <a:endParaRPr dirty="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" name="Google Shape;47;p9">
            <a:extLst>
              <a:ext uri="{FF2B5EF4-FFF2-40B4-BE49-F238E27FC236}">
                <a16:creationId xmlns:a16="http://schemas.microsoft.com/office/drawing/2014/main" id="{B158B42A-7D88-134F-9CCE-E90BD29F456B}"/>
              </a:ext>
            </a:extLst>
          </p:cNvPr>
          <p:cNvSpPr/>
          <p:nvPr/>
        </p:nvSpPr>
        <p:spPr>
          <a:xfrm>
            <a:off x="4732720" y="1076164"/>
            <a:ext cx="1728478" cy="1021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sap"/>
                <a:ea typeface="Asap"/>
                <a:cs typeface="Asap"/>
                <a:sym typeface="Asap"/>
              </a:rPr>
              <a:t>Input Into In-Built MATLAB Optimizer</a:t>
            </a:r>
            <a:endParaRPr dirty="0">
              <a:latin typeface="Asap"/>
              <a:ea typeface="Asap"/>
              <a:cs typeface="Asap"/>
              <a:sym typeface="Asap"/>
            </a:endParaRPr>
          </a:p>
        </p:txBody>
      </p:sp>
      <p:cxnSp>
        <p:nvCxnSpPr>
          <p:cNvPr id="26" name="Google Shape;54;p9">
            <a:extLst>
              <a:ext uri="{FF2B5EF4-FFF2-40B4-BE49-F238E27FC236}">
                <a16:creationId xmlns:a16="http://schemas.microsoft.com/office/drawing/2014/main" id="{18F2F9DF-BC82-FC44-8D17-344D970DE3B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697575" y="1587064"/>
            <a:ext cx="805784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54;p9">
            <a:extLst>
              <a:ext uri="{FF2B5EF4-FFF2-40B4-BE49-F238E27FC236}">
                <a16:creationId xmlns:a16="http://schemas.microsoft.com/office/drawing/2014/main" id="{A65EF39D-6829-474F-AAAA-D9A3AEE4CACF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050159" y="1587064"/>
            <a:ext cx="682561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54;p9">
            <a:extLst>
              <a:ext uri="{FF2B5EF4-FFF2-40B4-BE49-F238E27FC236}">
                <a16:creationId xmlns:a16="http://schemas.microsoft.com/office/drawing/2014/main" id="{357AD7D0-6BEE-4941-8FEE-E0B2871DE14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461198" y="1587064"/>
            <a:ext cx="749115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6" name="Picture 75" descr="A close up of a logo&#10;&#10;Description automatically generated">
            <a:extLst>
              <a:ext uri="{FF2B5EF4-FFF2-40B4-BE49-F238E27FC236}">
                <a16:creationId xmlns:a16="http://schemas.microsoft.com/office/drawing/2014/main" id="{47580128-AD45-384D-BA8E-7E74356E1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4" y="2451203"/>
            <a:ext cx="2819890" cy="2212237"/>
          </a:xfrm>
          <a:prstGeom prst="rect">
            <a:avLst/>
          </a:prstGeom>
        </p:spPr>
      </p:pic>
      <p:pic>
        <p:nvPicPr>
          <p:cNvPr id="78" name="Picture 77" descr="A close up of a map&#10;&#10;Description automatically generated">
            <a:extLst>
              <a:ext uri="{FF2B5EF4-FFF2-40B4-BE49-F238E27FC236}">
                <a16:creationId xmlns:a16="http://schemas.microsoft.com/office/drawing/2014/main" id="{E8B9F6F4-90F3-2143-AA7E-54EBC7E30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206" y="2451203"/>
            <a:ext cx="5031908" cy="955175"/>
          </a:xfrm>
          <a:prstGeom prst="rect">
            <a:avLst/>
          </a:prstGeom>
        </p:spPr>
      </p:pic>
      <p:pic>
        <p:nvPicPr>
          <p:cNvPr id="80" name="Picture 79" descr="A picture containing computer, lamp, table, laptop&#10;&#10;Description automatically generated">
            <a:extLst>
              <a:ext uri="{FF2B5EF4-FFF2-40B4-BE49-F238E27FC236}">
                <a16:creationId xmlns:a16="http://schemas.microsoft.com/office/drawing/2014/main" id="{071FDEE0-B1B9-B949-B762-D9CC06A12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320" y="3557321"/>
            <a:ext cx="5046794" cy="102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5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1B73-E8DA-CB4B-9BE2-3D9D69A0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Design Overview: Python</a:t>
            </a:r>
          </a:p>
        </p:txBody>
      </p:sp>
      <p:sp>
        <p:nvSpPr>
          <p:cNvPr id="5" name="Google Shape;47;p9">
            <a:extLst>
              <a:ext uri="{FF2B5EF4-FFF2-40B4-BE49-F238E27FC236}">
                <a16:creationId xmlns:a16="http://schemas.microsoft.com/office/drawing/2014/main" id="{1EAAE474-B1F8-F941-ACF1-16846EEC91F6}"/>
              </a:ext>
            </a:extLst>
          </p:cNvPr>
          <p:cNvSpPr/>
          <p:nvPr/>
        </p:nvSpPr>
        <p:spPr>
          <a:xfrm>
            <a:off x="56458" y="2245272"/>
            <a:ext cx="1546800" cy="1021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sap"/>
                <a:ea typeface="Asap"/>
                <a:cs typeface="Asap"/>
                <a:sym typeface="Asap"/>
              </a:rPr>
              <a:t>Input Track Data (Inner and Outer)</a:t>
            </a:r>
            <a:endParaRPr dirty="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6" name="Google Shape;47;p9">
            <a:extLst>
              <a:ext uri="{FF2B5EF4-FFF2-40B4-BE49-F238E27FC236}">
                <a16:creationId xmlns:a16="http://schemas.microsoft.com/office/drawing/2014/main" id="{81627A28-50BB-F142-BEED-DF1A0E64AED4}"/>
              </a:ext>
            </a:extLst>
          </p:cNvPr>
          <p:cNvSpPr/>
          <p:nvPr/>
        </p:nvSpPr>
        <p:spPr>
          <a:xfrm>
            <a:off x="2005708" y="1223472"/>
            <a:ext cx="1546800" cy="1021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sap"/>
                <a:ea typeface="Asap"/>
                <a:cs typeface="Asap"/>
                <a:sym typeface="Asap"/>
              </a:rPr>
              <a:t>Create Ability to Get Information for Anywhere on Track</a:t>
            </a:r>
            <a:endParaRPr dirty="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7" name="Google Shape;47;p9">
            <a:extLst>
              <a:ext uri="{FF2B5EF4-FFF2-40B4-BE49-F238E27FC236}">
                <a16:creationId xmlns:a16="http://schemas.microsoft.com/office/drawing/2014/main" id="{124330F1-89A6-D844-87AE-80DB8470826B}"/>
              </a:ext>
            </a:extLst>
          </p:cNvPr>
          <p:cNvSpPr/>
          <p:nvPr/>
        </p:nvSpPr>
        <p:spPr>
          <a:xfrm>
            <a:off x="7376220" y="3144944"/>
            <a:ext cx="1546800" cy="1021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sap"/>
                <a:ea typeface="Asap"/>
                <a:cs typeface="Asap"/>
                <a:sym typeface="Asap"/>
              </a:rPr>
              <a:t>Back-trace </a:t>
            </a:r>
            <a:r>
              <a:rPr lang="en-US" dirty="0">
                <a:latin typeface="Asap"/>
                <a:ea typeface="Asap"/>
                <a:cs typeface="Asap"/>
                <a:sym typeface="Asap"/>
              </a:rPr>
              <a:t>and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sap"/>
                <a:ea typeface="Asap"/>
                <a:cs typeface="Asap"/>
                <a:sym typeface="Asap"/>
              </a:rPr>
              <a:t>Output Most Energy Efficient Path</a:t>
            </a:r>
          </a:p>
        </p:txBody>
      </p:sp>
      <p:sp>
        <p:nvSpPr>
          <p:cNvPr id="8" name="Google Shape;47;p9">
            <a:extLst>
              <a:ext uri="{FF2B5EF4-FFF2-40B4-BE49-F238E27FC236}">
                <a16:creationId xmlns:a16="http://schemas.microsoft.com/office/drawing/2014/main" id="{CC6C094C-100D-E741-956A-563ACC850ADB}"/>
              </a:ext>
            </a:extLst>
          </p:cNvPr>
          <p:cNvSpPr/>
          <p:nvPr/>
        </p:nvSpPr>
        <p:spPr>
          <a:xfrm>
            <a:off x="1830582" y="3168360"/>
            <a:ext cx="1546800" cy="1021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sap"/>
                <a:ea typeface="Asap"/>
                <a:cs typeface="Asap"/>
                <a:sym typeface="Asap"/>
              </a:rPr>
              <a:t>Get Relevant Track Data for Current Location</a:t>
            </a:r>
            <a:endParaRPr dirty="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9" name="Google Shape;47;p9">
            <a:extLst>
              <a:ext uri="{FF2B5EF4-FFF2-40B4-BE49-F238E27FC236}">
                <a16:creationId xmlns:a16="http://schemas.microsoft.com/office/drawing/2014/main" id="{FE90AB34-FAB8-8940-9FD6-0A8B2B84607A}"/>
              </a:ext>
            </a:extLst>
          </p:cNvPr>
          <p:cNvSpPr/>
          <p:nvPr/>
        </p:nvSpPr>
        <p:spPr>
          <a:xfrm>
            <a:off x="3604706" y="3168360"/>
            <a:ext cx="1546800" cy="1021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sap"/>
                <a:ea typeface="Asap"/>
                <a:cs typeface="Asap"/>
                <a:sym typeface="Asap"/>
              </a:rPr>
              <a:t>Find Best Way to Move Forward</a:t>
            </a:r>
            <a:endParaRPr dirty="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0" name="Google Shape;47;p9">
            <a:extLst>
              <a:ext uri="{FF2B5EF4-FFF2-40B4-BE49-F238E27FC236}">
                <a16:creationId xmlns:a16="http://schemas.microsoft.com/office/drawing/2014/main" id="{FCDAA9ED-6B6C-FF4D-BF8B-4B046E5A6EDF}"/>
              </a:ext>
            </a:extLst>
          </p:cNvPr>
          <p:cNvSpPr/>
          <p:nvPr/>
        </p:nvSpPr>
        <p:spPr>
          <a:xfrm>
            <a:off x="4514591" y="947476"/>
            <a:ext cx="1728477" cy="57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sap"/>
                <a:ea typeface="Asap"/>
                <a:cs typeface="Asap"/>
                <a:sym typeface="Asap"/>
              </a:rPr>
              <a:t>Interpolate Data</a:t>
            </a:r>
            <a:endParaRPr dirty="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" name="Google Shape;47;p9">
            <a:extLst>
              <a:ext uri="{FF2B5EF4-FFF2-40B4-BE49-F238E27FC236}">
                <a16:creationId xmlns:a16="http://schemas.microsoft.com/office/drawing/2014/main" id="{B158B42A-7D88-134F-9CCE-E90BD29F456B}"/>
              </a:ext>
            </a:extLst>
          </p:cNvPr>
          <p:cNvSpPr/>
          <p:nvPr/>
        </p:nvSpPr>
        <p:spPr>
          <a:xfrm>
            <a:off x="4514591" y="1832822"/>
            <a:ext cx="1728478" cy="57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sap"/>
                <a:ea typeface="Asap"/>
                <a:cs typeface="Asap"/>
                <a:sym typeface="Asap"/>
              </a:rPr>
              <a:t>Create a Nearest Point Query Mechanism</a:t>
            </a:r>
            <a:endParaRPr dirty="0"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2" name="Google Shape;47;p9">
            <a:extLst>
              <a:ext uri="{FF2B5EF4-FFF2-40B4-BE49-F238E27FC236}">
                <a16:creationId xmlns:a16="http://schemas.microsoft.com/office/drawing/2014/main" id="{CDE4B2FA-242E-9641-9855-B3B19F02AE86}"/>
              </a:ext>
            </a:extLst>
          </p:cNvPr>
          <p:cNvSpPr/>
          <p:nvPr/>
        </p:nvSpPr>
        <p:spPr>
          <a:xfrm>
            <a:off x="5378830" y="3144944"/>
            <a:ext cx="1546800" cy="10218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sap"/>
                <a:ea typeface="Asap"/>
                <a:cs typeface="Asap"/>
                <a:sym typeface="Asap"/>
              </a:rPr>
              <a:t> Compute New Location If Race Isn’t Finished</a:t>
            </a:r>
            <a:endParaRPr dirty="0">
              <a:latin typeface="Asap"/>
              <a:ea typeface="Asap"/>
              <a:cs typeface="Asap"/>
              <a:sym typeface="Asap"/>
            </a:endParaRPr>
          </a:p>
        </p:txBody>
      </p:sp>
      <p:cxnSp>
        <p:nvCxnSpPr>
          <p:cNvPr id="13" name="Google Shape;61;p9">
            <a:extLst>
              <a:ext uri="{FF2B5EF4-FFF2-40B4-BE49-F238E27FC236}">
                <a16:creationId xmlns:a16="http://schemas.microsoft.com/office/drawing/2014/main" id="{590392DF-B7CC-4446-AFEB-C54EA27F00CF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>
            <a:off x="1830582" y="3679261"/>
            <a:ext cx="5095048" cy="88361"/>
          </a:xfrm>
          <a:prstGeom prst="curvedConnector5">
            <a:avLst>
              <a:gd name="adj1" fmla="val -2508"/>
              <a:gd name="adj2" fmla="val -954225"/>
              <a:gd name="adj3" fmla="val 104487"/>
            </a:avLst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54;p9">
            <a:extLst>
              <a:ext uri="{FF2B5EF4-FFF2-40B4-BE49-F238E27FC236}">
                <a16:creationId xmlns:a16="http://schemas.microsoft.com/office/drawing/2014/main" id="{18F2F9DF-BC82-FC44-8D17-344D970DE3B4}"/>
              </a:ext>
            </a:extLst>
          </p:cNvPr>
          <p:cNvCxnSpPr>
            <a:cxnSpLocks/>
          </p:cNvCxnSpPr>
          <p:nvPr/>
        </p:nvCxnSpPr>
        <p:spPr>
          <a:xfrm flipV="1">
            <a:off x="1622762" y="2288127"/>
            <a:ext cx="779739" cy="467289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54;p9">
            <a:extLst>
              <a:ext uri="{FF2B5EF4-FFF2-40B4-BE49-F238E27FC236}">
                <a16:creationId xmlns:a16="http://schemas.microsoft.com/office/drawing/2014/main" id="{FE17C94A-8D27-4143-9FA7-5A625834E861}"/>
              </a:ext>
            </a:extLst>
          </p:cNvPr>
          <p:cNvCxnSpPr>
            <a:cxnSpLocks/>
          </p:cNvCxnSpPr>
          <p:nvPr/>
        </p:nvCxnSpPr>
        <p:spPr>
          <a:xfrm>
            <a:off x="1611836" y="2755416"/>
            <a:ext cx="782087" cy="389528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54;p9">
            <a:extLst>
              <a:ext uri="{FF2B5EF4-FFF2-40B4-BE49-F238E27FC236}">
                <a16:creationId xmlns:a16="http://schemas.microsoft.com/office/drawing/2014/main" id="{ECE406B3-1213-A84E-A76A-D60D2B9AB5E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377382" y="3679260"/>
            <a:ext cx="227324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" name="Google Shape;54;p9">
            <a:extLst>
              <a:ext uri="{FF2B5EF4-FFF2-40B4-BE49-F238E27FC236}">
                <a16:creationId xmlns:a16="http://schemas.microsoft.com/office/drawing/2014/main" id="{AAA74782-5DC8-8F45-B378-2A6D0D14EAA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151506" y="3639626"/>
            <a:ext cx="227324" cy="16218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54;p9">
            <a:extLst>
              <a:ext uri="{FF2B5EF4-FFF2-40B4-BE49-F238E27FC236}">
                <a16:creationId xmlns:a16="http://schemas.microsoft.com/office/drawing/2014/main" id="{5EB37F78-8DC4-774D-906A-09E50EB0739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921572" y="3599992"/>
            <a:ext cx="454648" cy="55852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54;p9">
            <a:extLst>
              <a:ext uri="{FF2B5EF4-FFF2-40B4-BE49-F238E27FC236}">
                <a16:creationId xmlns:a16="http://schemas.microsoft.com/office/drawing/2014/main" id="{F64BFA45-5E2B-1F4F-91D8-016724CA94A5}"/>
              </a:ext>
            </a:extLst>
          </p:cNvPr>
          <p:cNvCxnSpPr>
            <a:cxnSpLocks/>
          </p:cNvCxnSpPr>
          <p:nvPr/>
        </p:nvCxnSpPr>
        <p:spPr>
          <a:xfrm>
            <a:off x="2980679" y="2245272"/>
            <a:ext cx="0" cy="923088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" name="Google Shape;54;p9">
            <a:extLst>
              <a:ext uri="{FF2B5EF4-FFF2-40B4-BE49-F238E27FC236}">
                <a16:creationId xmlns:a16="http://schemas.microsoft.com/office/drawing/2014/main" id="{A65EF39D-6829-474F-AAAA-D9A3AEE4CACF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3552508" y="1233826"/>
            <a:ext cx="962083" cy="500546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54;p9">
            <a:extLst>
              <a:ext uri="{FF2B5EF4-FFF2-40B4-BE49-F238E27FC236}">
                <a16:creationId xmlns:a16="http://schemas.microsoft.com/office/drawing/2014/main" id="{613A38F5-5584-4149-901C-7D5CF92469F6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552508" y="1734372"/>
            <a:ext cx="962083" cy="384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25454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50775" y="150225"/>
            <a:ext cx="493786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Intuition: Process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8A43B8-7BF3-1B4F-9DAA-B1F587636141}"/>
              </a:ext>
            </a:extLst>
          </p:cNvPr>
          <p:cNvSpPr/>
          <p:nvPr/>
        </p:nvSpPr>
        <p:spPr>
          <a:xfrm>
            <a:off x="978408" y="1078992"/>
            <a:ext cx="3744468" cy="32009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57181-9FBF-6342-9935-CA406CA30DFB}"/>
              </a:ext>
            </a:extLst>
          </p:cNvPr>
          <p:cNvSpPr txBox="1"/>
          <p:nvPr/>
        </p:nvSpPr>
        <p:spPr>
          <a:xfrm>
            <a:off x="905256" y="4322122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87802-16E8-014A-9236-7D3F11FFFE68}"/>
              </a:ext>
            </a:extLst>
          </p:cNvPr>
          <p:cNvSpPr txBox="1"/>
          <p:nvPr/>
        </p:nvSpPr>
        <p:spPr>
          <a:xfrm>
            <a:off x="7635240" y="4322122"/>
            <a:ext cx="1060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Time Limit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613AF-821F-BB48-B721-8A4AB4904F2A}"/>
              </a:ext>
            </a:extLst>
          </p:cNvPr>
          <p:cNvSpPr txBox="1"/>
          <p:nvPr/>
        </p:nvSpPr>
        <p:spPr>
          <a:xfrm>
            <a:off x="265176" y="921793"/>
            <a:ext cx="768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Speed Limit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E4594-3095-284F-9207-C39083ED0569}"/>
              </a:ext>
            </a:extLst>
          </p:cNvPr>
          <p:cNvSpPr txBox="1"/>
          <p:nvPr/>
        </p:nvSpPr>
        <p:spPr>
          <a:xfrm>
            <a:off x="4421124" y="4283260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0C459-F80D-7D48-BDEF-48997FD22378}"/>
              </a:ext>
            </a:extLst>
          </p:cNvPr>
          <p:cNvSpPr txBox="1"/>
          <p:nvPr/>
        </p:nvSpPr>
        <p:spPr>
          <a:xfrm>
            <a:off x="649224" y="2371694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C327EA-46F1-B647-9FF3-4EDC57D6FC10}"/>
              </a:ext>
            </a:extLst>
          </p:cNvPr>
          <p:cNvSpPr/>
          <p:nvPr/>
        </p:nvSpPr>
        <p:spPr>
          <a:xfrm>
            <a:off x="4357116" y="2440856"/>
            <a:ext cx="365760" cy="301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3067F-0FF1-3B47-BD59-10356DBB0C9A}"/>
              </a:ext>
            </a:extLst>
          </p:cNvPr>
          <p:cNvSpPr/>
          <p:nvPr/>
        </p:nvSpPr>
        <p:spPr>
          <a:xfrm>
            <a:off x="4722876" y="1078992"/>
            <a:ext cx="3570732" cy="320095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oogle Shape;54;p9">
            <a:extLst>
              <a:ext uri="{FF2B5EF4-FFF2-40B4-BE49-F238E27FC236}">
                <a16:creationId xmlns:a16="http://schemas.microsoft.com/office/drawing/2014/main" id="{7C0F50F5-F922-5E41-85EE-E16A8687530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539996" y="621323"/>
            <a:ext cx="1170432" cy="45436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0B7423-17C2-2347-A2C4-E554AC649B86}"/>
              </a:ext>
            </a:extLst>
          </p:cNvPr>
          <p:cNvSpPr txBox="1"/>
          <p:nvPr/>
        </p:nvSpPr>
        <p:spPr>
          <a:xfrm>
            <a:off x="5710428" y="251991"/>
            <a:ext cx="1431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Know Best Way To Get To All Speeds At 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439879-D5B6-3D47-88C4-1CD515341E3E}"/>
              </a:ext>
            </a:extLst>
          </p:cNvPr>
          <p:cNvSpPr/>
          <p:nvPr/>
        </p:nvSpPr>
        <p:spPr>
          <a:xfrm>
            <a:off x="4357116" y="2742407"/>
            <a:ext cx="365760" cy="301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AC167F-06F6-5649-8E26-097B8DB6A013}"/>
              </a:ext>
            </a:extLst>
          </p:cNvPr>
          <p:cNvSpPr/>
          <p:nvPr/>
        </p:nvSpPr>
        <p:spPr>
          <a:xfrm>
            <a:off x="4357116" y="3064733"/>
            <a:ext cx="365760" cy="301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CCE6CB-6B95-6D45-8880-4CDB8EA8D291}"/>
              </a:ext>
            </a:extLst>
          </p:cNvPr>
          <p:cNvSpPr/>
          <p:nvPr/>
        </p:nvSpPr>
        <p:spPr>
          <a:xfrm>
            <a:off x="4357116" y="3372677"/>
            <a:ext cx="365760" cy="301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956F2F-7E4A-1346-9801-7649E16C0513}"/>
              </a:ext>
            </a:extLst>
          </p:cNvPr>
          <p:cNvSpPr/>
          <p:nvPr/>
        </p:nvSpPr>
        <p:spPr>
          <a:xfrm>
            <a:off x="4357116" y="3675313"/>
            <a:ext cx="365760" cy="301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CD7BEB-CCDB-0D46-80BA-329462192E68}"/>
              </a:ext>
            </a:extLst>
          </p:cNvPr>
          <p:cNvSpPr/>
          <p:nvPr/>
        </p:nvSpPr>
        <p:spPr>
          <a:xfrm>
            <a:off x="4357116" y="3980114"/>
            <a:ext cx="365760" cy="301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07A2CC-4361-8F44-BB65-F78A51E7168F}"/>
              </a:ext>
            </a:extLst>
          </p:cNvPr>
          <p:cNvSpPr/>
          <p:nvPr/>
        </p:nvSpPr>
        <p:spPr>
          <a:xfrm>
            <a:off x="4357116" y="1982166"/>
            <a:ext cx="365760" cy="301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928AA0-FFDD-824F-A545-A5E6A4BDA12E}"/>
              </a:ext>
            </a:extLst>
          </p:cNvPr>
          <p:cNvSpPr/>
          <p:nvPr/>
        </p:nvSpPr>
        <p:spPr>
          <a:xfrm>
            <a:off x="4357116" y="1685675"/>
            <a:ext cx="365760" cy="301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3968EC-0565-1640-A665-375F4C6D48C0}"/>
              </a:ext>
            </a:extLst>
          </p:cNvPr>
          <p:cNvSpPr/>
          <p:nvPr/>
        </p:nvSpPr>
        <p:spPr>
          <a:xfrm>
            <a:off x="4357116" y="1377671"/>
            <a:ext cx="365760" cy="301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84FF52-5311-EC49-A18E-B180734B22FA}"/>
              </a:ext>
            </a:extLst>
          </p:cNvPr>
          <p:cNvSpPr/>
          <p:nvPr/>
        </p:nvSpPr>
        <p:spPr>
          <a:xfrm>
            <a:off x="4357116" y="1091189"/>
            <a:ext cx="365760" cy="301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338052-AFFF-2E4D-B553-D7050655D3C0}"/>
              </a:ext>
            </a:extLst>
          </p:cNvPr>
          <p:cNvSpPr/>
          <p:nvPr/>
        </p:nvSpPr>
        <p:spPr>
          <a:xfrm>
            <a:off x="4357116" y="2211571"/>
            <a:ext cx="365760" cy="301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BD23DB-ACEA-3743-BA1B-D3AA1AACC8BD}"/>
              </a:ext>
            </a:extLst>
          </p:cNvPr>
          <p:cNvSpPr/>
          <p:nvPr/>
        </p:nvSpPr>
        <p:spPr>
          <a:xfrm>
            <a:off x="5918052" y="247589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Unknown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156F64-3CE2-064A-9182-39989CEA9C9C}"/>
              </a:ext>
            </a:extLst>
          </p:cNvPr>
          <p:cNvSpPr/>
          <p:nvPr/>
        </p:nvSpPr>
        <p:spPr>
          <a:xfrm>
            <a:off x="4722876" y="2464620"/>
            <a:ext cx="365760" cy="30149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Google Shape;54;p9">
            <a:extLst>
              <a:ext uri="{FF2B5EF4-FFF2-40B4-BE49-F238E27FC236}">
                <a16:creationId xmlns:a16="http://schemas.microsoft.com/office/drawing/2014/main" id="{9BC1ABDE-83B7-C24C-B4E6-598FD442769C}"/>
              </a:ext>
            </a:extLst>
          </p:cNvPr>
          <p:cNvCxnSpPr>
            <a:cxnSpLocks/>
          </p:cNvCxnSpPr>
          <p:nvPr/>
        </p:nvCxnSpPr>
        <p:spPr>
          <a:xfrm>
            <a:off x="4905756" y="2766939"/>
            <a:ext cx="182880" cy="1693974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0D4222-B581-E84C-BE7B-7E63D68BCC05}"/>
              </a:ext>
            </a:extLst>
          </p:cNvPr>
          <p:cNvSpPr txBox="1"/>
          <p:nvPr/>
        </p:nvSpPr>
        <p:spPr>
          <a:xfrm>
            <a:off x="3211830" y="4512140"/>
            <a:ext cx="3753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Find Best Way To Get To Reach Speed S at T+1 from Previously Computed Best Ways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50775" y="150225"/>
            <a:ext cx="56190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Intuition: 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8A43B8-7BF3-1B4F-9DAA-B1F587636141}"/>
              </a:ext>
            </a:extLst>
          </p:cNvPr>
          <p:cNvSpPr/>
          <p:nvPr/>
        </p:nvSpPr>
        <p:spPr>
          <a:xfrm>
            <a:off x="978408" y="1078992"/>
            <a:ext cx="7196328" cy="14927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Known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57181-9FBF-6342-9935-CA406CA30DFB}"/>
              </a:ext>
            </a:extLst>
          </p:cNvPr>
          <p:cNvSpPr txBox="1"/>
          <p:nvPr/>
        </p:nvSpPr>
        <p:spPr>
          <a:xfrm>
            <a:off x="882396" y="2568441"/>
            <a:ext cx="3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87802-16E8-014A-9236-7D3F11FFFE68}"/>
              </a:ext>
            </a:extLst>
          </p:cNvPr>
          <p:cNvSpPr txBox="1"/>
          <p:nvPr/>
        </p:nvSpPr>
        <p:spPr>
          <a:xfrm>
            <a:off x="7397496" y="2575060"/>
            <a:ext cx="1060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Time Limit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613AF-821F-BB48-B721-8A4AB4904F2A}"/>
              </a:ext>
            </a:extLst>
          </p:cNvPr>
          <p:cNvSpPr txBox="1"/>
          <p:nvPr/>
        </p:nvSpPr>
        <p:spPr>
          <a:xfrm>
            <a:off x="265176" y="921793"/>
            <a:ext cx="768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Speed Limit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84FF52-5311-EC49-A18E-B180734B22FA}"/>
              </a:ext>
            </a:extLst>
          </p:cNvPr>
          <p:cNvSpPr/>
          <p:nvPr/>
        </p:nvSpPr>
        <p:spPr>
          <a:xfrm>
            <a:off x="7808976" y="1075683"/>
            <a:ext cx="365760" cy="1492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Google Shape;54;p9">
            <a:extLst>
              <a:ext uri="{FF2B5EF4-FFF2-40B4-BE49-F238E27FC236}">
                <a16:creationId xmlns:a16="http://schemas.microsoft.com/office/drawing/2014/main" id="{A0272BF2-A0E3-314A-BA09-1B1578BCC89A}"/>
              </a:ext>
            </a:extLst>
          </p:cNvPr>
          <p:cNvCxnSpPr>
            <a:cxnSpLocks/>
          </p:cNvCxnSpPr>
          <p:nvPr/>
        </p:nvCxnSpPr>
        <p:spPr>
          <a:xfrm>
            <a:off x="7959852" y="2575059"/>
            <a:ext cx="0" cy="863085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96B124-4029-0148-A8AE-2CF0D6451533}"/>
              </a:ext>
            </a:extLst>
          </p:cNvPr>
          <p:cNvSpPr txBox="1"/>
          <p:nvPr/>
        </p:nvSpPr>
        <p:spPr>
          <a:xfrm>
            <a:off x="6199632" y="3438144"/>
            <a:ext cx="2322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Best Ways To Reach All Speeds at Max Time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FA51C6-436A-554A-8670-37D71E03E2A5}"/>
              </a:ext>
            </a:extLst>
          </p:cNvPr>
          <p:cNvSpPr txBox="1"/>
          <p:nvPr/>
        </p:nvSpPr>
        <p:spPr>
          <a:xfrm>
            <a:off x="621792" y="3484310"/>
            <a:ext cx="4887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Calculate best “best way” i.e. drive with minimum cost out of all possible drives.</a:t>
            </a:r>
          </a:p>
          <a:p>
            <a:r>
              <a:rPr lang="en-US" dirty="0">
                <a:solidFill>
                  <a:schemeClr val="tx1"/>
                </a:solidFill>
              </a:rPr>
              <a:t>Should usually be the drive that ends with speed 0 due to law of conservation of energy!</a:t>
            </a:r>
          </a:p>
        </p:txBody>
      </p:sp>
    </p:spTree>
    <p:extLst>
      <p:ext uri="{BB962C8B-B14F-4D97-AF65-F5344CB8AC3E}">
        <p14:creationId xmlns:p14="http://schemas.microsoft.com/office/powerpoint/2010/main" val="367314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1EE8-58D5-A848-B72B-035C7CEA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D0A63-62DD-8C43-AB7F-F068657E8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sz="1800" dirty="0"/>
              <a:t>… calculate energy between two points?</a:t>
            </a:r>
          </a:p>
          <a:p>
            <a:pPr marL="95250" indent="0">
              <a:buNone/>
            </a:pPr>
            <a:r>
              <a:rPr lang="en-US" sz="1800" dirty="0"/>
              <a:t> Energy function using simple mechanics.</a:t>
            </a:r>
          </a:p>
          <a:p>
            <a:pPr marL="95250" indent="0">
              <a:buNone/>
            </a:pPr>
            <a:endParaRPr lang="en-US" sz="1800" dirty="0"/>
          </a:p>
          <a:p>
            <a:pPr marL="95250" indent="0">
              <a:buNone/>
            </a:pPr>
            <a:r>
              <a:rPr lang="en-US" sz="1800" dirty="0"/>
              <a:t>… compute a path from all of this?</a:t>
            </a:r>
          </a:p>
          <a:p>
            <a:pPr marL="95250" indent="0">
              <a:buNone/>
            </a:pPr>
            <a:r>
              <a:rPr lang="en-US" sz="1800" dirty="0"/>
              <a:t>Try all possible steering angles with all possible speeds and find the most energy-efficient combination of the two at each point.</a:t>
            </a:r>
          </a:p>
          <a:p>
            <a:pPr marL="95250" indent="0">
              <a:buNone/>
            </a:pPr>
            <a:endParaRPr lang="en-US" sz="1800" dirty="0"/>
          </a:p>
          <a:p>
            <a:pPr marL="95250" indent="0">
              <a:buNone/>
            </a:pPr>
            <a:r>
              <a:rPr lang="en-US" sz="1800" dirty="0"/>
              <a:t>… ensure car actually moves forward instead of staying at one place and using 0 energy?</a:t>
            </a:r>
          </a:p>
          <a:p>
            <a:pPr marL="95250" indent="0">
              <a:buNone/>
            </a:pPr>
            <a:r>
              <a:rPr lang="en-US" sz="1800" dirty="0"/>
              <a:t>Minimize cost instead of energy where cost is the sum of the energy consumed and the deviation from the distance that should be covered</a:t>
            </a:r>
          </a:p>
          <a:p>
            <a:pPr marL="95250" indent="0">
              <a:buNone/>
            </a:pPr>
            <a:endParaRPr lang="en-US" sz="1800" dirty="0"/>
          </a:p>
          <a:p>
            <a:pPr marL="95250" indent="0">
              <a:buNone/>
            </a:pPr>
            <a:r>
              <a:rPr lang="en-US" sz="1800" dirty="0"/>
              <a:t>… ensure car stays inside track and doesn’t move after finishing the race?</a:t>
            </a:r>
          </a:p>
          <a:p>
            <a:pPr marL="95250" indent="0">
              <a:buNone/>
            </a:pPr>
            <a:r>
              <a:rPr lang="en-US" sz="1800" dirty="0"/>
              <a:t>Make cost infinity if the car’s new location is outside bounds or if the race is over.</a:t>
            </a:r>
          </a:p>
        </p:txBody>
      </p:sp>
    </p:spTree>
    <p:extLst>
      <p:ext uri="{BB962C8B-B14F-4D97-AF65-F5344CB8AC3E}">
        <p14:creationId xmlns:p14="http://schemas.microsoft.com/office/powerpoint/2010/main" val="7705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150775" y="15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Salient Design Decisions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150775" y="863550"/>
            <a:ext cx="8520600" cy="1815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Implemented Class: </a:t>
            </a:r>
            <a:r>
              <a:rPr lang="en-US" dirty="0" err="1"/>
              <a:t>InterpolatedTrack</a:t>
            </a:r>
            <a:r>
              <a:rPr lang="en-US" dirty="0"/>
              <a:t> as a sub-class of </a:t>
            </a:r>
            <a:r>
              <a:rPr lang="en-US" dirty="0" err="1"/>
              <a:t>KDTree</a:t>
            </a:r>
            <a:r>
              <a:rPr lang="en-US" dirty="0"/>
              <a:t>. Why? For most efficient query.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Implemented Class </a:t>
            </a:r>
            <a:r>
              <a:rPr lang="en-US" dirty="0" err="1"/>
              <a:t>CostNode</a:t>
            </a:r>
            <a:r>
              <a:rPr lang="en-US" dirty="0"/>
              <a:t> to maintain information. Why? Sacrifice a little space optimization for more readable and simpler code!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8" name="Google Shape;89;p14">
            <a:extLst>
              <a:ext uri="{FF2B5EF4-FFF2-40B4-BE49-F238E27FC236}">
                <a16:creationId xmlns:a16="http://schemas.microsoft.com/office/drawing/2014/main" id="{5A75841A-7B25-4B46-B594-39773CF809BC}"/>
              </a:ext>
            </a:extLst>
          </p:cNvPr>
          <p:cNvSpPr txBox="1">
            <a:spLocks/>
          </p:cNvSpPr>
          <p:nvPr/>
        </p:nvSpPr>
        <p:spPr>
          <a:xfrm>
            <a:off x="3931417" y="3429000"/>
            <a:ext cx="959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sap"/>
              <a:buChar char="●"/>
              <a:defRPr sz="2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Char char="○"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ap"/>
              <a:buChar char="■"/>
              <a:defRPr sz="1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ap"/>
              <a:buChar char="■"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>
              <a:spcAft>
                <a:spcPts val="1600"/>
              </a:spcAft>
              <a:buFont typeface="Asap"/>
              <a:buNone/>
            </a:pPr>
            <a:r>
              <a:rPr lang="en-US" dirty="0"/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V Template">
  <a:themeElements>
    <a:clrScheme name="Slate">
      <a:dk1>
        <a:srgbClr val="FFFFFF"/>
      </a:dk1>
      <a:lt1>
        <a:srgbClr val="000000"/>
      </a:lt1>
      <a:dk2>
        <a:srgbClr val="9E9E9E"/>
      </a:dk2>
      <a:lt2>
        <a:srgbClr val="E0E0E0"/>
      </a:lt2>
      <a:accent1>
        <a:srgbClr val="616161"/>
      </a:accent1>
      <a:accent2>
        <a:srgbClr val="CC0000"/>
      </a:accent2>
      <a:accent3>
        <a:srgbClr val="CACACA"/>
      </a:accent3>
      <a:accent4>
        <a:srgbClr val="E0B7B7"/>
      </a:accent4>
      <a:accent5>
        <a:srgbClr val="FFD966"/>
      </a:accent5>
      <a:accent6>
        <a:srgbClr val="F5F5F5"/>
      </a:accent6>
      <a:hlink>
        <a:srgbClr val="C9DAF8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506</Words>
  <Application>Microsoft Macintosh PowerPoint</Application>
  <PresentationFormat>On-screen Show (16:9)</PresentationFormat>
  <Paragraphs>82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Average</vt:lpstr>
      <vt:lpstr>Oswald</vt:lpstr>
      <vt:lpstr>Audiowide</vt:lpstr>
      <vt:lpstr>Telex</vt:lpstr>
      <vt:lpstr>Asap</vt:lpstr>
      <vt:lpstr>CEV Template</vt:lpstr>
      <vt:lpstr>PowerPoint Presentation</vt:lpstr>
      <vt:lpstr>Agenda</vt:lpstr>
      <vt:lpstr>Project Goals</vt:lpstr>
      <vt:lpstr>Previous Design Overview: MATLAB</vt:lpstr>
      <vt:lpstr>Current Design Overview: Python</vt:lpstr>
      <vt:lpstr>Design Intuition: Process</vt:lpstr>
      <vt:lpstr>Design Intuition: Result</vt:lpstr>
      <vt:lpstr>How To…</vt:lpstr>
      <vt:lpstr>Salient Design Decisions</vt:lpstr>
      <vt:lpstr>Problems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Aayush Chowdhry</cp:lastModifiedBy>
  <cp:revision>26</cp:revision>
  <dcterms:modified xsi:type="dcterms:W3CDTF">2020-05-11T11:37:58Z</dcterms:modified>
</cp:coreProperties>
</file>