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9942500" cy="676115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  <p:ext uri="GoogleSlidesCustomDataVersion2">
      <go:slidesCustomData xmlns:go="http://customooxmlschemas.google.com/" r:id="rId32" roundtripDataSignature="AMtx7mipogFIk0zO08068Lxi/xI8CpnR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92BFA1-48A7-47D7-9395-6A8AC0DFA621}">
  <a:tblStyle styleId="{3A92BFA1-48A7-47D7-9395-6A8AC0DFA621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5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0" orient="horz"/>
        <p:guide pos="313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322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5625" y="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E36C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38900"/>
            <a:ext cx="43322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5625" y="643890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6e770f45_0_1:notes"/>
          <p:cNvSpPr txBox="1"/>
          <p:nvPr>
            <p:ph idx="1" type="body"/>
          </p:nvPr>
        </p:nvSpPr>
        <p:spPr>
          <a:xfrm>
            <a:off x="1300163" y="3221038"/>
            <a:ext cx="73692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3546e770f45_0_1:notes"/>
          <p:cNvSpPr/>
          <p:nvPr>
            <p:ph idx="2" type="sldImg"/>
          </p:nvPr>
        </p:nvSpPr>
        <p:spPr>
          <a:xfrm>
            <a:off x="3230563" y="500063"/>
            <a:ext cx="34005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1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16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17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18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19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 txBox="1"/>
          <p:nvPr>
            <p:ph idx="12" type="sldNum"/>
          </p:nvPr>
        </p:nvSpPr>
        <p:spPr>
          <a:xfrm>
            <a:off x="5635625" y="643890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46e770f45_0_8:notes"/>
          <p:cNvSpPr txBox="1"/>
          <p:nvPr>
            <p:ph idx="1" type="body"/>
          </p:nvPr>
        </p:nvSpPr>
        <p:spPr>
          <a:xfrm>
            <a:off x="1300163" y="3221038"/>
            <a:ext cx="73692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3546e770f45_0_8:notes"/>
          <p:cNvSpPr/>
          <p:nvPr>
            <p:ph idx="2" type="sldImg"/>
          </p:nvPr>
        </p:nvSpPr>
        <p:spPr>
          <a:xfrm>
            <a:off x="3230563" y="500063"/>
            <a:ext cx="3400500" cy="2551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0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755373" y="685800"/>
            <a:ext cx="7901609" cy="1615966"/>
          </a:xfrm>
          <a:prstGeom prst="rect">
            <a:avLst/>
          </a:prstGeom>
          <a:solidFill>
            <a:srgbClr val="D2691E"/>
          </a:solidFill>
          <a:ln cap="flat" cmpd="sng" w="9525">
            <a:solidFill>
              <a:srgbClr val="D26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SzPts val="225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o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Char char="4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cxnSp>
        <p:nvCxnSpPr>
          <p:cNvPr id="22" name="Google Shape;22;p27"/>
          <p:cNvCxnSpPr/>
          <p:nvPr/>
        </p:nvCxnSpPr>
        <p:spPr>
          <a:xfrm>
            <a:off x="579120" y="6658235"/>
            <a:ext cx="793496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5"/>
          <p:cNvSpPr txBox="1"/>
          <p:nvPr/>
        </p:nvSpPr>
        <p:spPr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I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Sunday, April 27, 2025</a:t>
            </a:r>
            <a:endParaRPr b="1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JUIT Office Photos | Glassdoor" id="13" name="Google Shape;1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9072" y="42901"/>
            <a:ext cx="815248" cy="67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/>
          <p:nvPr/>
        </p:nvSpPr>
        <p:spPr>
          <a:xfrm>
            <a:off x="123673" y="6687228"/>
            <a:ext cx="8694256" cy="195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en-IN" sz="95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       </a:t>
            </a:r>
            <a:r>
              <a:rPr b="0" i="0" lang="en-IN" sz="90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Major Project – II (18B19CI891) End-Term Evaluation | Department of CSE &amp; IT | AY 2024-25.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5"/>
          <p:cNvSpPr txBox="1"/>
          <p:nvPr/>
        </p:nvSpPr>
        <p:spPr>
          <a:xfrm>
            <a:off x="8798560" y="6613912"/>
            <a:ext cx="259243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t/>
            </a:r>
            <a:endParaRPr b="0" i="0" sz="950" u="none" cap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‹#›</a:t>
            </a:fld>
            <a:r>
              <a:rPr b="0" i="0" lang="en-I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hyperlink" Target="https://react.dev/" TargetMode="External"/><Relationship Id="rId10" Type="http://schemas.openxmlformats.org/officeDocument/2006/relationships/hyperlink" Target="https://react.dev/" TargetMode="External"/><Relationship Id="rId13" Type="http://schemas.openxmlformats.org/officeDocument/2006/relationships/hyperlink" Target="https://reactnative.dev/" TargetMode="External"/><Relationship Id="rId12" Type="http://schemas.openxmlformats.org/officeDocument/2006/relationships/hyperlink" Target="https://reactnative.dev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apollographql.com/docs/" TargetMode="External"/><Relationship Id="rId4" Type="http://schemas.openxmlformats.org/officeDocument/2006/relationships/hyperlink" Target="https://www.apollographql.com/docs/" TargetMode="External"/><Relationship Id="rId9" Type="http://schemas.openxmlformats.org/officeDocument/2006/relationships/hyperlink" Target="https://react.dev/" TargetMode="External"/><Relationship Id="rId15" Type="http://schemas.openxmlformats.org/officeDocument/2006/relationships/hyperlink" Target="https://frontendmasters.com/" TargetMode="External"/><Relationship Id="rId14" Type="http://schemas.openxmlformats.org/officeDocument/2006/relationships/hyperlink" Target="https://reactnative.dev/" TargetMode="External"/><Relationship Id="rId16" Type="http://schemas.openxmlformats.org/officeDocument/2006/relationships/hyperlink" Target="https://frontendmasters.com/" TargetMode="External"/><Relationship Id="rId5" Type="http://schemas.openxmlformats.org/officeDocument/2006/relationships/hyperlink" Target="https://www.apollographql.com/docs/" TargetMode="External"/><Relationship Id="rId6" Type="http://schemas.openxmlformats.org/officeDocument/2006/relationships/hyperlink" Target="https://graphql.org/" TargetMode="External"/><Relationship Id="rId7" Type="http://schemas.openxmlformats.org/officeDocument/2006/relationships/hyperlink" Target="https://graphql.org/" TargetMode="External"/><Relationship Id="rId8" Type="http://schemas.openxmlformats.org/officeDocument/2006/relationships/hyperlink" Target="https://graphql.or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ctrTitle"/>
          </p:nvPr>
        </p:nvSpPr>
        <p:spPr>
          <a:xfrm>
            <a:off x="0" y="3511380"/>
            <a:ext cx="9144000" cy="759871"/>
          </a:xfrm>
          <a:prstGeom prst="rect">
            <a:avLst/>
          </a:prstGeom>
          <a:solidFill>
            <a:srgbClr val="0037A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2800"/>
              <a:t>Communication Systems for Schools</a:t>
            </a:r>
            <a:endParaRPr sz="1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800"/>
          </a:p>
        </p:txBody>
      </p:sp>
      <p:sp>
        <p:nvSpPr>
          <p:cNvPr id="28" name="Google Shape;28;p1"/>
          <p:cNvSpPr/>
          <p:nvPr/>
        </p:nvSpPr>
        <p:spPr>
          <a:xfrm>
            <a:off x="1397314" y="2108091"/>
            <a:ext cx="6349367" cy="106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Major Project - II (18B19CI891) | AY 2024-25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End-Term Evaluation | May 16-17, 2025.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517798" y="4346206"/>
            <a:ext cx="3620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No.: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 (s)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Aayush Girdhar (211548)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Designation: Frontend Intern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Organization: Toddle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Location: Remote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4514400" y="4279025"/>
            <a:ext cx="4475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(s)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Name: Ms. Seema Rani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Department: Comp. Sci. and      Engg.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Name: Mr. Gaurav Negi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Department: Comp. Sci. and Engg.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36036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" name="Google Shape;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492" y="-165253"/>
            <a:ext cx="1178805" cy="89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901" y="160424"/>
            <a:ext cx="1015707" cy="345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IT Office Photos | Glassdoor" id="33" name="Google Shape;3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" y="93342"/>
            <a:ext cx="815248" cy="67900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-2" y="601361"/>
            <a:ext cx="9144000" cy="14112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Jaypee University of Information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Palatino"/>
              <a:buNone/>
            </a:pPr>
            <a:r>
              <a:rPr b="1" i="0" lang="en-IN" sz="2600" u="none" cap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Department of Computer Science and Engineering and Information Technology</a:t>
            </a:r>
            <a:endParaRPr b="1" i="0" sz="2600" u="none" cap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92" name="Google Shape;92;p12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 4: Announcement compose screen</a:t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0" y="1089000"/>
            <a:ext cx="7920000" cy="4591800"/>
          </a:xfrm>
          <a:prstGeom prst="roundRect">
            <a:avLst>
              <a:gd fmla="val 1462" name="adj"/>
            </a:avLst>
          </a:prstGeom>
          <a:noFill/>
          <a:ln>
            <a:noFill/>
          </a:ln>
          <a:effectLst>
            <a:outerShdw blurRad="428625" rotWithShape="0" algn="bl" dir="5400000" dist="952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46e770f45_0_1"/>
          <p:cNvSpPr txBox="1"/>
          <p:nvPr>
            <p:ph type="title"/>
          </p:nvPr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99" name="Google Shape;99;g3546e770f45_0_1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 5: Staff Directory with sample directories</a:t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0" name="Google Shape;100;g3546e770f4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0" y="1132189"/>
            <a:ext cx="7920000" cy="4593600"/>
          </a:xfrm>
          <a:prstGeom prst="roundRect">
            <a:avLst>
              <a:gd fmla="val 1489" name="adj"/>
            </a:avLst>
          </a:prstGeom>
          <a:noFill/>
          <a:ln>
            <a:noFill/>
          </a:ln>
          <a:effectLst>
            <a:outerShdw blurRad="428625" rotWithShape="0" algn="bl" dir="5400000" dist="952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Experimental Results and Evaluation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Performance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Multi-Environment Testing: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announcement module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was deployed and tested in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 different environments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before production to ensure stability.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Response Time: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system achieved an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response time of under 400 ms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announcement creation, retrieval, and updates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ensuring a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smooth user experience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Scalability &amp; Concurrency: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Successfully handled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simultaneous inputs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multiple users (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teachers, students, and admins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without significant performance degradation.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Experimental Results and Evaluation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12" name="Google Shape;112;p14"/>
          <p:cNvSpPr txBox="1"/>
          <p:nvPr/>
        </p:nvSpPr>
        <p:spPr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Announcements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Response Time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Mean system response for creating, publishing and retrieving announcements was kept below 350 ms.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Consistency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Automated validation and recovery logic had made state management uniform across edge cases like abrupt re-loads, or disconnections.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Optimistic Updates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Confirmed that the UI behaved as expected when all changes (draft, edit, delete) appear immediately to give a perceived response speed and usability.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 Management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Tested transitions between Draft, Review, Published and Archived with 100% accuracy in all environments.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Experimental Results and Evaluation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18" name="Google Shape;118;p15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Messaging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Low-Latency Delivery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Messages were always sent with low latency (~120-180 ms average), so that interaction was real time.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Scalable Thread Handling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Individual and group chat threads were scalable, within delivery order and consistency even with concurrent inflow of messages.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Threaded Conversations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Functionality for viewing, replying to, and traversing threaded conversations was confirmed under multiple edge cases.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Role-based Restrictions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Verified sender-receiver access control according to user roles (students cannot initiate messages to other students etc.).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Delivery Receipts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Message delivery and read indicators all worked well across the platform.</a:t>
            </a:r>
            <a:b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Key Learnings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 Development &amp; Refactoring: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Understood how to break down a legacy flow (announcement creation) and refactor ~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80%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logic while ensuring minimal disruption to existing users.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End-to-End Feature Ownership: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Gained experience in taking full ownership from design to implementation of a complete submodule (School Directory) in the messaging system.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System Design &amp; Architecture: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Learned how to make design decisions that support scalability, maintainability, and performance in a real-world application.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Role-based Access Control: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Implemented granular permissions with precision to ensure security and correct visibility across modules.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Collaboration &amp; Review Cycles: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Improved ability to collaborate with cross-functional teams and incorporate feedback through structured review workflows.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Future Work</a:t>
            </a:r>
            <a:endParaRPr b="0"/>
          </a:p>
        </p:txBody>
      </p:sp>
      <p:sp>
        <p:nvSpPr>
          <p:cNvPr id="130" name="Google Shape;130;p17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Moving forward, the primary focus will be on integrating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enhancements to significantly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 user experience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operational efficiency. By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routine tasks, the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productivity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staff members can be greatly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increased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Planned Enhancements: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AI-Based Recipient Suggestions: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 intelligent recipient prediction for announcements based on historical communication patterns and the contextual relevance of the announcement content.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Responses in School Directory: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AI-powered replies to frequently asked questions within the school directory, minimizing the need for manual intervention in handling standard queries related to institutional policies.</a:t>
            </a:r>
            <a:b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Work Contribution and Attendance</a:t>
            </a:r>
            <a:endParaRPr b="0"/>
          </a:p>
        </p:txBody>
      </p:sp>
      <p:sp>
        <p:nvSpPr>
          <p:cNvPr id="136" name="Google Shape;136;p18"/>
          <p:cNvSpPr txBox="1"/>
          <p:nvPr/>
        </p:nvSpPr>
        <p:spPr>
          <a:xfrm>
            <a:off x="89456" y="771831"/>
            <a:ext cx="8956800" cy="51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7" name="Google Shape;137;p18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{3A92BFA1-48A7-47D7-9395-6A8AC0DFA621}</a:tableStyleId>
              </a:tblPr>
              <a:tblGrid>
                <a:gridCol w="801275"/>
                <a:gridCol w="879050"/>
                <a:gridCol w="4265400"/>
                <a:gridCol w="1139000"/>
                <a:gridCol w="786550"/>
                <a:gridCol w="1044000"/>
              </a:tblGrid>
              <a:tr h="3501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GitHub Repository URL:</a:t>
                      </a:r>
                      <a:r>
                        <a:rPr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b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https://github.com/aayushgirdhar/major-project</a:t>
                      </a:r>
                      <a:endParaRPr b="0" sz="14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7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 Member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Roll No.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Done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(provide complete details)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Contribution (%)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Lines of Code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(LoC)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Lab Attendance (%)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83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211548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100% of the work mentioned is done by me.</a:t>
                      </a:r>
                      <a:endParaRPr sz="1400" u="none" cap="none" strike="noStrike"/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100%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-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N/A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Supervisor </a:t>
            </a:r>
            <a:r>
              <a:rPr lang="en-IN"/>
              <a:t>Interactions </a:t>
            </a:r>
            <a:r>
              <a:rPr b="0" lang="en-IN"/>
              <a:t>(as mentioned in weekly log)</a:t>
            </a:r>
            <a:endParaRPr b="0"/>
          </a:p>
        </p:txBody>
      </p:sp>
      <p:sp>
        <p:nvSpPr>
          <p:cNvPr id="143" name="Google Shape;143;p19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{3A92BFA1-48A7-47D7-9395-6A8AC0DFA621}</a:tableStyleId>
              </a:tblPr>
              <a:tblGrid>
                <a:gridCol w="766900"/>
                <a:gridCol w="1605125"/>
                <a:gridCol w="6584675"/>
              </a:tblGrid>
              <a:tr h="426075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of Meetings with Supervisor: </a:t>
                      </a:r>
                      <a:r>
                        <a:rPr lang="en-IN" sz="13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</a:tr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24/03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29/03/2025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Start scoping staff directory feature.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Understand design and functional requirements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31/03/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05/04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 Initial UI for staff directory.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 Dumb components.</a:t>
                      </a:r>
                      <a:endParaRPr sz="13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07/04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12/04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/>
                        <a:t>Add CRUD logic to staff directory.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/>
                        <a:t>Test the whole feature.</a:t>
                      </a:r>
                      <a:endParaRPr sz="1300" u="none" cap="none" strike="noStrike"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14/04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19/04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solidFill>
                          <a:srgbClr val="000000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on DQC changes.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on Bug fixes.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Supervisor </a:t>
            </a:r>
            <a:r>
              <a:rPr lang="en-IN"/>
              <a:t>Interactions</a:t>
            </a:r>
            <a:r>
              <a:rPr lang="en-IN" sz="2400"/>
              <a:t>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50" name="Google Shape;150;p20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1" name="Google Shape;151;p20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{3A92BFA1-48A7-47D7-9395-6A8AC0DFA621}</a:tableStyleId>
              </a:tblPr>
              <a:tblGrid>
                <a:gridCol w="766900"/>
                <a:gridCol w="1605125"/>
                <a:gridCol w="6584675"/>
              </a:tblGrid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21/04/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26/04/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Start scoping Announcement Revamp.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Understand design and functional requirements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28/04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03/05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 Initial UI for Announcement creation flow.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 Dumb components.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Char char="•"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Refactor legacy logic.</a:t>
                      </a:r>
                      <a:endParaRPr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.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05/05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10/05</a:t>
                      </a:r>
                      <a:r>
                        <a:rPr b="0" i="0" lang="en-IN" sz="1300" u="none" cap="none" strike="noStrike">
                          <a:solidFill>
                            <a:srgbClr val="000000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/>
                        <a:t>Integrate logic to the revamp.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 u="none" cap="none" strike="noStrike"/>
                        <a:t>Test the whole feature.</a:t>
                      </a:r>
                      <a:endParaRPr sz="13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•"/>
                      </a:pPr>
                      <a:r>
                        <a:rPr lang="en-IN" sz="1300"/>
                        <a:t>Work on DQC changes</a:t>
                      </a:r>
                      <a:endParaRPr sz="1300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•"/>
                      </a:pPr>
                      <a:r>
                        <a:rPr lang="en-IN" sz="1300"/>
                        <a:t>Work on bug fixes.</a:t>
                      </a:r>
                      <a:endParaRPr sz="13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Done (after Mid-Term Evaluation)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Design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Results and Evaluation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Learnings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Contribution and Attendance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Interactions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References</a:t>
            </a:r>
            <a:endParaRPr/>
          </a:p>
        </p:txBody>
      </p:sp>
      <p:sp>
        <p:nvSpPr>
          <p:cNvPr id="157" name="Google Shape;157;p21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  Toddle, "Internal guidelines and system documentation," Proprietary                  documentation, 2024.</a:t>
            </a:r>
            <a:b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  Apollo GraphQL, "Apollo Client: A fully-featured caching GraphQL client," </a:t>
            </a:r>
            <a:r>
              <a:rPr b="0" i="1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Apollo Documentation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Aug. 2024. [Online]. Available:</a:t>
            </a:r>
            <a:r>
              <a:rPr b="0" i="0" lang="en-IN" sz="1800" u="none" cap="none" strike="noStrike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https://www.apollographql.com/docs/</a:t>
            </a:r>
            <a:b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  GraphQL Foundation, "GraphQL: A data query language," </a:t>
            </a:r>
            <a:r>
              <a:rPr b="0" i="1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GraphQL Documentation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Jul. 2024. [Online]. Available:</a:t>
            </a:r>
            <a:r>
              <a:rPr b="0" i="0" lang="en-IN" sz="1800" u="none" cap="none" strike="noStrike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https://graphql.org/</a:t>
            </a:r>
            <a:b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[4] Meta Platforms, Inc., "React – A JavaScript library for building user interfaces," </a:t>
            </a:r>
            <a:r>
              <a:rPr b="0" i="1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Documentation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Jul. 2024. [Online]. Available:</a:t>
            </a:r>
            <a:r>
              <a:rPr b="0" i="0" lang="en-IN" sz="1800" u="none" cap="none" strike="noStrike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0"/>
              </a:rPr>
              <a:t>https://react.dev/</a:t>
            </a:r>
            <a:b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1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[5] Meta Platforms, Inc., "React Native – A framework for building native apps," </a:t>
            </a:r>
            <a:r>
              <a:rPr b="0" i="1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 Native Documentation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Oct. 2024. [Online]. Available:</a:t>
            </a:r>
            <a:r>
              <a:rPr b="0" i="0" lang="en-IN" sz="1800" u="none" cap="none" strike="noStrike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3"/>
              </a:rPr>
              <a:t>https://reactnative.dev/</a:t>
            </a:r>
            <a:b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4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[6] Frontend Masters, "Advanced Web Development Learning Platform," </a:t>
            </a:r>
            <a:r>
              <a:rPr b="0" i="1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 Masters Course Materials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Jul. 2024. [Online]. Available:</a:t>
            </a:r>
            <a:r>
              <a:rPr b="0" i="0" lang="en-IN" sz="1800" u="none" cap="none" strike="noStrike">
                <a:solidFill>
                  <a:schemeClr val="dk1"/>
                </a:solidFill>
                <a:uFill>
                  <a:noFill/>
                </a:uFill>
                <a:latin typeface="Helvetica Neue"/>
                <a:ea typeface="Helvetica Neue"/>
                <a:cs typeface="Helvetica Neue"/>
                <a:sym typeface="Helvetica Neue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en-IN" sz="18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6"/>
              </a:rPr>
              <a:t>https://frontendmasters.com/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r>
              <a:rPr b="0" i="0" lang="en-IN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🙏"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164" y="2663328"/>
            <a:ext cx="765672" cy="7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47" name="Google Shape;47;p3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Announcement and Messaging modules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central to enhancing transparent, real-time communication between teachers, students, and parents. Together, they streamline the flow of academic updates, instructions, and personalized interactions - all within a unified platform.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Enhancements &amp; Functionality: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Auto-Save &amp; Drafts: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Both announcements and message drafts are auto-saved to safeguard progress during interruptions.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 Deletion &amp; Recovery: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Announcements can be soft-deleted and restored via a Bin tab; messages support archiving and flagging.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Granular Roles &amp; Permissions: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Role-based access controls ensure controlled communication across Account, Program, and Class levels.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Real-Time Messaging: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Enables direct, low-latency one-to-one and group chats with full support for attachments, search, and notifications.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School Directories: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Facilitates communication with predefined groups (e.g., admin bodies), allowing parents and students to resolve queries with the right school representatives easily.</a:t>
            </a:r>
            <a:b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Traditional communication between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schools, students, and parents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faces key challenges, leading to inefficiencies and miscommunication.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Challenges: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Delayed or Missed Communication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Critical updates often fail to reach the intended recipients on time.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Lack of Real-Time Interaction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Communication between teachers, students, and parents is not immediate or contextual.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Scattered Communication Tools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Use of third-party platforms causes disjointed experiences and scattered data.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Absence of Automation: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Missing features like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auto-save, soft deletion, and intelligent filtering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hinder organization.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59" name="Google Shape;59;p5"/>
          <p:cNvSpPr txBox="1"/>
          <p:nvPr/>
        </p:nvSpPr>
        <p:spPr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Streamline Communication: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a unified platform to support efficient, real-time interaction among teachers, students, and parents through announcements, messaging, and directories.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Personalized Announcement Creation: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AI-powered tools to assist teachers in composing relevant, class-specific announcements quickly.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Efficient Organization and Retrieval: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robust search and filtering for both announcements and messages based on class, date, sender, or recipient type.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Enhanced Usability and Accessibility: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a smooth user experience through features such as soft-deletion and recovery, autosave, etc.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 Messaging Support: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real-time one-to-one and group communication with support for attachments, message search, etc.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Structured School Directory Communication: 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 users to communicate with predefined groups or departments to resolve queries related to school administration or support.</a:t>
            </a:r>
            <a:b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Work Done </a:t>
            </a:r>
            <a:r>
              <a:rPr b="0" lang="en-IN" sz="2400"/>
              <a:t>(after Mid-Term Evaluation)</a:t>
            </a:r>
            <a:endParaRPr b="0"/>
          </a:p>
        </p:txBody>
      </p:sp>
      <p:sp>
        <p:nvSpPr>
          <p:cNvPr id="65" name="Google Shape;65;p6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have worked on several key enhancements, primarily focusing on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revamping the announcement creation flow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developing a submodule under Messaging -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School Directory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Revamp of Announcement Creation Flow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Overhauled the entire UI for a more intuitive experience and refactored nearly </a:t>
            </a: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80%</a:t>
            </a: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underlying logic to improve maintainability and performance.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Added announcement preview which gives users a sense of what their announcement would look like on web, tablet and mobile.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 of School Directory (Messaging Submodule)</a:t>
            </a:r>
            <a:endParaRPr b="1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and implemented the School Directory feature, enabling institutes to configure predefined official groups (e.g., Academics, Finance).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○"/>
            </a:pP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allows parents to directly initiate conversations with these groups, which dynamically creates a dedicated communication channel with relevant staff.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●"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Bug Fixes and Refinements</a:t>
            </a:r>
            <a:b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Actively addressed and resolved reported issues to ensure smoother user interaction and platform stability.</a:t>
            </a:r>
            <a:br>
              <a:rPr b="0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46e770f45_0_8"/>
          <p:cNvSpPr txBox="1"/>
          <p:nvPr>
            <p:ph type="title"/>
          </p:nvPr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Project Design </a:t>
            </a:r>
            <a:r>
              <a:rPr b="0" lang="en-IN" sz="2400"/>
              <a:t>(</a:t>
            </a:r>
            <a:r>
              <a:rPr b="0" lang="en-IN"/>
              <a:t>cont…)</a:t>
            </a:r>
            <a:endParaRPr b="0"/>
          </a:p>
        </p:txBody>
      </p:sp>
      <p:sp>
        <p:nvSpPr>
          <p:cNvPr id="71" name="Google Shape;71;g3546e770f45_0_8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 1: High level overview of announcement creation</a:t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2" name="Google Shape;72;g3546e770f4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0975" y="732600"/>
            <a:ext cx="2981100" cy="5235300"/>
          </a:xfrm>
          <a:prstGeom prst="roundRect">
            <a:avLst>
              <a:gd fmla="val 3056" name="adj"/>
            </a:avLst>
          </a:prstGeom>
          <a:noFill/>
          <a:ln>
            <a:noFill/>
          </a:ln>
          <a:effectLst>
            <a:outerShdw blurRad="428625" rotWithShape="0" algn="bl" dir="5400000" dist="952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Implementation</a:t>
            </a:r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 2: Announcement Module with a sample announcement</a:t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0" y="1089000"/>
            <a:ext cx="7920000" cy="4680000"/>
          </a:xfrm>
          <a:prstGeom prst="roundRect">
            <a:avLst>
              <a:gd fmla="val 2083" name="adj"/>
            </a:avLst>
          </a:prstGeom>
          <a:noFill/>
          <a:ln>
            <a:noFill/>
          </a:ln>
          <a:effectLst>
            <a:outerShdw blurRad="428625" rotWithShape="0" algn="bl" dir="5400000" dist="952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85" name="Google Shape;85;p11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ctr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1" lang="en-IN" sz="13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 3: Messaging Module with Sample Messaging Thread</a:t>
            </a:r>
            <a:endParaRPr b="0" i="1" sz="13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475" y="1132190"/>
            <a:ext cx="7920000" cy="4593600"/>
          </a:xfrm>
          <a:prstGeom prst="roundRect">
            <a:avLst>
              <a:gd fmla="val 1614" name="adj"/>
            </a:avLst>
          </a:prstGeom>
          <a:noFill/>
          <a:ln>
            <a:noFill/>
          </a:ln>
          <a:effectLst>
            <a:outerShdw blurRad="428625" rotWithShape="0" algn="bl" dir="5400000" dist="9525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2008-07-20T15:16:37Z</dcterms:created>
  <dc:creator>Marilyn Turnamian</dc:creator>
</cp:coreProperties>
</file>