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8"/>
  </p:notesMasterIdLst>
  <p:sldIdLst>
    <p:sldId id="495" r:id="rId2"/>
    <p:sldId id="381" r:id="rId3"/>
    <p:sldId id="264" r:id="rId4"/>
    <p:sldId id="268" r:id="rId5"/>
    <p:sldId id="266" r:id="rId6"/>
    <p:sldId id="573" r:id="rId7"/>
    <p:sldId id="574" r:id="rId8"/>
    <p:sldId id="575" r:id="rId9"/>
    <p:sldId id="576" r:id="rId10"/>
    <p:sldId id="269" r:id="rId11"/>
    <p:sldId id="271" r:id="rId12"/>
    <p:sldId id="273" r:id="rId13"/>
    <p:sldId id="499" r:id="rId14"/>
    <p:sldId id="275" r:id="rId15"/>
    <p:sldId id="496" r:id="rId16"/>
    <p:sldId id="497" r:id="rId17"/>
    <p:sldId id="382" r:id="rId18"/>
    <p:sldId id="509" r:id="rId19"/>
    <p:sldId id="383" r:id="rId20"/>
    <p:sldId id="510" r:id="rId21"/>
    <p:sldId id="384" r:id="rId22"/>
    <p:sldId id="385" r:id="rId23"/>
    <p:sldId id="386" r:id="rId24"/>
    <p:sldId id="387" r:id="rId25"/>
    <p:sldId id="500" r:id="rId26"/>
    <p:sldId id="501" r:id="rId27"/>
    <p:sldId id="388" r:id="rId28"/>
    <p:sldId id="505" r:id="rId29"/>
    <p:sldId id="506" r:id="rId30"/>
    <p:sldId id="389" r:id="rId31"/>
    <p:sldId id="502" r:id="rId32"/>
    <p:sldId id="503" r:id="rId33"/>
    <p:sldId id="504" r:id="rId34"/>
    <p:sldId id="507" r:id="rId35"/>
    <p:sldId id="390" r:id="rId36"/>
    <p:sldId id="391" r:id="rId37"/>
    <p:sldId id="392" r:id="rId38"/>
    <p:sldId id="393" r:id="rId39"/>
    <p:sldId id="394" r:id="rId40"/>
    <p:sldId id="395" r:id="rId41"/>
    <p:sldId id="396" r:id="rId42"/>
    <p:sldId id="397" r:id="rId43"/>
    <p:sldId id="508" r:id="rId44"/>
    <p:sldId id="511" r:id="rId45"/>
    <p:sldId id="512" r:id="rId46"/>
    <p:sldId id="513" r:id="rId47"/>
    <p:sldId id="514" r:id="rId48"/>
    <p:sldId id="515" r:id="rId49"/>
    <p:sldId id="516" r:id="rId50"/>
    <p:sldId id="517" r:id="rId51"/>
    <p:sldId id="518" r:id="rId52"/>
    <p:sldId id="519" r:id="rId53"/>
    <p:sldId id="520" r:id="rId54"/>
    <p:sldId id="521" r:id="rId55"/>
    <p:sldId id="522" r:id="rId56"/>
    <p:sldId id="523" r:id="rId57"/>
    <p:sldId id="524" r:id="rId58"/>
    <p:sldId id="525" r:id="rId59"/>
    <p:sldId id="526" r:id="rId60"/>
    <p:sldId id="527" r:id="rId61"/>
    <p:sldId id="528" r:id="rId62"/>
    <p:sldId id="529" r:id="rId63"/>
    <p:sldId id="530" r:id="rId64"/>
    <p:sldId id="531" r:id="rId65"/>
    <p:sldId id="532" r:id="rId66"/>
    <p:sldId id="533" r:id="rId67"/>
    <p:sldId id="535" r:id="rId68"/>
    <p:sldId id="536" r:id="rId69"/>
    <p:sldId id="537" r:id="rId70"/>
    <p:sldId id="538" r:id="rId71"/>
    <p:sldId id="539" r:id="rId72"/>
    <p:sldId id="540" r:id="rId73"/>
    <p:sldId id="541" r:id="rId74"/>
    <p:sldId id="542" r:id="rId75"/>
    <p:sldId id="543" r:id="rId76"/>
    <p:sldId id="544" r:id="rId77"/>
    <p:sldId id="545" r:id="rId78"/>
    <p:sldId id="546" r:id="rId79"/>
    <p:sldId id="548" r:id="rId80"/>
    <p:sldId id="549" r:id="rId81"/>
    <p:sldId id="550" r:id="rId82"/>
    <p:sldId id="551" r:id="rId83"/>
    <p:sldId id="552" r:id="rId84"/>
    <p:sldId id="553" r:id="rId85"/>
    <p:sldId id="554" r:id="rId86"/>
    <p:sldId id="555" r:id="rId87"/>
    <p:sldId id="556" r:id="rId88"/>
    <p:sldId id="557" r:id="rId89"/>
    <p:sldId id="558" r:id="rId90"/>
    <p:sldId id="560" r:id="rId91"/>
    <p:sldId id="563" r:id="rId92"/>
    <p:sldId id="564" r:id="rId93"/>
    <p:sldId id="565" r:id="rId94"/>
    <p:sldId id="566" r:id="rId95"/>
    <p:sldId id="570" r:id="rId96"/>
    <p:sldId id="571" r:id="rId97"/>
    <p:sldId id="572" r:id="rId98"/>
    <p:sldId id="461" r:id="rId99"/>
    <p:sldId id="463" r:id="rId100"/>
    <p:sldId id="464" r:id="rId101"/>
    <p:sldId id="465" r:id="rId102"/>
    <p:sldId id="466" r:id="rId103"/>
    <p:sldId id="470" r:id="rId104"/>
    <p:sldId id="321" r:id="rId105"/>
    <p:sldId id="299" r:id="rId106"/>
    <p:sldId id="577" r:id="rId107"/>
    <p:sldId id="288" r:id="rId108"/>
    <p:sldId id="291" r:id="rId109"/>
    <p:sldId id="302" r:id="rId110"/>
    <p:sldId id="312" r:id="rId111"/>
    <p:sldId id="258" r:id="rId112"/>
    <p:sldId id="294" r:id="rId113"/>
    <p:sldId id="295" r:id="rId114"/>
    <p:sldId id="297" r:id="rId115"/>
    <p:sldId id="296" r:id="rId116"/>
    <p:sldId id="322" r:id="rId117"/>
  </p:sldIdLst>
  <p:sldSz cx="12192000" cy="6858000"/>
  <p:notesSz cx="7104063" cy="10234613"/>
  <p:custDataLst>
    <p:tags r:id="rId1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91" autoAdjust="0"/>
    <p:restoredTop sz="94660"/>
  </p:normalViewPr>
  <p:slideViewPr>
    <p:cSldViewPr snapToGrid="0">
      <p:cViewPr varScale="1">
        <p:scale>
          <a:sx n="82" d="100"/>
          <a:sy n="82" d="100"/>
        </p:scale>
        <p:origin x="413" y="72"/>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tableStyles" Target="tableStyle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tags" Target="tags/tag1.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384FDFF-FEC6-45EA-AF97-68374A86AE50}" type="datetimeFigureOut">
              <a:rPr lang="en-US" smtClean="0"/>
              <a:pPr/>
              <a:t>9/12/2023</a:t>
            </a:fld>
            <a:endParaRPr lang="en-IN"/>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587595DA-B930-454F-B295-E443FC29314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17</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2300952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90719670-4FC0-97CE-7F9A-07E7D3BAF2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B0131BB8-5025-4DCD-9365-EB712CA72409}" type="slidenum">
              <a:rPr lang="en-US" altLang="en-US" sz="1000"/>
              <a:pPr>
                <a:spcBef>
                  <a:spcPct val="0"/>
                </a:spcBef>
              </a:pPr>
              <a:t>111</a:t>
            </a:fld>
            <a:endParaRPr lang="en-US" altLang="en-US" sz="1000"/>
          </a:p>
        </p:txBody>
      </p:sp>
      <p:sp>
        <p:nvSpPr>
          <p:cNvPr id="17411" name="Rectangle 2">
            <a:extLst>
              <a:ext uri="{FF2B5EF4-FFF2-40B4-BE49-F238E27FC236}">
                <a16:creationId xmlns:a16="http://schemas.microsoft.com/office/drawing/2014/main" id="{6EF6D542-C88D-7950-9F98-8075153F3996}"/>
              </a:ext>
            </a:extLst>
          </p:cNvPr>
          <p:cNvSpPr>
            <a:spLocks noGrp="1" noRot="1" noChangeAspect="1" noChangeArrowheads="1" noTextEdit="1"/>
          </p:cNvSpPr>
          <p:nvPr>
            <p:ph type="sldImg"/>
          </p:nvPr>
        </p:nvSpPr>
        <p:spPr>
          <a:xfrm>
            <a:off x="1157288" y="688975"/>
            <a:ext cx="4543425" cy="3406775"/>
          </a:xfrm>
          <a:ln cap="flat"/>
        </p:spPr>
      </p:sp>
      <p:sp>
        <p:nvSpPr>
          <p:cNvPr id="17412" name="Rectangle 3">
            <a:extLst>
              <a:ext uri="{FF2B5EF4-FFF2-40B4-BE49-F238E27FC236}">
                <a16:creationId xmlns:a16="http://schemas.microsoft.com/office/drawing/2014/main" id="{75D09718-5133-324D-CBF6-73C295DF1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D18E95C-B2D4-4DD3-9B7E-CA5FA597DBD7}" type="slidenum">
              <a:rPr lang="en-US" smtClean="0"/>
              <a:pPr/>
              <a:t>18</a:t>
            </a:fld>
            <a:endParaRPr lang="en-US"/>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19</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3962613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21</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3962613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22</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396261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23</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3962613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24</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3962613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27</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2607107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ltLang="zh-TW"/>
          </a:p>
        </p:txBody>
      </p:sp>
      <p:sp>
        <p:nvSpPr>
          <p:cNvPr id="727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a:solidFill>
                  <a:schemeClr val="tx1"/>
                </a:solidFill>
                <a:latin typeface="Arial" pitchFamily="34" charset="0"/>
                <a:ea typeface="新細明體" pitchFamily="18" charset="-120"/>
              </a:defRPr>
            </a:lvl1pPr>
            <a:lvl2pPr marL="804986" indent="-309610" eaLnBrk="0" hangingPunct="0">
              <a:defRPr kumimoji="1">
                <a:solidFill>
                  <a:schemeClr val="tx1"/>
                </a:solidFill>
                <a:latin typeface="Arial" pitchFamily="34" charset="0"/>
                <a:ea typeface="新細明體" pitchFamily="18" charset="-120"/>
              </a:defRPr>
            </a:lvl2pPr>
            <a:lvl3pPr marL="1238441" indent="-247688" eaLnBrk="0" hangingPunct="0">
              <a:defRPr kumimoji="1">
                <a:solidFill>
                  <a:schemeClr val="tx1"/>
                </a:solidFill>
                <a:latin typeface="Arial" pitchFamily="34" charset="0"/>
                <a:ea typeface="新細明體" pitchFamily="18" charset="-120"/>
              </a:defRPr>
            </a:lvl3pPr>
            <a:lvl4pPr marL="1733817" indent="-247688" eaLnBrk="0" hangingPunct="0">
              <a:defRPr kumimoji="1">
                <a:solidFill>
                  <a:schemeClr val="tx1"/>
                </a:solidFill>
                <a:latin typeface="Arial" pitchFamily="34" charset="0"/>
                <a:ea typeface="新細明體" pitchFamily="18" charset="-120"/>
              </a:defRPr>
            </a:lvl4pPr>
            <a:lvl5pPr marL="2229193" indent="-247688" eaLnBrk="0" hangingPunct="0">
              <a:defRPr kumimoji="1">
                <a:solidFill>
                  <a:schemeClr val="tx1"/>
                </a:solidFill>
                <a:latin typeface="Arial" pitchFamily="34" charset="0"/>
                <a:ea typeface="新細明體" pitchFamily="18" charset="-120"/>
              </a:defRPr>
            </a:lvl5pPr>
            <a:lvl6pPr marL="2724569" indent="-247688" eaLnBrk="0" fontAlgn="base" hangingPunct="0">
              <a:spcBef>
                <a:spcPct val="0"/>
              </a:spcBef>
              <a:spcAft>
                <a:spcPct val="0"/>
              </a:spcAft>
              <a:defRPr kumimoji="1">
                <a:solidFill>
                  <a:schemeClr val="tx1"/>
                </a:solidFill>
                <a:latin typeface="Arial" pitchFamily="34" charset="0"/>
                <a:ea typeface="新細明體" pitchFamily="18" charset="-120"/>
              </a:defRPr>
            </a:lvl6pPr>
            <a:lvl7pPr marL="3219945" indent="-247688" eaLnBrk="0" fontAlgn="base" hangingPunct="0">
              <a:spcBef>
                <a:spcPct val="0"/>
              </a:spcBef>
              <a:spcAft>
                <a:spcPct val="0"/>
              </a:spcAft>
              <a:defRPr kumimoji="1">
                <a:solidFill>
                  <a:schemeClr val="tx1"/>
                </a:solidFill>
                <a:latin typeface="Arial" pitchFamily="34" charset="0"/>
                <a:ea typeface="新細明體" pitchFamily="18" charset="-120"/>
              </a:defRPr>
            </a:lvl7pPr>
            <a:lvl8pPr marL="3715322" indent="-247688" eaLnBrk="0" fontAlgn="base" hangingPunct="0">
              <a:spcBef>
                <a:spcPct val="0"/>
              </a:spcBef>
              <a:spcAft>
                <a:spcPct val="0"/>
              </a:spcAft>
              <a:defRPr kumimoji="1">
                <a:solidFill>
                  <a:schemeClr val="tx1"/>
                </a:solidFill>
                <a:latin typeface="Arial" pitchFamily="34" charset="0"/>
                <a:ea typeface="新細明體" pitchFamily="18" charset="-120"/>
              </a:defRPr>
            </a:lvl8pPr>
            <a:lvl9pPr marL="4210698" indent="-247688"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fld id="{A547E62D-64ED-468C-8FB9-A8FF3CC8018E}" type="slidenum">
              <a:rPr lang="en-US" altLang="zh-TW" smtClean="0">
                <a:latin typeface="Times New Roman" pitchFamily="18" charset="0"/>
                <a:ea typeface="華康細圓體"/>
              </a:rPr>
              <a:pPr eaLnBrk="1" hangingPunct="1"/>
              <a:t>30</a:t>
            </a:fld>
            <a:endParaRPr lang="en-US" altLang="zh-TW">
              <a:latin typeface="Times New Roman" pitchFamily="18" charset="0"/>
              <a:ea typeface="華康細圓體"/>
            </a:endParaRPr>
          </a:p>
        </p:txBody>
      </p:sp>
    </p:spTree>
    <p:extLst>
      <p:ext uri="{BB962C8B-B14F-4D97-AF65-F5344CB8AC3E}">
        <p14:creationId xmlns:p14="http://schemas.microsoft.com/office/powerpoint/2010/main" val="112372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cstate="print"/>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pPr/>
              <a:t>9/12/2023</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Text Placeholder 2"/>
          <p:cNvSpPr>
            <a:spLocks noGrp="1"/>
          </p:cNvSpPr>
          <p:nvPr>
            <p:ph type="body" sz="half" idx="1"/>
          </p:nvPr>
        </p:nvSpPr>
        <p:spPr>
          <a:xfrm>
            <a:off x="838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6172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Date Placeholder 4"/>
          <p:cNvSpPr>
            <a:spLocks noGrp="1"/>
          </p:cNvSpPr>
          <p:nvPr>
            <p:ph type="dt" sz="half" idx="10"/>
          </p:nvPr>
        </p:nvSpPr>
        <p:spPr/>
        <p:txBody>
          <a:bodyPr/>
          <a:lstStyle/>
          <a:p>
            <a:pPr lvl="0" fontAlgn="base"/>
            <a:endParaRPr lang="en-US" strike="noStrike" noProof="1"/>
          </a:p>
        </p:txBody>
      </p:sp>
      <p:sp>
        <p:nvSpPr>
          <p:cNvPr id="6" name="Footer Placeholder 5"/>
          <p:cNvSpPr>
            <a:spLocks noGrp="1"/>
          </p:cNvSpPr>
          <p:nvPr>
            <p:ph type="ftr" sz="quarter" idx="11"/>
          </p:nvPr>
        </p:nvSpPr>
        <p:spPr/>
        <p:txBody>
          <a:bodyPr/>
          <a:lstStyle/>
          <a:p>
            <a:pPr lvl="0" fontAlgn="base"/>
            <a:endParaRPr 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strike="noStrike" noProof="1">
                <a:latin typeface="Times New Roman" panose="02020603050405020304" charset="0"/>
                <a:ea typeface="Arial" panose="020B0604020202020204" pitchFamily="34" charset="0"/>
                <a:cs typeface="+mn-ea"/>
              </a:rPr>
              <a:pPr lvl="0" fontAlgn="base"/>
              <a:t>‹#›</a:t>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pPr/>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pPr/>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4" cstate="print"/>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pPr/>
              <a:t>9/12/2023</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b="0" i="0" u="none"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3" Type="http://schemas.openxmlformats.org/officeDocument/2006/relationships/image" Target="../media/image27.gif" /><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3" Type="http://schemas.openxmlformats.org/officeDocument/2006/relationships/image" Target="../media/image28.wmf"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2.xml" /><Relationship Id="rId1" Type="http://schemas.openxmlformats.org/officeDocument/2006/relationships/slideLayout" Target="../slideLayouts/slideLayout2.xml" /><Relationship Id="rId6" Type="http://schemas.openxmlformats.org/officeDocument/2006/relationships/image" Target="../media/image8.wmf" /><Relationship Id="rId5" Type="http://schemas.openxmlformats.org/officeDocument/2006/relationships/image" Target="../media/image7.jpeg" /><Relationship Id="rId4" Type="http://schemas.openxmlformats.org/officeDocument/2006/relationships/image" Target="../media/image6.wmf"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4.xml" /><Relationship Id="rId4" Type="http://schemas.openxmlformats.org/officeDocument/2006/relationships/image" Target="../media/image14.png"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4.xml" /><Relationship Id="rId4" Type="http://schemas.openxmlformats.org/officeDocument/2006/relationships/image" Target="../media/image20.png" /></Relationships>
</file>

<file path=ppt/slides/_rels/slide33.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4.xml" /><Relationship Id="rId4" Type="http://schemas.openxmlformats.org/officeDocument/2006/relationships/image" Target="../media/image23.pn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dirty="0"/>
              <a:t>Professional Communication</a:t>
            </a:r>
            <a:br>
              <a:rPr lang="en-IN"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Communication Patterns-Underlying theories</a:t>
            </a:r>
          </a:p>
        </p:txBody>
      </p:sp>
      <p:sp>
        <p:nvSpPr>
          <p:cNvPr id="3" name="Content Placeholder 2"/>
          <p:cNvSpPr>
            <a:spLocks noGrp="1"/>
          </p:cNvSpPr>
          <p:nvPr>
            <p:ph idx="1"/>
          </p:nvPr>
        </p:nvSpPr>
        <p:spPr/>
        <p:txBody>
          <a:bodyPr>
            <a:normAutofit fontScale="92500" lnSpcReduction="10000"/>
          </a:bodyPr>
          <a:lstStyle/>
          <a:p>
            <a:r>
              <a:rPr lang="en-IN" altLang="en-US"/>
              <a:t>JOHARI WINDOW</a:t>
            </a:r>
          </a:p>
          <a:p>
            <a:pPr marL="0" indent="0">
              <a:buNone/>
            </a:pPr>
            <a:r>
              <a:rPr lang="en-IN" altLang="en-US"/>
              <a:t>Analyses self in relation to others.</a:t>
            </a:r>
          </a:p>
          <a:p>
            <a:pPr marL="0" indent="0">
              <a:buNone/>
            </a:pPr>
            <a:r>
              <a:rPr lang="en-IN" altLang="en-US"/>
              <a:t>Helps increase knowledge about receiver and sender.</a:t>
            </a:r>
          </a:p>
          <a:p>
            <a:pPr marL="0" indent="0">
              <a:buNone/>
            </a:pPr>
            <a:r>
              <a:rPr lang="en-IN" altLang="en-US"/>
              <a:t>Improves interpersonal communication through feedback and disclosure.</a:t>
            </a:r>
          </a:p>
          <a:p>
            <a:r>
              <a:rPr lang="en-IN" altLang="en-US"/>
              <a:t>TRANSACTIONAL ANALYSIS</a:t>
            </a:r>
          </a:p>
          <a:p>
            <a:pPr marL="0" indent="0">
              <a:buNone/>
            </a:pPr>
            <a:r>
              <a:rPr lang="en-IN" altLang="en-US"/>
              <a:t>Provides explanation of communication patterns.</a:t>
            </a:r>
          </a:p>
          <a:p>
            <a:pPr marL="0" indent="0">
              <a:buNone/>
            </a:pPr>
            <a:r>
              <a:rPr lang="en-IN" altLang="en-US"/>
              <a:t>Helps to recognize Ego states and modify transactions.</a:t>
            </a:r>
          </a:p>
          <a:p>
            <a:pPr marL="0" indent="0">
              <a:buNone/>
            </a:pPr>
            <a:r>
              <a:rPr lang="en-IN" altLang="en-US"/>
              <a:t>Increases successful  communication</a:t>
            </a:r>
          </a:p>
          <a:p>
            <a:endParaRPr lang="en-I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Advantages and disadvantages</a:t>
            </a:r>
          </a:p>
        </p:txBody>
      </p:sp>
      <p:sp>
        <p:nvSpPr>
          <p:cNvPr id="3" name="Content Placeholder 2"/>
          <p:cNvSpPr>
            <a:spLocks noGrp="1"/>
          </p:cNvSpPr>
          <p:nvPr>
            <p:ph sz="half" idx="1"/>
          </p:nvPr>
        </p:nvSpPr>
        <p:spPr/>
        <p:txBody>
          <a:bodyPr>
            <a:normAutofit fontScale="77500" lnSpcReduction="20000"/>
          </a:bodyPr>
          <a:lstStyle/>
          <a:p>
            <a:pPr marL="0" indent="0" algn="ctr">
              <a:buNone/>
            </a:pPr>
            <a:r>
              <a:rPr lang="en-IN" altLang="en-US"/>
              <a:t>Advantages</a:t>
            </a:r>
          </a:p>
          <a:p>
            <a:r>
              <a:rPr lang="en-IN" altLang="en-US"/>
              <a:t>Effective way to communicate with large audiences</a:t>
            </a:r>
          </a:p>
          <a:p>
            <a:r>
              <a:rPr lang="en-IN" altLang="en-US"/>
              <a:t>Time saver</a:t>
            </a:r>
          </a:p>
          <a:p>
            <a:r>
              <a:rPr lang="en-IN" altLang="en-US"/>
              <a:t>generates immediate feedback</a:t>
            </a:r>
          </a:p>
          <a:p>
            <a:r>
              <a:rPr lang="en-IN" altLang="en-US"/>
              <a:t>opportunity to persuade.</a:t>
            </a:r>
          </a:p>
          <a:p>
            <a:r>
              <a:rPr lang="en-IN" altLang="en-US"/>
              <a:t>opportunity for immediate clarification and/or message modification.</a:t>
            </a:r>
          </a:p>
          <a:p>
            <a:r>
              <a:rPr lang="en-IN" altLang="en-US"/>
              <a:t>best for conveying feelings and emotions</a:t>
            </a:r>
          </a:p>
        </p:txBody>
      </p:sp>
      <p:sp>
        <p:nvSpPr>
          <p:cNvPr id="4" name="Content Placeholder 3"/>
          <p:cNvSpPr>
            <a:spLocks noGrp="1"/>
          </p:cNvSpPr>
          <p:nvPr>
            <p:ph sz="half" idx="2"/>
          </p:nvPr>
        </p:nvSpPr>
        <p:spPr/>
        <p:txBody>
          <a:bodyPr>
            <a:normAutofit fontScale="77500" lnSpcReduction="20000"/>
          </a:bodyPr>
          <a:lstStyle/>
          <a:p>
            <a:pPr marL="0" indent="0" algn="ctr">
              <a:buNone/>
            </a:pPr>
            <a:r>
              <a:rPr lang="en-IN" altLang="en-US"/>
              <a:t>Disadvantages</a:t>
            </a:r>
          </a:p>
          <a:p>
            <a:pPr marL="457200" indent="-457200" algn="l"/>
            <a:r>
              <a:rPr lang="en-IN" altLang="en-US"/>
              <a:t>has no proof</a:t>
            </a:r>
          </a:p>
          <a:p>
            <a:pPr marL="457200" indent="-457200" algn="l"/>
            <a:r>
              <a:rPr lang="en-IN" altLang="en-US"/>
              <a:t>may lead to misunderstanding</a:t>
            </a:r>
          </a:p>
          <a:p>
            <a:pPr marL="457200" indent="-457200" algn="l"/>
            <a:r>
              <a:rPr lang="en-IN" altLang="en-US"/>
              <a:t>not suitable for long,complicated messages.</a:t>
            </a:r>
          </a:p>
          <a:p>
            <a:pPr marL="457200" indent="-457200" algn="l"/>
            <a:r>
              <a:rPr lang="en-IN" altLang="en-US"/>
              <a:t>physical distance might be a barrier despite technical facilities.</a:t>
            </a:r>
          </a:p>
          <a:p>
            <a:pPr marL="457200" indent="-457200" algn="l"/>
            <a:r>
              <a:rPr lang="en-IN" altLang="en-US"/>
              <a:t>too dependant on non verbal cues.</a:t>
            </a:r>
          </a:p>
          <a:p>
            <a:pPr marL="457200" indent="-457200" algn="l"/>
            <a:r>
              <a:rPr lang="en-IN" altLang="en-US"/>
              <a:t>demands ability to think coherently as one speaks.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altLang="en-US"/>
              <a:t>When to use oral communication</a:t>
            </a:r>
          </a:p>
        </p:txBody>
      </p:sp>
      <p:sp>
        <p:nvSpPr>
          <p:cNvPr id="6" name="Content Placeholder 5"/>
          <p:cNvSpPr>
            <a:spLocks noGrp="1"/>
          </p:cNvSpPr>
          <p:nvPr>
            <p:ph idx="1"/>
          </p:nvPr>
        </p:nvSpPr>
        <p:spPr/>
        <p:txBody>
          <a:bodyPr/>
          <a:lstStyle/>
          <a:p>
            <a:r>
              <a:rPr lang="en-IN" altLang="en-US" dirty="0"/>
              <a:t>When feelings, emotions need to be expressed.</a:t>
            </a:r>
          </a:p>
          <a:p>
            <a:r>
              <a:rPr lang="en-IN" altLang="en-US" dirty="0"/>
              <a:t>For persuasion, motivation and counselling.</a:t>
            </a:r>
          </a:p>
          <a:p>
            <a:r>
              <a:rPr lang="en-IN" altLang="en-US" dirty="0"/>
              <a:t>When decisions need to be transferred quickly throughout the organisation.</a:t>
            </a:r>
          </a:p>
          <a:p>
            <a:endParaRPr lang="en-I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Oral communication and behavioural patterns</a:t>
            </a:r>
          </a:p>
        </p:txBody>
      </p:sp>
      <p:sp>
        <p:nvSpPr>
          <p:cNvPr id="5" name="Content Placeholder 4"/>
          <p:cNvSpPr>
            <a:spLocks noGrp="1"/>
          </p:cNvSpPr>
          <p:nvPr>
            <p:ph idx="1"/>
          </p:nvPr>
        </p:nvSpPr>
        <p:spPr/>
        <p:txBody>
          <a:bodyPr>
            <a:normAutofit fontScale="92500"/>
          </a:bodyPr>
          <a:lstStyle/>
          <a:p>
            <a:r>
              <a:rPr lang="en-IN" altLang="en-US" sz="2800" b="1" dirty="0"/>
              <a:t>Dominant</a:t>
            </a:r>
            <a:r>
              <a:rPr lang="en-IN" altLang="en-US" sz="2800" dirty="0"/>
              <a:t>-have an 'I' attitude; try to dominate people, would like to take all the credit.</a:t>
            </a:r>
          </a:p>
          <a:p>
            <a:r>
              <a:rPr lang="en-IN" altLang="en-US" sz="2800" b="1" dirty="0"/>
              <a:t>Passive</a:t>
            </a:r>
            <a:r>
              <a:rPr lang="en-IN" altLang="en-US" sz="2800" dirty="0"/>
              <a:t>-very silent; speak only when spoken to; usually ignored by people.</a:t>
            </a:r>
          </a:p>
          <a:p>
            <a:r>
              <a:rPr lang="en-IN" altLang="en-US" sz="2800" b="1" dirty="0"/>
              <a:t>Pessimists</a:t>
            </a:r>
            <a:r>
              <a:rPr lang="en-IN" altLang="en-US" sz="2800" dirty="0"/>
              <a:t> and objection raisers-negative attitude; see only the dark side; will try to convince why not to do something.</a:t>
            </a:r>
          </a:p>
          <a:p>
            <a:r>
              <a:rPr lang="en-IN" altLang="en-US" sz="2800" b="1" dirty="0"/>
              <a:t>Optimists</a:t>
            </a:r>
            <a:r>
              <a:rPr lang="en-IN" altLang="en-US" sz="2800" dirty="0"/>
              <a:t>- too much optimism; build castles in the air; ignore reality.</a:t>
            </a:r>
          </a:p>
          <a:p>
            <a:r>
              <a:rPr lang="en-IN" altLang="en-US" sz="2800" b="1" dirty="0"/>
              <a:t>Advisers</a:t>
            </a:r>
            <a:r>
              <a:rPr lang="en-IN" altLang="en-US" sz="2800" dirty="0"/>
              <a:t> and sympathisers – know-alls; give advice even when not needed.</a:t>
            </a:r>
          </a:p>
          <a:p>
            <a:r>
              <a:rPr lang="en-IN" altLang="en-US" sz="2800" b="1" dirty="0"/>
              <a:t>Diplomats</a:t>
            </a:r>
            <a:r>
              <a:rPr lang="en-IN" altLang="en-US" sz="2800" dirty="0"/>
              <a:t>-leave things hazy; switch sides in inconvenient situations.</a:t>
            </a:r>
          </a:p>
          <a:p>
            <a:endParaRPr lang="en-I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a:t>Strategies to handle different communication styles</a:t>
            </a:r>
          </a:p>
        </p:txBody>
      </p:sp>
      <p:sp>
        <p:nvSpPr>
          <p:cNvPr id="3" name="Content Placeholder 2"/>
          <p:cNvSpPr>
            <a:spLocks noGrp="1"/>
          </p:cNvSpPr>
          <p:nvPr>
            <p:ph idx="1"/>
          </p:nvPr>
        </p:nvSpPr>
        <p:spPr/>
        <p:txBody>
          <a:bodyPr>
            <a:normAutofit/>
          </a:bodyPr>
          <a:lstStyle/>
          <a:p>
            <a:r>
              <a:rPr lang="en-IN" altLang="en-US" sz="2400" dirty="0"/>
              <a:t>Dominant-Listen carefully but take decisions based on consensus and careful thought.</a:t>
            </a:r>
          </a:p>
          <a:p>
            <a:r>
              <a:rPr lang="en-IN" altLang="en-US" sz="2400" dirty="0"/>
              <a:t>Passive-encourage them to speak; make them feel a part of the group; probe to find out their viewpoints.</a:t>
            </a:r>
          </a:p>
          <a:p>
            <a:r>
              <a:rPr lang="en-IN" altLang="en-US" sz="2400" dirty="0"/>
              <a:t>Pessimists-do not shun them but do not get carried away; stern handling if the problems are being highlighted constantly.</a:t>
            </a:r>
          </a:p>
          <a:p>
            <a:r>
              <a:rPr lang="en-IN" altLang="en-US" sz="2400" dirty="0"/>
              <a:t>Optimists-be overcautious and keep the ground realities in mind.</a:t>
            </a:r>
          </a:p>
          <a:p>
            <a:r>
              <a:rPr lang="en-IN" altLang="en-US" sz="2400" dirty="0"/>
              <a:t>Advisers-Try to move them out of the situation if advice is out of context or place.</a:t>
            </a:r>
          </a:p>
          <a:p>
            <a:r>
              <a:rPr lang="en-IN" altLang="en-US" sz="2400" dirty="0"/>
              <a:t>Diplomats-press them for a definite answer or a decision with justification if they are not forthcoming.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75DBA4F7-4184-74FF-E6DB-9345A9F80891}"/>
              </a:ext>
            </a:extLst>
          </p:cNvPr>
          <p:cNvSpPr>
            <a:spLocks noGrp="1"/>
          </p:cNvSpPr>
          <p:nvPr>
            <p:ph type="ctrTitle"/>
          </p:nvPr>
        </p:nvSpPr>
        <p:spPr>
          <a:xfrm>
            <a:off x="2514600" y="1676400"/>
            <a:ext cx="7772400" cy="2184400"/>
          </a:xfrm>
        </p:spPr>
        <p:txBody>
          <a:bodyPr/>
          <a:lstStyle/>
          <a:p>
            <a:r>
              <a:rPr lang="en-US" altLang="en-US"/>
              <a:t>Listening Skills</a:t>
            </a:r>
            <a:br>
              <a:rPr lang="en-US" altLang="en-US"/>
            </a:br>
            <a:endParaRPr lang="en-US"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17DB0D3-2AB5-D025-1639-F43E6727B99E}"/>
              </a:ext>
            </a:extLst>
          </p:cNvPr>
          <p:cNvSpPr>
            <a:spLocks noGrp="1" noChangeArrowheads="1"/>
          </p:cNvSpPr>
          <p:nvPr>
            <p:ph type="title"/>
          </p:nvPr>
        </p:nvSpPr>
        <p:spPr>
          <a:xfrm>
            <a:off x="2238375" y="357189"/>
            <a:ext cx="7793038" cy="1462087"/>
          </a:xfrm>
        </p:spPr>
        <p:txBody>
          <a:bodyPr/>
          <a:lstStyle/>
          <a:p>
            <a:r>
              <a:rPr lang="en-US" altLang="en-US" sz="5400"/>
              <a:t>    Listening Skills</a:t>
            </a:r>
            <a:endParaRPr lang="en-IN" altLang="en-US" sz="5400"/>
          </a:p>
        </p:txBody>
      </p:sp>
      <p:sp>
        <p:nvSpPr>
          <p:cNvPr id="4099" name="Rectangle 3">
            <a:extLst>
              <a:ext uri="{FF2B5EF4-FFF2-40B4-BE49-F238E27FC236}">
                <a16:creationId xmlns:a16="http://schemas.microsoft.com/office/drawing/2014/main" id="{FE33E25E-F50C-C04C-E86F-388A5110190F}"/>
              </a:ext>
            </a:extLst>
          </p:cNvPr>
          <p:cNvSpPr>
            <a:spLocks noGrp="1" noChangeArrowheads="1"/>
          </p:cNvSpPr>
          <p:nvPr>
            <p:ph idx="1"/>
          </p:nvPr>
        </p:nvSpPr>
        <p:spPr>
          <a:xfrm>
            <a:off x="2640013" y="2071688"/>
            <a:ext cx="7262812" cy="4572000"/>
          </a:xfrm>
        </p:spPr>
        <p:txBody>
          <a:bodyPr/>
          <a:lstStyle/>
          <a:p>
            <a:pPr>
              <a:buFont typeface="Wingdings" panose="05000000000000000000" pitchFamily="2" charset="2"/>
              <a:buNone/>
            </a:pPr>
            <a:r>
              <a:rPr lang="en-US" altLang="en-US" sz="4000">
                <a:solidFill>
                  <a:schemeClr val="tx2"/>
                </a:solidFill>
              </a:rPr>
              <a:t> </a:t>
            </a:r>
          </a:p>
          <a:p>
            <a:pPr>
              <a:buFont typeface="Wingdings" panose="05000000000000000000" pitchFamily="2" charset="2"/>
              <a:buNone/>
            </a:pPr>
            <a:r>
              <a:rPr lang="en-US" altLang="en-US" sz="4000">
                <a:solidFill>
                  <a:schemeClr val="tx2"/>
                </a:solidFill>
              </a:rPr>
              <a:t> Listening requires more intelligence than speaking</a:t>
            </a:r>
          </a:p>
          <a:p>
            <a:pPr>
              <a:buFont typeface="Wingdings" panose="05000000000000000000" pitchFamily="2" charset="2"/>
              <a:buNone/>
            </a:pPr>
            <a:r>
              <a:rPr lang="en-US" altLang="en-US" sz="4000">
                <a:solidFill>
                  <a:schemeClr val="tx2"/>
                </a:solidFill>
              </a:rPr>
              <a:t>                     -Turkish Proverb</a:t>
            </a:r>
          </a:p>
          <a:p>
            <a:pPr>
              <a:buFont typeface="Wingdings" panose="05000000000000000000" pitchFamily="2" charset="2"/>
              <a:buNone/>
            </a:pPr>
            <a:br>
              <a:rPr lang="en-US" altLang="en-US" sz="4000"/>
            </a:br>
            <a:endParaRPr lang="en-US" altLang="en-US" sz="4000"/>
          </a:p>
          <a:p>
            <a:pPr>
              <a:buFont typeface="Wingdings" panose="05000000000000000000" pitchFamily="2" charset="2"/>
              <a:buNone/>
            </a:pPr>
            <a:br>
              <a:rPr lang="en-US" altLang="en-US" sz="4000"/>
            </a:br>
            <a:br>
              <a:rPr lang="en-US" altLang="en-US" sz="4000"/>
            </a:br>
            <a:endParaRPr lang="en-US" altLang="en-US" sz="4000">
              <a:solidFill>
                <a:schemeClr val="tx2"/>
              </a:solidFill>
            </a:endParaRPr>
          </a:p>
          <a:p>
            <a:pPr>
              <a:buFont typeface="Wingdings" panose="05000000000000000000" pitchFamily="2" charset="2"/>
              <a:buNone/>
            </a:pPr>
            <a:endParaRPr lang="en-IN" altLang="en-US" sz="8000">
              <a:solidFill>
                <a:schemeClr val="tx2"/>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B1492CF-EF58-7F77-C163-9B8DDECC2F3A}"/>
              </a:ext>
            </a:extLst>
          </p:cNvPr>
          <p:cNvSpPr>
            <a:spLocks noGrp="1" noChangeArrowheads="1"/>
          </p:cNvSpPr>
          <p:nvPr>
            <p:ph type="title"/>
          </p:nvPr>
        </p:nvSpPr>
        <p:spPr/>
        <p:txBody>
          <a:bodyPr/>
          <a:lstStyle/>
          <a:p>
            <a:pPr eaLnBrk="1" hangingPunct="1"/>
            <a:r>
              <a:rPr lang="en-US" altLang="en-US"/>
              <a:t>Listening vs. Hearing</a:t>
            </a:r>
          </a:p>
        </p:txBody>
      </p:sp>
      <p:sp>
        <p:nvSpPr>
          <p:cNvPr id="35843" name="Rectangle 3">
            <a:extLst>
              <a:ext uri="{FF2B5EF4-FFF2-40B4-BE49-F238E27FC236}">
                <a16:creationId xmlns:a16="http://schemas.microsoft.com/office/drawing/2014/main" id="{B396CC8D-BE63-1E9A-0250-6290E49159B8}"/>
              </a:ext>
            </a:extLst>
          </p:cNvPr>
          <p:cNvSpPr>
            <a:spLocks noGrp="1" noChangeArrowheads="1"/>
          </p:cNvSpPr>
          <p:nvPr>
            <p:ph idx="1"/>
          </p:nvPr>
        </p:nvSpPr>
        <p:spPr>
          <a:xfrm>
            <a:off x="1828800" y="1981200"/>
            <a:ext cx="6781800" cy="4876800"/>
          </a:xfrm>
        </p:spPr>
        <p:txBody>
          <a:bodyPr/>
          <a:lstStyle/>
          <a:p>
            <a:pPr eaLnBrk="1" hangingPunct="1">
              <a:lnSpc>
                <a:spcPct val="90000"/>
              </a:lnSpc>
              <a:buFont typeface="Wingdings" panose="05000000000000000000" pitchFamily="2" charset="2"/>
              <a:buChar char="v"/>
              <a:defRPr/>
            </a:pPr>
            <a:r>
              <a:rPr lang="en-US" sz="2800" u="sng" dirty="0"/>
              <a:t>Hearing</a:t>
            </a:r>
            <a:r>
              <a:rPr lang="en-US" sz="2800" dirty="0"/>
              <a:t>- physical process; natural; passive</a:t>
            </a:r>
          </a:p>
          <a:p>
            <a:pPr eaLnBrk="1" hangingPunct="1">
              <a:lnSpc>
                <a:spcPct val="90000"/>
              </a:lnSpc>
              <a:buFont typeface="Wingdings" panose="05000000000000000000" pitchFamily="2" charset="2"/>
              <a:buNone/>
              <a:defRPr/>
            </a:pPr>
            <a:r>
              <a:rPr lang="en-US" sz="2800" u="sng" dirty="0"/>
              <a:t>   Listening</a:t>
            </a:r>
            <a:r>
              <a:rPr lang="en-US" sz="2800" dirty="0"/>
              <a:t>- physical &amp; mental process; active; learned process; a skill</a:t>
            </a:r>
          </a:p>
          <a:p>
            <a:pPr eaLnBrk="1" hangingPunct="1">
              <a:lnSpc>
                <a:spcPct val="90000"/>
              </a:lnSpc>
              <a:buFont typeface="Wingdings" panose="05000000000000000000" pitchFamily="2" charset="2"/>
              <a:buNone/>
              <a:defRPr/>
            </a:pPr>
            <a:endParaRPr lang="en-US" sz="2800" dirty="0"/>
          </a:p>
          <a:p>
            <a:pPr marL="457200" indent="-457200">
              <a:lnSpc>
                <a:spcPct val="80000"/>
              </a:lnSpc>
              <a:buFont typeface="Wingdings" panose="05000000000000000000" pitchFamily="2" charset="2"/>
              <a:buChar char="v"/>
              <a:defRPr/>
            </a:pPr>
            <a:r>
              <a:rPr lang="en-US" sz="2000" dirty="0"/>
              <a:t>Listening is active; hearing is passive</a:t>
            </a:r>
          </a:p>
          <a:p>
            <a:pPr marL="457200" indent="-457200">
              <a:lnSpc>
                <a:spcPct val="80000"/>
              </a:lnSpc>
              <a:buFont typeface="Wingdings" panose="05000000000000000000" pitchFamily="2" charset="2"/>
              <a:buChar char="v"/>
              <a:defRPr/>
            </a:pPr>
            <a:r>
              <a:rPr lang="en-US" sz="2000" dirty="0"/>
              <a:t>Listening is cognitive; hearing is natural</a:t>
            </a:r>
          </a:p>
          <a:p>
            <a:pPr marL="457200" indent="-457200">
              <a:lnSpc>
                <a:spcPct val="80000"/>
              </a:lnSpc>
              <a:buFont typeface="Wingdings" panose="05000000000000000000" pitchFamily="2" charset="2"/>
              <a:buChar char="v"/>
              <a:defRPr/>
            </a:pPr>
            <a:r>
              <a:rPr lang="en-US" sz="2000" dirty="0"/>
              <a:t>Listening is intermittent; hearing is continuous</a:t>
            </a:r>
          </a:p>
          <a:p>
            <a:pPr eaLnBrk="1" hangingPunct="1">
              <a:lnSpc>
                <a:spcPct val="90000"/>
              </a:lnSpc>
              <a:buFont typeface="Wingdings" panose="05000000000000000000" pitchFamily="2" charset="2"/>
              <a:buNone/>
              <a:defRPr/>
            </a:pPr>
            <a:r>
              <a:rPr lang="en-US" sz="2800" dirty="0"/>
              <a:t>Listening is hard!</a:t>
            </a:r>
          </a:p>
          <a:p>
            <a:pPr marL="457200" indent="-457200">
              <a:lnSpc>
                <a:spcPct val="80000"/>
              </a:lnSpc>
              <a:buNone/>
              <a:defRPr/>
            </a:pPr>
            <a:r>
              <a:rPr lang="en-US" sz="1800" i="1" dirty="0">
                <a:solidFill>
                  <a:schemeClr val="tx2"/>
                </a:solidFill>
                <a:latin typeface="Arial" charset="0"/>
              </a:rPr>
              <a:t> </a:t>
            </a:r>
            <a:r>
              <a:rPr lang="en-US" sz="2400" i="1" dirty="0">
                <a:solidFill>
                  <a:schemeClr val="tx2"/>
                </a:solidFill>
                <a:latin typeface="Arial" charset="0"/>
              </a:rPr>
              <a:t>Listening implies a choice.                              We must </a:t>
            </a:r>
            <a:r>
              <a:rPr lang="en-US" sz="2400" i="1" dirty="0">
                <a:solidFill>
                  <a:schemeClr val="hlink"/>
                </a:solidFill>
                <a:latin typeface="Arial" charset="0"/>
              </a:rPr>
              <a:t>choose</a:t>
            </a:r>
            <a:r>
              <a:rPr lang="en-US" sz="2400" i="1" dirty="0">
                <a:solidFill>
                  <a:schemeClr val="tx2"/>
                </a:solidFill>
                <a:latin typeface="Arial" charset="0"/>
              </a:rPr>
              <a:t> to participate in the process of listening</a:t>
            </a:r>
            <a:endParaRPr lang="en-US" sz="2400" i="1" dirty="0">
              <a:solidFill>
                <a:schemeClr val="tx2"/>
              </a:solidFill>
            </a:endParaRPr>
          </a:p>
          <a:p>
            <a:pPr marL="457200" indent="-457200">
              <a:lnSpc>
                <a:spcPct val="80000"/>
              </a:lnSpc>
              <a:defRPr/>
            </a:pPr>
            <a:endParaRPr lang="en-US" sz="2800" i="1" dirty="0"/>
          </a:p>
          <a:p>
            <a:pPr eaLnBrk="1" hangingPunct="1">
              <a:lnSpc>
                <a:spcPct val="90000"/>
              </a:lnSpc>
              <a:buFont typeface="Wingdings" panose="05000000000000000000" pitchFamily="2" charset="2"/>
              <a:buNone/>
              <a:defRPr/>
            </a:pPr>
            <a:endParaRPr lang="en-US" sz="2800" dirty="0"/>
          </a:p>
        </p:txBody>
      </p:sp>
      <p:pic>
        <p:nvPicPr>
          <p:cNvPr id="5124" name="Picture 4" descr="PE03324A">
            <a:extLst>
              <a:ext uri="{FF2B5EF4-FFF2-40B4-BE49-F238E27FC236}">
                <a16:creationId xmlns:a16="http://schemas.microsoft.com/office/drawing/2014/main" id="{AB965429-EC21-C662-3856-C77DA21C2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752601"/>
            <a:ext cx="11430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j0234755">
            <a:extLst>
              <a:ext uri="{FF2B5EF4-FFF2-40B4-BE49-F238E27FC236}">
                <a16:creationId xmlns:a16="http://schemas.microsoft.com/office/drawing/2014/main" id="{06F0AA1F-B6E7-2223-4B4B-CD0FF1168FC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4267200"/>
            <a:ext cx="154305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arn(outVertical)">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barn(outVertical)">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animEffect transition="in" filter="barn(outVertical)">
                                      <p:cBhvr>
                                        <p:cTn id="17" dur="500"/>
                                        <p:tgtEl>
                                          <p:spTgt spid="358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35843">
                                            <p:txEl>
                                              <p:pRg st="4" end="4"/>
                                            </p:txEl>
                                          </p:spTgt>
                                        </p:tgtEl>
                                        <p:attrNameLst>
                                          <p:attrName>style.visibility</p:attrName>
                                        </p:attrNameLst>
                                      </p:cBhvr>
                                      <p:to>
                                        <p:strVal val="visible"/>
                                      </p:to>
                                    </p:set>
                                    <p:animEffect transition="in" filter="barn(outVertical)">
                                      <p:cBhvr>
                                        <p:cTn id="22" dur="500"/>
                                        <p:tgtEl>
                                          <p:spTgt spid="358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animEffect transition="in" filter="barn(outVertical)">
                                      <p:cBhvr>
                                        <p:cTn id="27" dur="500"/>
                                        <p:tgtEl>
                                          <p:spTgt spid="3584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35843">
                                            <p:txEl>
                                              <p:pRg st="6" end="6"/>
                                            </p:txEl>
                                          </p:spTgt>
                                        </p:tgtEl>
                                        <p:attrNameLst>
                                          <p:attrName>style.visibility</p:attrName>
                                        </p:attrNameLst>
                                      </p:cBhvr>
                                      <p:to>
                                        <p:strVal val="visible"/>
                                      </p:to>
                                    </p:set>
                                    <p:animEffect transition="in" filter="barn(outVertical)">
                                      <p:cBhvr>
                                        <p:cTn id="32" dur="500"/>
                                        <p:tgtEl>
                                          <p:spTgt spid="3584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nodeType="clickEffect">
                                  <p:stCondLst>
                                    <p:cond delay="0"/>
                                  </p:stCondLst>
                                  <p:childTnLst>
                                    <p:set>
                                      <p:cBhvr>
                                        <p:cTn id="36" dur="1" fill="hold">
                                          <p:stCondLst>
                                            <p:cond delay="0"/>
                                          </p:stCondLst>
                                        </p:cTn>
                                        <p:tgtEl>
                                          <p:spTgt spid="35843">
                                            <p:txEl>
                                              <p:pRg st="7" end="7"/>
                                            </p:txEl>
                                          </p:spTgt>
                                        </p:tgtEl>
                                        <p:attrNameLst>
                                          <p:attrName>style.visibility</p:attrName>
                                        </p:attrNameLst>
                                      </p:cBhvr>
                                      <p:to>
                                        <p:strVal val="visible"/>
                                      </p:to>
                                    </p:set>
                                    <p:animEffect transition="in" filter="barn(outVertical)">
                                      <p:cBhvr>
                                        <p:cTn id="37" dur="500"/>
                                        <p:tgtEl>
                                          <p:spTgt spid="35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CF32A24-76EE-EDF2-66A2-47A2C3BF14FC}"/>
              </a:ext>
            </a:extLst>
          </p:cNvPr>
          <p:cNvSpPr>
            <a:spLocks noGrp="1" noChangeArrowheads="1"/>
          </p:cNvSpPr>
          <p:nvPr>
            <p:ph type="title"/>
          </p:nvPr>
        </p:nvSpPr>
        <p:spPr/>
        <p:txBody>
          <a:bodyPr/>
          <a:lstStyle/>
          <a:p>
            <a:pPr eaLnBrk="1" hangingPunct="1"/>
            <a:r>
              <a:rPr lang="en-US" altLang="en-US"/>
              <a:t>Why is it important to listen?</a:t>
            </a:r>
            <a:endParaRPr lang="en-IN" altLang="en-US"/>
          </a:p>
        </p:txBody>
      </p:sp>
      <p:sp>
        <p:nvSpPr>
          <p:cNvPr id="6147" name="Rectangle 3">
            <a:extLst>
              <a:ext uri="{FF2B5EF4-FFF2-40B4-BE49-F238E27FC236}">
                <a16:creationId xmlns:a16="http://schemas.microsoft.com/office/drawing/2014/main" id="{5A016311-83D3-423C-C6D5-1500D79F0A3B}"/>
              </a:ext>
            </a:extLst>
          </p:cNvPr>
          <p:cNvSpPr>
            <a:spLocks noGrp="1" noChangeArrowheads="1"/>
          </p:cNvSpPr>
          <p:nvPr>
            <p:ph idx="1"/>
          </p:nvPr>
        </p:nvSpPr>
        <p:spPr>
          <a:xfrm>
            <a:off x="2711450" y="1989138"/>
            <a:ext cx="7772400" cy="4654550"/>
          </a:xfrm>
        </p:spPr>
        <p:txBody>
          <a:bodyPr/>
          <a:lstStyle/>
          <a:p>
            <a:pPr eaLnBrk="1" hangingPunct="1">
              <a:buFont typeface="Wingdings" panose="05000000000000000000" pitchFamily="2" charset="2"/>
              <a:buChar char="v"/>
            </a:pPr>
            <a:r>
              <a:rPr lang="en-US" altLang="en-US" sz="2800" b="1" i="1"/>
              <a:t>Listening builds stronger relationships and creates  happy work environment.</a:t>
            </a:r>
          </a:p>
          <a:p>
            <a:pPr eaLnBrk="1" hangingPunct="1">
              <a:buFont typeface="Wingdings" panose="05000000000000000000" pitchFamily="2" charset="2"/>
              <a:buChar char="v"/>
            </a:pPr>
            <a:endParaRPr lang="en-US" altLang="en-US" sz="2800" b="1" i="1"/>
          </a:p>
          <a:p>
            <a:pPr eaLnBrk="1" hangingPunct="1">
              <a:buFont typeface="Wingdings" panose="05000000000000000000" pitchFamily="2" charset="2"/>
              <a:buChar char="v"/>
            </a:pPr>
            <a:r>
              <a:rPr lang="en-US" altLang="en-US" sz="2800" b="1" i="1"/>
              <a:t>Listening leads to learning.</a:t>
            </a:r>
          </a:p>
          <a:p>
            <a:pPr eaLnBrk="1" hangingPunct="1">
              <a:buFont typeface="Wingdings" panose="05000000000000000000" pitchFamily="2" charset="2"/>
              <a:buChar char="v"/>
            </a:pPr>
            <a:endParaRPr lang="en-US" altLang="en-US" sz="2800" b="1" i="1"/>
          </a:p>
          <a:p>
            <a:pPr eaLnBrk="1" hangingPunct="1">
              <a:buFont typeface="Wingdings" panose="05000000000000000000" pitchFamily="2" charset="2"/>
              <a:buChar char="v"/>
            </a:pPr>
            <a:r>
              <a:rPr lang="en-US" altLang="en-US" sz="2800" b="1" i="1"/>
              <a:t>Listening saves time</a:t>
            </a:r>
          </a:p>
          <a:p>
            <a:pPr eaLnBrk="1" hangingPunct="1">
              <a:buFont typeface="Wingdings" panose="05000000000000000000" pitchFamily="2" charset="2"/>
              <a:buChar char="v"/>
            </a:pPr>
            <a:endParaRPr lang="en-US" altLang="en-US" b="1" i="1"/>
          </a:p>
          <a:p>
            <a:pPr eaLnBrk="1" hangingPunct="1">
              <a:buFont typeface="Wingdings" panose="05000000000000000000" pitchFamily="2" charset="2"/>
              <a:buChar char="v"/>
            </a:pPr>
            <a:r>
              <a:rPr lang="en-US" altLang="en-US" sz="2800" b="1" i="1"/>
              <a:t>Listening is CRITICAL in conflict </a:t>
            </a:r>
          </a:p>
          <a:p>
            <a:pPr eaLnBrk="1" hangingPunct="1">
              <a:buFont typeface="Wingdings" panose="05000000000000000000" pitchFamily="2" charset="2"/>
              <a:buNone/>
            </a:pPr>
            <a:r>
              <a:rPr lang="en-US" altLang="en-US" sz="2800" b="1" i="1"/>
              <a:t>   resolution and problem solving.</a:t>
            </a:r>
          </a:p>
          <a:p>
            <a:pPr eaLnBrk="1" hangingPunct="1">
              <a:buFont typeface="Wingdings" panose="05000000000000000000" pitchFamily="2" charset="2"/>
              <a:buNone/>
            </a:pPr>
            <a:endParaRPr lang="en-IN" altLang="en-US" sz="2800" b="1" i="1"/>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D54B528C-F397-98B7-1ABE-6F7878657181}"/>
              </a:ext>
            </a:extLst>
          </p:cNvPr>
          <p:cNvSpPr>
            <a:spLocks noChangeArrowheads="1"/>
          </p:cNvSpPr>
          <p:nvPr/>
        </p:nvSpPr>
        <p:spPr bwMode="auto">
          <a:xfrm>
            <a:off x="2279650" y="2000250"/>
            <a:ext cx="81724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SzTx/>
              <a:buFont typeface="Wingdings" panose="05000000000000000000" pitchFamily="2" charset="2"/>
              <a:buChar char="v"/>
            </a:pPr>
            <a:r>
              <a:rPr lang="en-US" altLang="en-US" sz="2800" b="1" i="1"/>
              <a:t>Leads to early problem solving</a:t>
            </a:r>
          </a:p>
          <a:p>
            <a:pPr eaLnBrk="1" hangingPunct="1">
              <a:spcBef>
                <a:spcPct val="0"/>
              </a:spcBef>
              <a:buSzTx/>
              <a:buFontTx/>
              <a:buNone/>
            </a:pPr>
            <a:endParaRPr lang="en-US" altLang="en-US" sz="2800" b="1" i="1"/>
          </a:p>
          <a:p>
            <a:pPr eaLnBrk="1" hangingPunct="1">
              <a:spcBef>
                <a:spcPct val="0"/>
              </a:spcBef>
              <a:buSzTx/>
              <a:buFont typeface="Wingdings" panose="05000000000000000000" pitchFamily="2" charset="2"/>
              <a:buChar char="v"/>
            </a:pPr>
            <a:r>
              <a:rPr lang="en-US" altLang="en-US" sz="2800" b="1" i="1"/>
              <a:t>Listening reduces tension and hostilities</a:t>
            </a:r>
          </a:p>
          <a:p>
            <a:pPr eaLnBrk="1" hangingPunct="1">
              <a:spcBef>
                <a:spcPct val="0"/>
              </a:spcBef>
              <a:buSzTx/>
              <a:buFont typeface="Wingdings" panose="05000000000000000000" pitchFamily="2" charset="2"/>
              <a:buNone/>
            </a:pPr>
            <a:endParaRPr lang="en-US" altLang="en-US" sz="2800" b="1" i="1"/>
          </a:p>
          <a:p>
            <a:pPr eaLnBrk="1" hangingPunct="1">
              <a:spcBef>
                <a:spcPct val="0"/>
              </a:spcBef>
              <a:buSzTx/>
              <a:buFont typeface="Wingdings" panose="05000000000000000000" pitchFamily="2" charset="2"/>
              <a:buChar char="v"/>
            </a:pPr>
            <a:r>
              <a:rPr lang="en-US" altLang="en-US" sz="2800" b="1" i="1"/>
              <a:t>Facilitates bonding with the team members :Listening is the most powerful form of acknowledgment &amp; creates acceptance and openness</a:t>
            </a:r>
            <a:r>
              <a:rPr lang="en-US" altLang="en-US" b="1" i="1"/>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8A5D579-720E-A906-CD4E-8D6519A64F17}"/>
              </a:ext>
            </a:extLst>
          </p:cNvPr>
          <p:cNvSpPr>
            <a:spLocks noGrp="1"/>
          </p:cNvSpPr>
          <p:nvPr>
            <p:ph type="title"/>
          </p:nvPr>
        </p:nvSpPr>
        <p:spPr/>
        <p:txBody>
          <a:bodyPr/>
          <a:lstStyle/>
          <a:p>
            <a:r>
              <a:rPr lang="en-US" altLang="en-US"/>
              <a:t>Types of listening</a:t>
            </a:r>
          </a:p>
        </p:txBody>
      </p:sp>
      <p:sp>
        <p:nvSpPr>
          <p:cNvPr id="8195" name="Content Placeholder 2">
            <a:extLst>
              <a:ext uri="{FF2B5EF4-FFF2-40B4-BE49-F238E27FC236}">
                <a16:creationId xmlns:a16="http://schemas.microsoft.com/office/drawing/2014/main" id="{1022DD73-6040-A89F-C692-C9BCDD5427D8}"/>
              </a:ext>
            </a:extLst>
          </p:cNvPr>
          <p:cNvSpPr>
            <a:spLocks noGrp="1"/>
          </p:cNvSpPr>
          <p:nvPr>
            <p:ph idx="1"/>
          </p:nvPr>
        </p:nvSpPr>
        <p:spPr/>
        <p:txBody>
          <a:bodyPr/>
          <a:lstStyle/>
          <a:p>
            <a:r>
              <a:rPr lang="en-US" altLang="en-US"/>
              <a:t>Content listening</a:t>
            </a:r>
          </a:p>
          <a:p>
            <a:endParaRPr lang="en-US" altLang="en-US"/>
          </a:p>
          <a:p>
            <a:r>
              <a:rPr lang="en-US" altLang="en-US"/>
              <a:t>Critical/Evaluative listening</a:t>
            </a:r>
          </a:p>
          <a:p>
            <a:endParaRPr lang="en-US" altLang="en-US"/>
          </a:p>
          <a:p>
            <a:r>
              <a:rPr lang="en-US" altLang="en-US"/>
              <a:t>Empathic listening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0481"/>
          <p:cNvSpPr/>
          <p:nvPr/>
        </p:nvSpPr>
        <p:spPr>
          <a:xfrm>
            <a:off x="3657600" y="685800"/>
            <a:ext cx="5791200" cy="762000"/>
          </a:xfrm>
          <a:prstGeom prst="rect">
            <a:avLst/>
          </a:prstGeom>
          <a:noFill/>
          <a:ln w="9525">
            <a:noFill/>
          </a:ln>
        </p:spPr>
        <p:txBody>
          <a:bodyPr anchor="t">
            <a:spAutoFit/>
          </a:bodyPr>
          <a:lstStyle/>
          <a:p>
            <a:pPr lvl="0" indent="0"/>
            <a:endParaRPr lang="en-US" altLang="en-US" sz="4400">
              <a:latin typeface="Arial" panose="020B0604020202020204" pitchFamily="34" charset="0"/>
              <a:ea typeface="Times New Roman" panose="02020603050405020304" charset="0"/>
            </a:endParaRPr>
          </a:p>
        </p:txBody>
      </p:sp>
      <p:pic>
        <p:nvPicPr>
          <p:cNvPr id="19458" name="Picture 20482" descr="johari_nomot"/>
          <p:cNvPicPr>
            <a:picLocks noChangeAspect="1"/>
          </p:cNvPicPr>
          <p:nvPr/>
        </p:nvPicPr>
        <p:blipFill>
          <a:blip r:embed="rId2" cstate="print"/>
          <a:stretch>
            <a:fillRect/>
          </a:stretch>
        </p:blipFill>
        <p:spPr>
          <a:xfrm>
            <a:off x="3124200" y="914400"/>
            <a:ext cx="5867400" cy="5584825"/>
          </a:xfrm>
          <a:prstGeom prst="rect">
            <a:avLst/>
          </a:prstGeom>
          <a:noFill/>
          <a:ln w="9525">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2F0A762-C9C5-F71E-D328-132A60F22FC1}"/>
              </a:ext>
            </a:extLst>
          </p:cNvPr>
          <p:cNvSpPr>
            <a:spLocks noGrp="1"/>
          </p:cNvSpPr>
          <p:nvPr>
            <p:ph type="title"/>
          </p:nvPr>
        </p:nvSpPr>
        <p:spPr/>
        <p:txBody>
          <a:bodyPr/>
          <a:lstStyle/>
          <a:p>
            <a:r>
              <a:rPr lang="en-US" altLang="en-US"/>
              <a:t>Listening Process</a:t>
            </a:r>
          </a:p>
        </p:txBody>
      </p:sp>
      <p:sp>
        <p:nvSpPr>
          <p:cNvPr id="9219" name="Content Placeholder 2">
            <a:extLst>
              <a:ext uri="{FF2B5EF4-FFF2-40B4-BE49-F238E27FC236}">
                <a16:creationId xmlns:a16="http://schemas.microsoft.com/office/drawing/2014/main" id="{D0A58330-A109-5140-ADEF-18E2A2210C65}"/>
              </a:ext>
            </a:extLst>
          </p:cNvPr>
          <p:cNvSpPr>
            <a:spLocks noGrp="1"/>
          </p:cNvSpPr>
          <p:nvPr>
            <p:ph idx="1"/>
          </p:nvPr>
        </p:nvSpPr>
        <p:spPr>
          <a:xfrm>
            <a:off x="2706688" y="1785939"/>
            <a:ext cx="7772400" cy="4346575"/>
          </a:xfrm>
        </p:spPr>
        <p:txBody>
          <a:bodyPr/>
          <a:lstStyle/>
          <a:p>
            <a:pPr>
              <a:lnSpc>
                <a:spcPct val="200000"/>
              </a:lnSpc>
              <a:buFontTx/>
              <a:buNone/>
            </a:pPr>
            <a:r>
              <a:rPr lang="en-US" altLang="en-US" sz="2400" i="1"/>
              <a:t>1. Sensing, Selecting and Receiving</a:t>
            </a:r>
            <a:r>
              <a:rPr lang="en-US" altLang="en-US" sz="2400"/>
              <a:t> </a:t>
            </a:r>
          </a:p>
          <a:p>
            <a:pPr>
              <a:lnSpc>
                <a:spcPct val="200000"/>
              </a:lnSpc>
              <a:buFontTx/>
              <a:buNone/>
            </a:pPr>
            <a:r>
              <a:rPr lang="en-US" altLang="en-US" sz="2400" i="1"/>
              <a:t>2. Decoding and Interpreting </a:t>
            </a:r>
          </a:p>
          <a:p>
            <a:pPr>
              <a:lnSpc>
                <a:spcPct val="200000"/>
              </a:lnSpc>
              <a:buFontTx/>
              <a:buNone/>
            </a:pPr>
            <a:r>
              <a:rPr lang="en-US" altLang="en-US" sz="2400" i="1"/>
              <a:t>3. Remembering </a:t>
            </a:r>
          </a:p>
          <a:p>
            <a:pPr>
              <a:lnSpc>
                <a:spcPct val="200000"/>
              </a:lnSpc>
              <a:buFontTx/>
              <a:buNone/>
            </a:pPr>
            <a:r>
              <a:rPr lang="en-US" altLang="en-US" sz="2400" i="1"/>
              <a:t>4.Evaluating </a:t>
            </a:r>
          </a:p>
          <a:p>
            <a:pPr>
              <a:lnSpc>
                <a:spcPct val="200000"/>
              </a:lnSpc>
              <a:buFontTx/>
              <a:buNone/>
            </a:pPr>
            <a:r>
              <a:rPr lang="en-US" altLang="en-US" sz="2400" i="1"/>
              <a:t>5. Responding </a:t>
            </a:r>
            <a:endParaRPr lang="en-US"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6AD3939-8EE5-601D-B2F0-1FFD84B78E05}"/>
              </a:ext>
            </a:extLst>
          </p:cNvPr>
          <p:cNvSpPr>
            <a:spLocks noGrp="1" noChangeArrowheads="1"/>
          </p:cNvSpPr>
          <p:nvPr>
            <p:ph type="title"/>
          </p:nvPr>
        </p:nvSpPr>
        <p:spPr>
          <a:xfrm>
            <a:off x="2711450" y="836614"/>
            <a:ext cx="7793038" cy="911225"/>
          </a:xfrm>
        </p:spPr>
        <p:txBody>
          <a:bodyPr lIns="92075" tIns="46038" rIns="92075" bIns="46038" anchor="ctr"/>
          <a:lstStyle/>
          <a:p>
            <a:pPr eaLnBrk="1" hangingPunct="1"/>
            <a:r>
              <a:rPr lang="en-US" altLang="en-US"/>
              <a:t>Active Listening Techniques</a:t>
            </a:r>
          </a:p>
        </p:txBody>
      </p:sp>
      <p:sp>
        <p:nvSpPr>
          <p:cNvPr id="10243" name="Rectangle 3">
            <a:extLst>
              <a:ext uri="{FF2B5EF4-FFF2-40B4-BE49-F238E27FC236}">
                <a16:creationId xmlns:a16="http://schemas.microsoft.com/office/drawing/2014/main" id="{9BB860B7-A2BE-3CD0-114A-7BDB18528291}"/>
              </a:ext>
            </a:extLst>
          </p:cNvPr>
          <p:cNvSpPr>
            <a:spLocks noGrp="1" noChangeArrowheads="1"/>
          </p:cNvSpPr>
          <p:nvPr>
            <p:ph idx="1"/>
          </p:nvPr>
        </p:nvSpPr>
        <p:spPr/>
        <p:txBody>
          <a:bodyPr lIns="92075" tIns="46038" rIns="92075" bIns="46038"/>
          <a:lstStyle/>
          <a:p>
            <a:pPr eaLnBrk="1" hangingPunct="1">
              <a:buFont typeface="Wingdings" panose="05000000000000000000" pitchFamily="2" charset="2"/>
              <a:buChar char="v"/>
            </a:pPr>
            <a:r>
              <a:rPr lang="en-US" altLang="en-US"/>
              <a:t>Encouraging</a:t>
            </a:r>
          </a:p>
          <a:p>
            <a:pPr eaLnBrk="1" hangingPunct="1">
              <a:buFont typeface="Wingdings" panose="05000000000000000000" pitchFamily="2" charset="2"/>
              <a:buChar char="v"/>
            </a:pPr>
            <a:r>
              <a:rPr lang="en-US" altLang="en-US"/>
              <a:t>Restating</a:t>
            </a:r>
          </a:p>
          <a:p>
            <a:pPr eaLnBrk="1" hangingPunct="1">
              <a:buFont typeface="Wingdings" panose="05000000000000000000" pitchFamily="2" charset="2"/>
              <a:buChar char="v"/>
            </a:pPr>
            <a:r>
              <a:rPr lang="en-US" altLang="en-US"/>
              <a:t>Reflecting</a:t>
            </a:r>
          </a:p>
          <a:p>
            <a:pPr eaLnBrk="1" hangingPunct="1">
              <a:buFont typeface="Wingdings" panose="05000000000000000000" pitchFamily="2" charset="2"/>
              <a:buChar char="v"/>
            </a:pPr>
            <a:r>
              <a:rPr lang="en-US" altLang="en-US"/>
              <a:t>Summarizing</a:t>
            </a:r>
          </a:p>
          <a:p>
            <a:pPr eaLnBrk="1" hangingPunct="1"/>
            <a:endParaRPr lang="en-US" altLang="en-US"/>
          </a:p>
        </p:txBody>
      </p:sp>
      <p:pic>
        <p:nvPicPr>
          <p:cNvPr id="10244" name="Picture 4" descr="j0158315">
            <a:extLst>
              <a:ext uri="{FF2B5EF4-FFF2-40B4-BE49-F238E27FC236}">
                <a16:creationId xmlns:a16="http://schemas.microsoft.com/office/drawing/2014/main" id="{E5DD1737-318B-678A-E63B-48E0D6F8A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538" y="1989138"/>
            <a:ext cx="37004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4783051-C33E-3AF2-38D3-B32979911D37}"/>
              </a:ext>
            </a:extLst>
          </p:cNvPr>
          <p:cNvSpPr>
            <a:spLocks noGrp="1" noChangeArrowheads="1"/>
          </p:cNvSpPr>
          <p:nvPr>
            <p:ph type="title"/>
          </p:nvPr>
        </p:nvSpPr>
        <p:spPr/>
        <p:txBody>
          <a:bodyPr/>
          <a:lstStyle/>
          <a:p>
            <a:pPr eaLnBrk="1" hangingPunct="1"/>
            <a:r>
              <a:rPr lang="en-US" altLang="en-US"/>
              <a:t>Encouragement</a:t>
            </a:r>
            <a:endParaRPr lang="en-IN" altLang="en-US"/>
          </a:p>
        </p:txBody>
      </p:sp>
      <p:sp>
        <p:nvSpPr>
          <p:cNvPr id="11267" name="Rectangle 3">
            <a:extLst>
              <a:ext uri="{FF2B5EF4-FFF2-40B4-BE49-F238E27FC236}">
                <a16:creationId xmlns:a16="http://schemas.microsoft.com/office/drawing/2014/main" id="{B72F926D-9B79-68CB-17F4-0B6B8ACF314A}"/>
              </a:ext>
            </a:extLst>
          </p:cNvPr>
          <p:cNvSpPr>
            <a:spLocks noGrp="1" noChangeArrowheads="1"/>
          </p:cNvSpPr>
          <p:nvPr>
            <p:ph idx="1"/>
          </p:nvPr>
        </p:nvSpPr>
        <p:spPr>
          <a:xfrm>
            <a:off x="2208213" y="1857376"/>
            <a:ext cx="7848600" cy="4638675"/>
          </a:xfrm>
        </p:spPr>
        <p:txBody>
          <a:bodyPr/>
          <a:lstStyle/>
          <a:p>
            <a:pPr eaLnBrk="1" hangingPunct="1">
              <a:lnSpc>
                <a:spcPct val="90000"/>
              </a:lnSpc>
              <a:buFont typeface="Wingdings" panose="05000000000000000000" pitchFamily="2" charset="2"/>
              <a:buChar char="v"/>
            </a:pPr>
            <a:r>
              <a:rPr lang="en-US" altLang="en-US"/>
              <a:t>The purpose is to convey interest and to keep the person talking.</a:t>
            </a:r>
          </a:p>
          <a:p>
            <a:pPr eaLnBrk="1" hangingPunct="1">
              <a:lnSpc>
                <a:spcPct val="90000"/>
              </a:lnSpc>
              <a:buFont typeface="Wingdings" panose="05000000000000000000" pitchFamily="2" charset="2"/>
              <a:buChar char="v"/>
            </a:pPr>
            <a:r>
              <a:rPr lang="en-US" altLang="en-US"/>
              <a:t>To do this don’t agree or disagree.  Use noncommittal words in a positive tone of voice.</a:t>
            </a:r>
          </a:p>
          <a:p>
            <a:pPr eaLnBrk="1" hangingPunct="1">
              <a:lnSpc>
                <a:spcPct val="90000"/>
              </a:lnSpc>
              <a:buFont typeface="Wingdings" panose="05000000000000000000" pitchFamily="2" charset="2"/>
              <a:buChar char="v"/>
            </a:pPr>
            <a:r>
              <a:rPr lang="en-US" altLang="en-US"/>
              <a:t>“I see…”  “uh-huh…”   “That’s interesting”  “What did you say then?”  “What did he say when you said that?</a:t>
            </a:r>
          </a:p>
          <a:p>
            <a:pPr eaLnBrk="1" hangingPunct="1">
              <a:lnSpc>
                <a:spcPct val="90000"/>
              </a:lnSpc>
              <a:buFont typeface="Wingdings" panose="05000000000000000000" pitchFamily="2" charset="2"/>
              <a:buChar char="v"/>
            </a:pPr>
            <a:r>
              <a:rPr lang="en-US" altLang="en-US"/>
              <a:t>Be aware of your body language! </a:t>
            </a:r>
          </a:p>
          <a:p>
            <a:pPr eaLnBrk="1" hangingPunct="1">
              <a:lnSpc>
                <a:spcPct val="90000"/>
              </a:lnSpc>
              <a:buFont typeface="Wingdings" panose="05000000000000000000" pitchFamily="2" charset="2"/>
              <a:buChar char="v"/>
            </a:pPr>
            <a:endParaRPr lang="en-US" altLang="en-US"/>
          </a:p>
          <a:p>
            <a:pPr eaLnBrk="1" hangingPunct="1">
              <a:lnSpc>
                <a:spcPct val="90000"/>
              </a:lnSpc>
              <a:buFont typeface="Wingdings" panose="05000000000000000000" pitchFamily="2" charset="2"/>
              <a:buChar char="v"/>
            </a:pPr>
            <a:endParaRPr lang="en-US" altLang="en-US"/>
          </a:p>
          <a:p>
            <a:pPr eaLnBrk="1" hangingPunct="1">
              <a:lnSpc>
                <a:spcPct val="90000"/>
              </a:lnSpc>
              <a:buFont typeface="Wingdings" panose="05000000000000000000" pitchFamily="2" charset="2"/>
              <a:buNone/>
            </a:pPr>
            <a:r>
              <a:rPr lang="en-US" altLang="en-US"/>
              <a:t> </a:t>
            </a:r>
          </a:p>
          <a:p>
            <a:pPr eaLnBrk="1" hangingPunct="1">
              <a:lnSpc>
                <a:spcPct val="90000"/>
              </a:lnSpc>
            </a:pPr>
            <a:endParaRPr lang="en-I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3839925-E757-C5C0-D8D3-4D85853CB8F2}"/>
              </a:ext>
            </a:extLst>
          </p:cNvPr>
          <p:cNvSpPr>
            <a:spLocks noGrp="1" noChangeArrowheads="1"/>
          </p:cNvSpPr>
          <p:nvPr>
            <p:ph type="title"/>
          </p:nvPr>
        </p:nvSpPr>
        <p:spPr/>
        <p:txBody>
          <a:bodyPr/>
          <a:lstStyle/>
          <a:p>
            <a:pPr eaLnBrk="1" hangingPunct="1"/>
            <a:r>
              <a:rPr lang="en-US" altLang="en-US"/>
              <a:t>Restating</a:t>
            </a:r>
            <a:endParaRPr lang="en-IN" altLang="en-US"/>
          </a:p>
        </p:txBody>
      </p:sp>
      <p:sp>
        <p:nvSpPr>
          <p:cNvPr id="12291" name="Rectangle 3">
            <a:extLst>
              <a:ext uri="{FF2B5EF4-FFF2-40B4-BE49-F238E27FC236}">
                <a16:creationId xmlns:a16="http://schemas.microsoft.com/office/drawing/2014/main" id="{C4114B17-C22A-0038-5186-C80B521CF135}"/>
              </a:ext>
            </a:extLst>
          </p:cNvPr>
          <p:cNvSpPr>
            <a:spLocks noGrp="1" noChangeArrowheads="1"/>
          </p:cNvSpPr>
          <p:nvPr>
            <p:ph idx="1"/>
          </p:nvPr>
        </p:nvSpPr>
        <p:spPr>
          <a:xfrm>
            <a:off x="2208213" y="1928814"/>
            <a:ext cx="7772400" cy="4391025"/>
          </a:xfrm>
        </p:spPr>
        <p:txBody>
          <a:bodyPr/>
          <a:lstStyle/>
          <a:p>
            <a:pPr eaLnBrk="1" hangingPunct="1">
              <a:buFont typeface="Wingdings" panose="05000000000000000000" pitchFamily="2" charset="2"/>
              <a:buChar char="v"/>
            </a:pPr>
            <a:r>
              <a:rPr lang="en-US" altLang="en-US"/>
              <a:t>The purpose is to show that you are listening and understanding.</a:t>
            </a:r>
          </a:p>
          <a:p>
            <a:pPr eaLnBrk="1" hangingPunct="1">
              <a:buFont typeface="Wingdings" panose="05000000000000000000" pitchFamily="2" charset="2"/>
              <a:buChar char="v"/>
            </a:pPr>
            <a:r>
              <a:rPr lang="en-US" altLang="en-US"/>
              <a:t>To do this, restate the other’s basic ideas using your own words.</a:t>
            </a:r>
          </a:p>
          <a:p>
            <a:pPr eaLnBrk="1" hangingPunct="1">
              <a:buFont typeface="Wingdings" panose="05000000000000000000" pitchFamily="2" charset="2"/>
              <a:buChar char="v"/>
            </a:pPr>
            <a:r>
              <a:rPr lang="en-US" altLang="en-US"/>
              <a:t>“If I understand you, you are saying…”  “In other words, your decision is…”</a:t>
            </a:r>
          </a:p>
          <a:p>
            <a:pPr eaLnBrk="1" hangingPunct="1">
              <a:buFont typeface="Wingdings" panose="05000000000000000000" pitchFamily="2" charset="2"/>
              <a:buChar char="v"/>
            </a:pPr>
            <a:r>
              <a:rPr lang="en-US" altLang="en-US"/>
              <a:t>Be aware of your body language! </a:t>
            </a:r>
          </a:p>
          <a:p>
            <a:pPr eaLnBrk="1" hangingPunct="1">
              <a:buFont typeface="Wingdings" panose="05000000000000000000" pitchFamily="2" charset="2"/>
              <a:buChar char="v"/>
            </a:pPr>
            <a:endParaRPr lang="en-US" altLang="en-US"/>
          </a:p>
          <a:p>
            <a:pPr eaLnBrk="1" hangingPunct="1">
              <a:buFont typeface="Wingdings" panose="05000000000000000000" pitchFamily="2" charset="2"/>
              <a:buNone/>
            </a:pPr>
            <a:endParaRPr lang="en-US" altLang="en-US"/>
          </a:p>
          <a:p>
            <a:pPr eaLnBrk="1" hangingPunct="1"/>
            <a:endParaRPr lang="en-I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13985A9-3E0E-EC76-984C-A3E6F22D4093}"/>
              </a:ext>
            </a:extLst>
          </p:cNvPr>
          <p:cNvSpPr>
            <a:spLocks noGrp="1" noChangeArrowheads="1"/>
          </p:cNvSpPr>
          <p:nvPr>
            <p:ph type="title"/>
          </p:nvPr>
        </p:nvSpPr>
        <p:spPr/>
        <p:txBody>
          <a:bodyPr/>
          <a:lstStyle/>
          <a:p>
            <a:pPr eaLnBrk="1" hangingPunct="1"/>
            <a:r>
              <a:rPr lang="en-US" altLang="en-US"/>
              <a:t>Reflecting</a:t>
            </a:r>
            <a:endParaRPr lang="en-IN" altLang="en-US"/>
          </a:p>
        </p:txBody>
      </p:sp>
      <p:sp>
        <p:nvSpPr>
          <p:cNvPr id="13315" name="Rectangle 3">
            <a:extLst>
              <a:ext uri="{FF2B5EF4-FFF2-40B4-BE49-F238E27FC236}">
                <a16:creationId xmlns:a16="http://schemas.microsoft.com/office/drawing/2014/main" id="{EF4344D1-DE11-963A-1425-78C71D9EF2B7}"/>
              </a:ext>
            </a:extLst>
          </p:cNvPr>
          <p:cNvSpPr>
            <a:spLocks noGrp="1" noChangeArrowheads="1"/>
          </p:cNvSpPr>
          <p:nvPr>
            <p:ph idx="1"/>
          </p:nvPr>
        </p:nvSpPr>
        <p:spPr>
          <a:xfrm>
            <a:off x="2279650" y="1928814"/>
            <a:ext cx="7772400" cy="4319587"/>
          </a:xfrm>
        </p:spPr>
        <p:txBody>
          <a:bodyPr/>
          <a:lstStyle/>
          <a:p>
            <a:pPr eaLnBrk="1" hangingPunct="1">
              <a:buFont typeface="Wingdings" panose="05000000000000000000" pitchFamily="2" charset="2"/>
              <a:buChar char="v"/>
            </a:pPr>
            <a:r>
              <a:rPr lang="en-US" altLang="en-US"/>
              <a:t>The purpose is to show that you are listening and understand what they are feeling.</a:t>
            </a:r>
          </a:p>
          <a:p>
            <a:pPr eaLnBrk="1" hangingPunct="1">
              <a:buFont typeface="Wingdings" panose="05000000000000000000" pitchFamily="2" charset="2"/>
              <a:buChar char="v"/>
            </a:pPr>
            <a:r>
              <a:rPr lang="en-US" altLang="en-US"/>
              <a:t>To do this restate the other’s basic feeling.</a:t>
            </a:r>
          </a:p>
          <a:p>
            <a:pPr eaLnBrk="1" hangingPunct="1">
              <a:buFont typeface="Wingdings" panose="05000000000000000000" pitchFamily="2" charset="2"/>
              <a:buChar char="v"/>
            </a:pPr>
            <a:r>
              <a:rPr lang="en-US" altLang="en-US"/>
              <a:t>“You feel that…”  “You were pretty disturbed by this…”</a:t>
            </a:r>
          </a:p>
          <a:p>
            <a:pPr eaLnBrk="1" hangingPunct="1">
              <a:buFont typeface="Wingdings" panose="05000000000000000000" pitchFamily="2" charset="2"/>
              <a:buChar char="v"/>
            </a:pPr>
            <a:r>
              <a:rPr lang="en-US" altLang="en-US"/>
              <a:t>Be aware of your body language! </a:t>
            </a:r>
          </a:p>
          <a:p>
            <a:pPr eaLnBrk="1" hangingPunct="1">
              <a:buFont typeface="Wingdings" panose="05000000000000000000" pitchFamily="2" charset="2"/>
              <a:buChar char="v"/>
            </a:pPr>
            <a:endParaRPr lang="en-US" altLang="en-US"/>
          </a:p>
          <a:p>
            <a:pPr eaLnBrk="1" hangingPunct="1">
              <a:buFont typeface="Wingdings" panose="05000000000000000000" pitchFamily="2" charset="2"/>
              <a:buNone/>
            </a:pPr>
            <a:endParaRPr lang="en-US" altLang="en-US"/>
          </a:p>
          <a:p>
            <a:pPr eaLnBrk="1" hangingPunct="1"/>
            <a:endParaRPr lang="en-I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D69EAB7-501F-AE4A-419F-807C9E84D198}"/>
              </a:ext>
            </a:extLst>
          </p:cNvPr>
          <p:cNvSpPr>
            <a:spLocks noGrp="1" noChangeArrowheads="1"/>
          </p:cNvSpPr>
          <p:nvPr>
            <p:ph type="title"/>
          </p:nvPr>
        </p:nvSpPr>
        <p:spPr>
          <a:xfrm>
            <a:off x="2640014" y="188914"/>
            <a:ext cx="7793037" cy="1462087"/>
          </a:xfrm>
        </p:spPr>
        <p:txBody>
          <a:bodyPr/>
          <a:lstStyle/>
          <a:p>
            <a:pPr eaLnBrk="1" hangingPunct="1"/>
            <a:r>
              <a:rPr lang="en-US" altLang="en-US"/>
              <a:t>Summarizing</a:t>
            </a:r>
            <a:endParaRPr lang="en-IN" altLang="en-US"/>
          </a:p>
        </p:txBody>
      </p:sp>
      <p:sp>
        <p:nvSpPr>
          <p:cNvPr id="14339" name="Rectangle 3">
            <a:extLst>
              <a:ext uri="{FF2B5EF4-FFF2-40B4-BE49-F238E27FC236}">
                <a16:creationId xmlns:a16="http://schemas.microsoft.com/office/drawing/2014/main" id="{A6BE4DC8-0DB0-CEBB-049A-790631A5CA98}"/>
              </a:ext>
            </a:extLst>
          </p:cNvPr>
          <p:cNvSpPr>
            <a:spLocks noGrp="1" noChangeArrowheads="1"/>
          </p:cNvSpPr>
          <p:nvPr>
            <p:ph idx="1"/>
          </p:nvPr>
        </p:nvSpPr>
        <p:spPr>
          <a:xfrm>
            <a:off x="2063750" y="1928814"/>
            <a:ext cx="8415338" cy="4714875"/>
          </a:xfrm>
        </p:spPr>
        <p:txBody>
          <a:bodyPr/>
          <a:lstStyle/>
          <a:p>
            <a:pPr eaLnBrk="1" hangingPunct="1">
              <a:buFont typeface="Wingdings" panose="05000000000000000000" pitchFamily="2" charset="2"/>
              <a:buChar char="v"/>
            </a:pPr>
            <a:r>
              <a:rPr lang="en-US" altLang="en-US"/>
              <a:t>The purpose is to pull important ideas, facts, etc. together, to establish a basis for further discussion and to review progress.</a:t>
            </a:r>
          </a:p>
          <a:p>
            <a:pPr eaLnBrk="1" hangingPunct="1">
              <a:buFont typeface="Wingdings" panose="05000000000000000000" pitchFamily="2" charset="2"/>
              <a:buChar char="v"/>
            </a:pPr>
            <a:r>
              <a:rPr lang="en-US" altLang="en-US"/>
              <a:t>To do this restate, reflect and summarize major ideas and feelings.</a:t>
            </a:r>
          </a:p>
          <a:p>
            <a:pPr eaLnBrk="1" hangingPunct="1">
              <a:buFont typeface="Wingdings" panose="05000000000000000000" pitchFamily="2" charset="2"/>
              <a:buChar char="v"/>
            </a:pPr>
            <a:r>
              <a:rPr lang="en-US" altLang="en-US"/>
              <a:t>“These seem to be the key ideas you have expressed…”  “If I understand you, you feel this way about the situation…</a:t>
            </a:r>
          </a:p>
          <a:p>
            <a:pPr eaLnBrk="1" hangingPunct="1">
              <a:buFont typeface="Wingdings" panose="05000000000000000000" pitchFamily="2" charset="2"/>
              <a:buChar char="v"/>
            </a:pPr>
            <a:r>
              <a:rPr lang="en-US" altLang="en-US"/>
              <a:t>Be aware of your body language! </a:t>
            </a:r>
          </a:p>
          <a:p>
            <a:pPr eaLnBrk="1" hangingPunct="1">
              <a:buFont typeface="Wingdings" panose="05000000000000000000" pitchFamily="2" charset="2"/>
              <a:buChar char="v"/>
            </a:pPr>
            <a:endParaRPr lang="en-US" altLang="en-US"/>
          </a:p>
          <a:p>
            <a:pPr eaLnBrk="1" hangingPunct="1"/>
            <a:endParaRPr lang="en-I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FB14873-ED3F-951F-9773-35E857C3CAA9}"/>
              </a:ext>
            </a:extLst>
          </p:cNvPr>
          <p:cNvSpPr>
            <a:spLocks noGrp="1"/>
          </p:cNvSpPr>
          <p:nvPr>
            <p:ph type="title"/>
          </p:nvPr>
        </p:nvSpPr>
        <p:spPr/>
        <p:txBody>
          <a:bodyPr/>
          <a:lstStyle/>
          <a:p>
            <a:r>
              <a:rPr lang="en-IN" altLang="en-US"/>
              <a:t>Barriers to Listening</a:t>
            </a:r>
          </a:p>
        </p:txBody>
      </p:sp>
      <p:sp>
        <p:nvSpPr>
          <p:cNvPr id="3" name="Content Placeholder 2">
            <a:extLst>
              <a:ext uri="{FF2B5EF4-FFF2-40B4-BE49-F238E27FC236}">
                <a16:creationId xmlns:a16="http://schemas.microsoft.com/office/drawing/2014/main" id="{D7D00B44-1906-D047-7B91-8DA473C7C95E}"/>
              </a:ext>
            </a:extLst>
          </p:cNvPr>
          <p:cNvSpPr>
            <a:spLocks noGrp="1"/>
          </p:cNvSpPr>
          <p:nvPr>
            <p:ph idx="1"/>
          </p:nvPr>
        </p:nvSpPr>
        <p:spPr/>
        <p:txBody>
          <a:bodyPr/>
          <a:lstStyle/>
          <a:p>
            <a:pPr>
              <a:defRPr/>
            </a:pPr>
            <a:r>
              <a:rPr lang="en-IN" dirty="0"/>
              <a:t>Individual behaviour barriers</a:t>
            </a:r>
          </a:p>
          <a:p>
            <a:pPr>
              <a:defRPr/>
            </a:pPr>
            <a:r>
              <a:rPr lang="en-IN" dirty="0"/>
              <a:t>Listener-related barriers</a:t>
            </a:r>
          </a:p>
          <a:p>
            <a:pPr>
              <a:defRPr/>
            </a:pPr>
            <a:r>
              <a:rPr lang="en-IN" dirty="0"/>
              <a:t>Environment-related barriers</a:t>
            </a:r>
          </a:p>
          <a:p>
            <a:pPr>
              <a:defRPr/>
            </a:pPr>
            <a:r>
              <a:rPr lang="en-IN" dirty="0"/>
              <a:t>Speaker-related barriers</a:t>
            </a:r>
          </a:p>
          <a:p>
            <a:pPr>
              <a:defRPr/>
            </a:pPr>
            <a:r>
              <a:rPr lang="en-IN" dirty="0"/>
              <a:t>Other barriers</a:t>
            </a:r>
          </a:p>
          <a:p>
            <a:pPr marL="0" indent="0">
              <a:buNone/>
              <a:defRPr/>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5601" descr="johariwindow"/>
          <p:cNvPicPr>
            <a:picLocks noChangeAspect="1"/>
          </p:cNvPicPr>
          <p:nvPr/>
        </p:nvPicPr>
        <p:blipFill>
          <a:blip r:embed="rId2" cstate="print"/>
          <a:stretch>
            <a:fillRect/>
          </a:stretch>
        </p:blipFill>
        <p:spPr>
          <a:xfrm>
            <a:off x="2590800" y="609600"/>
            <a:ext cx="6781800" cy="5757863"/>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08-03"/>
          <p:cNvPicPr>
            <a:picLocks noGrp="1" noChangeAspect="1" noChangeArrowheads="1"/>
          </p:cNvPicPr>
          <p:nvPr>
            <p:ph idx="4294967295"/>
          </p:nvPr>
        </p:nvPicPr>
        <p:blipFill>
          <a:blip r:embed="rId2" cstate="print"/>
          <a:srcRect/>
          <a:stretch>
            <a:fillRect/>
          </a:stretch>
        </p:blipFill>
        <p:spPr bwMode="auto">
          <a:xfrm>
            <a:off x="761963" y="2643188"/>
            <a:ext cx="10763325" cy="2971800"/>
          </a:xfrm>
          <a:prstGeom prst="rect">
            <a:avLst/>
          </a:prstGeom>
          <a:noFill/>
          <a:ln w="9525">
            <a:noFill/>
            <a:miter lim="800000"/>
            <a:headEnd/>
            <a:tailEnd/>
          </a:ln>
        </p:spPr>
      </p:pic>
      <p:sp>
        <p:nvSpPr>
          <p:cNvPr id="5" name="Rectangle 4"/>
          <p:cNvSpPr/>
          <p:nvPr/>
        </p:nvSpPr>
        <p:spPr>
          <a:xfrm>
            <a:off x="0" y="1071547"/>
            <a:ext cx="12192000" cy="954107"/>
          </a:xfrm>
          <a:prstGeom prst="rect">
            <a:avLst/>
          </a:prstGeom>
        </p:spPr>
        <p:txBody>
          <a:bodyPr wrap="square">
            <a:spAutoFit/>
          </a:bodyPr>
          <a:lstStyle/>
          <a:p>
            <a:r>
              <a:rPr lang="en-US" sz="2800" dirty="0">
                <a:latin typeface="Arial" pitchFamily="34" charset="0"/>
              </a:rPr>
              <a:t>  At the Beginning of a Relationship (left) </a:t>
            </a:r>
          </a:p>
          <a:p>
            <a:r>
              <a:rPr lang="en-US" sz="2800" dirty="0">
                <a:latin typeface="Arial" pitchFamily="34" charset="0"/>
              </a:rPr>
              <a:t>  After a Closer Relationship Has Developed (right)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6625"/>
          <p:cNvSpPr/>
          <p:nvPr/>
        </p:nvSpPr>
        <p:spPr>
          <a:xfrm>
            <a:off x="2133600" y="533400"/>
            <a:ext cx="7772400" cy="5644622"/>
          </a:xfrm>
          <a:prstGeom prst="rect">
            <a:avLst/>
          </a:prstGeom>
          <a:noFill/>
          <a:ln w="9525">
            <a:noFill/>
          </a:ln>
        </p:spPr>
        <p:txBody>
          <a:bodyPr anchor="t">
            <a:spAutoFit/>
          </a:bodyPr>
          <a:lstStyle/>
          <a:p>
            <a:pPr lvl="0" indent="0">
              <a:spcBef>
                <a:spcPct val="50000"/>
              </a:spcBef>
            </a:pPr>
            <a:r>
              <a:rPr lang="en-US" altLang="en-US" sz="4400" b="1" dirty="0">
                <a:solidFill>
                  <a:schemeClr val="tx1"/>
                </a:solidFill>
                <a:latin typeface="Arial" panose="020B0604020202020204" pitchFamily="34" charset="0"/>
                <a:ea typeface="Times New Roman" panose="02020603050405020304" charset="0"/>
              </a:rPr>
              <a:t>Key Points:</a:t>
            </a:r>
          </a:p>
          <a:p>
            <a:pPr lvl="0" indent="0">
              <a:lnSpc>
                <a:spcPct val="80000"/>
              </a:lnSpc>
              <a:spcBef>
                <a:spcPct val="50000"/>
              </a:spcBef>
              <a:buClr>
                <a:schemeClr val="bg2"/>
              </a:buClr>
              <a:buSzPct val="75000"/>
              <a:buFont typeface="Wingdings" panose="05000000000000000000" pitchFamily="2" charset="2"/>
              <a:buChar char="n"/>
            </a:pPr>
            <a:r>
              <a:rPr lang="en-US" altLang="en-US" sz="2400" dirty="0">
                <a:solidFill>
                  <a:schemeClr val="tx1"/>
                </a:solidFill>
                <a:latin typeface="Arial" panose="020B0604020202020204" pitchFamily="34" charset="0"/>
                <a:ea typeface="Times New Roman" panose="02020603050405020304" charset="0"/>
              </a:rPr>
              <a:t>In most cases, the aim in groups should be to develop the Open Area for every person. </a:t>
            </a:r>
          </a:p>
          <a:p>
            <a:pPr lvl="0" indent="0">
              <a:lnSpc>
                <a:spcPct val="80000"/>
              </a:lnSpc>
              <a:spcBef>
                <a:spcPct val="50000"/>
              </a:spcBef>
              <a:buClr>
                <a:schemeClr val="bg2"/>
              </a:buClr>
              <a:buSzPct val="75000"/>
              <a:buFont typeface="Wingdings" panose="05000000000000000000" pitchFamily="2" charset="2"/>
              <a:buChar char="n"/>
            </a:pPr>
            <a:r>
              <a:rPr lang="en-US" altLang="en-US" sz="2400" dirty="0">
                <a:solidFill>
                  <a:schemeClr val="tx1"/>
                </a:solidFill>
                <a:latin typeface="Arial" panose="020B0604020202020204" pitchFamily="34" charset="0"/>
                <a:ea typeface="Times New Roman" panose="02020603050405020304" charset="0"/>
              </a:rPr>
              <a:t>Working in this area with others usually allows for enhanced individual and team effectiveness and productivity. The Open Area is the ‘space’ where good communications and cooperation occur, free from confusion, conflict and misunderstanding.</a:t>
            </a:r>
          </a:p>
          <a:p>
            <a:pPr lvl="0" indent="0">
              <a:lnSpc>
                <a:spcPct val="80000"/>
              </a:lnSpc>
              <a:spcBef>
                <a:spcPct val="50000"/>
              </a:spcBef>
              <a:buClr>
                <a:schemeClr val="bg2"/>
              </a:buClr>
              <a:buSzPct val="75000"/>
              <a:buFont typeface="Wingdings" panose="05000000000000000000" pitchFamily="2" charset="2"/>
              <a:buChar char="n"/>
            </a:pPr>
            <a:r>
              <a:rPr lang="en-US" altLang="en-US" sz="2400" dirty="0">
                <a:solidFill>
                  <a:schemeClr val="tx1"/>
                </a:solidFill>
                <a:latin typeface="Arial" panose="020B0604020202020204" pitchFamily="34" charset="0"/>
                <a:ea typeface="Times New Roman" panose="02020603050405020304" charset="0"/>
              </a:rPr>
              <a:t>Self-disclosure is the process by which people expand the Open Area vertically. Feedback is the process by which people expand this area horizontally.</a:t>
            </a:r>
          </a:p>
          <a:p>
            <a:pPr lvl="0" indent="0">
              <a:lnSpc>
                <a:spcPct val="80000"/>
              </a:lnSpc>
              <a:spcBef>
                <a:spcPct val="50000"/>
              </a:spcBef>
              <a:buClr>
                <a:schemeClr val="bg2"/>
              </a:buClr>
              <a:buSzPct val="75000"/>
              <a:buFont typeface="Wingdings" panose="05000000000000000000" pitchFamily="2" charset="2"/>
              <a:buChar char="n"/>
            </a:pPr>
            <a:r>
              <a:rPr lang="en-US" altLang="en-US" sz="2400" dirty="0">
                <a:solidFill>
                  <a:schemeClr val="tx1"/>
                </a:solidFill>
                <a:latin typeface="Arial" panose="020B0604020202020204" pitchFamily="34" charset="0"/>
                <a:ea typeface="Times New Roman" panose="02020603050405020304" charset="0"/>
              </a:rPr>
              <a:t>By encouraging healthy self-disclosure and sensitive feedback, you can build a stronger and more effective team. Most people want and need accurate feedback from coworkers and supervisors.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6625"/>
          <p:cNvSpPr/>
          <p:nvPr/>
        </p:nvSpPr>
        <p:spPr>
          <a:xfrm>
            <a:off x="2029096" y="272143"/>
            <a:ext cx="8643257" cy="6309420"/>
          </a:xfrm>
          <a:prstGeom prst="rect">
            <a:avLst/>
          </a:prstGeom>
          <a:noFill/>
          <a:ln w="9525">
            <a:noFill/>
          </a:ln>
        </p:spPr>
        <p:txBody>
          <a:bodyPr wrap="square" anchor="t">
            <a:spAutoFit/>
          </a:bodyPr>
          <a:lstStyle/>
          <a:p>
            <a:pPr lvl="0" indent="0">
              <a:spcBef>
                <a:spcPct val="50000"/>
              </a:spcBef>
            </a:pPr>
            <a:r>
              <a:rPr lang="en-US" altLang="en-US" sz="4400" b="1" dirty="0">
                <a:solidFill>
                  <a:schemeClr val="tx1"/>
                </a:solidFill>
                <a:latin typeface="Arial" panose="020B0604020202020204" pitchFamily="34" charset="0"/>
                <a:ea typeface="Times New Roman" panose="02020603050405020304" charset="0"/>
              </a:rPr>
              <a:t>Key Points:</a:t>
            </a:r>
          </a:p>
          <a:p>
            <a:pPr lvl="0" indent="0">
              <a:lnSpc>
                <a:spcPct val="80000"/>
              </a:lnSpc>
              <a:spcBef>
                <a:spcPct val="50000"/>
              </a:spcBef>
              <a:buClr>
                <a:schemeClr val="bg2"/>
              </a:buClr>
              <a:buSzPct val="75000"/>
            </a:pPr>
            <a:r>
              <a:rPr lang="en-US" altLang="en-US" sz="2400" dirty="0">
                <a:latin typeface="Arial" panose="020B0604020202020204" pitchFamily="34" charset="0"/>
                <a:ea typeface="Times New Roman" panose="02020603050405020304" charset="0"/>
              </a:rPr>
              <a:t>Relevant due to modern emphasis on behavior, soft skills, empathy, cooperation, team effectiveness, interpersonal development.</a:t>
            </a:r>
          </a:p>
          <a:p>
            <a:pPr lvl="0" indent="0">
              <a:lnSpc>
                <a:spcPct val="80000"/>
              </a:lnSpc>
              <a:spcBef>
                <a:spcPct val="50000"/>
              </a:spcBef>
              <a:buClr>
                <a:schemeClr val="bg2"/>
              </a:buClr>
              <a:buSzPct val="75000"/>
            </a:pPr>
            <a:r>
              <a:rPr lang="en-US" altLang="en-US" sz="2400" dirty="0">
                <a:latin typeface="Arial" panose="020B0604020202020204" pitchFamily="34" charset="0"/>
                <a:ea typeface="Times New Roman" panose="02020603050405020304" charset="0"/>
              </a:rPr>
              <a:t>Open communication is the key to job satisfaction and personal growth. </a:t>
            </a:r>
          </a:p>
          <a:p>
            <a:pPr lvl="0" indent="0">
              <a:lnSpc>
                <a:spcPct val="80000"/>
              </a:lnSpc>
              <a:spcBef>
                <a:spcPct val="50000"/>
              </a:spcBef>
              <a:buClr>
                <a:schemeClr val="bg2"/>
              </a:buClr>
              <a:buSzPct val="75000"/>
            </a:pPr>
            <a:r>
              <a:rPr lang="en-US" altLang="en-US" sz="2400" dirty="0">
                <a:latin typeface="Arial" panose="020B0604020202020204" pitchFamily="34" charset="0"/>
                <a:ea typeface="Times New Roman" panose="02020603050405020304" charset="0"/>
              </a:rPr>
              <a:t>Self-disclosure promotes communication within an organization. Individuals can build trust and make strong teams by disclosing information about themselves.</a:t>
            </a:r>
          </a:p>
          <a:p>
            <a:pPr lvl="0" indent="0">
              <a:lnSpc>
                <a:spcPct val="80000"/>
              </a:lnSpc>
              <a:spcBef>
                <a:spcPct val="50000"/>
              </a:spcBef>
              <a:buClr>
                <a:schemeClr val="bg2"/>
              </a:buClr>
              <a:buSzPct val="75000"/>
            </a:pPr>
            <a:r>
              <a:rPr lang="en-US" altLang="en-US" sz="2400" dirty="0">
                <a:latin typeface="Arial" panose="020B0604020202020204" pitchFamily="34" charset="0"/>
                <a:ea typeface="Times New Roman" panose="02020603050405020304" charset="0"/>
              </a:rPr>
              <a:t>People can learn about themselves  and come to terms with personal issues with the help of feedback from others. Feedback should be constructive: meant to help and not hurt. It should be focused on the behavior that can be changed. Feedback should be clarified to avoid misunderstanding.</a:t>
            </a:r>
          </a:p>
          <a:p>
            <a:pPr lvl="0" indent="0">
              <a:lnSpc>
                <a:spcPct val="80000"/>
              </a:lnSpc>
              <a:spcBef>
                <a:spcPct val="50000"/>
              </a:spcBef>
              <a:buClr>
                <a:schemeClr val="bg2"/>
              </a:buClr>
              <a:buSzPct val="75000"/>
            </a:pPr>
            <a:endParaRPr lang="en-US" altLang="en-US" sz="2400" dirty="0">
              <a:latin typeface="Arial" panose="020B0604020202020204" pitchFamily="34" charset="0"/>
              <a:ea typeface="Times New Roman" panose="02020603050405020304" charset="0"/>
            </a:endParaRPr>
          </a:p>
          <a:p>
            <a:pPr lvl="0" indent="0">
              <a:lnSpc>
                <a:spcPct val="80000"/>
              </a:lnSpc>
              <a:spcBef>
                <a:spcPct val="50000"/>
              </a:spcBef>
              <a:buClr>
                <a:schemeClr val="bg2"/>
              </a:buClr>
              <a:buSzPct val="75000"/>
            </a:pPr>
            <a:endParaRPr lang="en-US" altLang="en-US" sz="2400" dirty="0">
              <a:solidFill>
                <a:schemeClr val="tx1"/>
              </a:solidFill>
              <a:latin typeface="Arial" panose="020B0604020202020204" pitchFamily="34" charset="0"/>
              <a:ea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3749" y="940526"/>
            <a:ext cx="8229600" cy="4216539"/>
          </a:xfrm>
          <a:prstGeom prst="rect">
            <a:avLst/>
          </a:prstGeom>
        </p:spPr>
        <p:txBody>
          <a:bodyPr wrap="square">
            <a:spAutoFit/>
          </a:bodyPr>
          <a:lstStyle/>
          <a:p>
            <a:pPr>
              <a:buNone/>
            </a:pPr>
            <a:endParaRPr lang="en-US" dirty="0"/>
          </a:p>
          <a:p>
            <a:pPr>
              <a:buNone/>
            </a:pPr>
            <a:endParaRPr lang="en-US" dirty="0"/>
          </a:p>
          <a:p>
            <a:pPr>
              <a:buNone/>
            </a:pPr>
            <a:endParaRPr lang="en-US" dirty="0"/>
          </a:p>
          <a:p>
            <a:pPr>
              <a:buNone/>
            </a:pPr>
            <a:r>
              <a:rPr lang="en-US" sz="2800" dirty="0"/>
              <a:t>A </a:t>
            </a:r>
            <a:r>
              <a:rPr lang="en-US" sz="2800" b="1" dirty="0"/>
              <a:t>large</a:t>
            </a:r>
            <a:r>
              <a:rPr lang="en-US" sz="2800" dirty="0"/>
              <a:t> </a:t>
            </a:r>
            <a:r>
              <a:rPr lang="en-US" sz="2800" b="1" u="sng" dirty="0"/>
              <a:t>open</a:t>
            </a:r>
            <a:r>
              <a:rPr lang="en-US" sz="2800" dirty="0"/>
              <a:t> </a:t>
            </a:r>
            <a:r>
              <a:rPr lang="en-US" sz="2800" b="1" u="sng" dirty="0"/>
              <a:t>window</a:t>
            </a:r>
            <a:r>
              <a:rPr lang="en-US" sz="2800" dirty="0"/>
              <a:t> </a:t>
            </a:r>
            <a:r>
              <a:rPr lang="en-US" sz="2800" b="1" dirty="0"/>
              <a:t>can</a:t>
            </a:r>
            <a:r>
              <a:rPr lang="en-US" sz="2800" dirty="0"/>
              <a:t> </a:t>
            </a:r>
            <a:r>
              <a:rPr lang="en-US" sz="2800" b="1" dirty="0"/>
              <a:t>pave</a:t>
            </a:r>
            <a:r>
              <a:rPr lang="en-US" sz="2800" dirty="0"/>
              <a:t> </a:t>
            </a:r>
            <a:r>
              <a:rPr lang="en-US" sz="2800" b="1" dirty="0"/>
              <a:t>the</a:t>
            </a:r>
            <a:r>
              <a:rPr lang="en-US" sz="2800" dirty="0"/>
              <a:t> </a:t>
            </a:r>
            <a:r>
              <a:rPr lang="en-US" sz="2800" b="1" dirty="0"/>
              <a:t>way</a:t>
            </a:r>
            <a:r>
              <a:rPr lang="en-US" sz="2800" dirty="0"/>
              <a:t> </a:t>
            </a:r>
            <a:r>
              <a:rPr lang="en-US" sz="2800" b="1" dirty="0"/>
              <a:t>for</a:t>
            </a:r>
            <a:r>
              <a:rPr lang="en-US" sz="2800" dirty="0"/>
              <a:t>:</a:t>
            </a:r>
          </a:p>
          <a:p>
            <a:pPr>
              <a:buNone/>
            </a:pPr>
            <a:r>
              <a:rPr lang="en-US" sz="2800" dirty="0"/>
              <a:t> </a:t>
            </a:r>
          </a:p>
          <a:p>
            <a:pPr lvl="1"/>
            <a:r>
              <a:rPr lang="en-US" sz="2800" dirty="0"/>
              <a:t>Increased accuracy in communication</a:t>
            </a:r>
          </a:p>
          <a:p>
            <a:pPr lvl="1"/>
            <a:r>
              <a:rPr lang="en-US" sz="2800" dirty="0"/>
              <a:t>Reduction of stress</a:t>
            </a:r>
          </a:p>
          <a:p>
            <a:pPr lvl="1"/>
            <a:r>
              <a:rPr lang="en-US" sz="2800" dirty="0"/>
              <a:t>Increased self-awareness</a:t>
            </a:r>
          </a:p>
          <a:p>
            <a:pPr lvl="1"/>
            <a:r>
              <a:rPr lang="en-US" sz="2800" dirty="0"/>
              <a:t>Stronger interpersonal relationships</a:t>
            </a:r>
          </a:p>
          <a:p>
            <a:pPr lvl="1"/>
            <a:r>
              <a:rPr lang="en-IN" sz="2800" dirty="0"/>
              <a:t>Helps to overcome perceptual barriers</a:t>
            </a:r>
            <a:endParaRPr lang="en-US" sz="2800"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algn="ct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  (Eric Berne – 1910-1970)</a:t>
            </a:r>
          </a:p>
        </p:txBody>
      </p:sp>
      <p:sp>
        <p:nvSpPr>
          <p:cNvPr id="5" name="Rectangle 5"/>
          <p:cNvSpPr txBox="1">
            <a:spLocks noChangeArrowheads="1"/>
          </p:cNvSpPr>
          <p:nvPr/>
        </p:nvSpPr>
        <p:spPr bwMode="auto">
          <a:xfrm>
            <a:off x="504967" y="1005903"/>
            <a:ext cx="10522423" cy="524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nSpc>
                <a:spcPct val="150000"/>
              </a:lnSpc>
              <a:spcBef>
                <a:spcPct val="20000"/>
              </a:spcBef>
              <a:buFont typeface="Arial" pitchFamily="34" charset="0"/>
              <a:buChar char="•"/>
            </a:pPr>
            <a:r>
              <a:rPr lang="en-US" altLang="zh-TW" sz="2400" dirty="0">
                <a:latin typeface="Times New Roman" pitchFamily="18" charset="0"/>
                <a:cs typeface="Times New Roman" pitchFamily="18" charset="0"/>
              </a:rPr>
              <a:t>It is about analyzing and understanding human communication. </a:t>
            </a:r>
          </a:p>
          <a:p>
            <a:pPr>
              <a:spcBef>
                <a:spcPct val="20000"/>
              </a:spcBef>
              <a:buFont typeface="Arial" pitchFamily="34" charset="0"/>
              <a:buChar char="•"/>
            </a:pPr>
            <a:r>
              <a:rPr lang="en-US" altLang="zh-TW" sz="2400" dirty="0">
                <a:latin typeface="Times New Roman" pitchFamily="18" charset="0"/>
                <a:cs typeface="Times New Roman" pitchFamily="18" charset="0"/>
              </a:rPr>
              <a:t>Based on psychoanalytic traditions of Sigmund Freud.</a:t>
            </a:r>
          </a:p>
          <a:p>
            <a:pPr>
              <a:spcBef>
                <a:spcPct val="20000"/>
              </a:spcBef>
              <a:buFont typeface="Arial" pitchFamily="34" charset="0"/>
              <a:buChar char="•"/>
            </a:pPr>
            <a:endParaRPr lang="en-US" altLang="zh-TW" sz="2400" dirty="0">
              <a:latin typeface="Times New Roman" pitchFamily="18" charset="0"/>
              <a:cs typeface="Times New Roman" pitchFamily="18" charset="0"/>
            </a:endParaRPr>
          </a:p>
          <a:p>
            <a:pPr>
              <a:spcBef>
                <a:spcPct val="20000"/>
              </a:spcBef>
              <a:buFont typeface="Arial" pitchFamily="34" charset="0"/>
              <a:buChar char="•"/>
            </a:pPr>
            <a:r>
              <a:rPr lang="en-US" altLang="zh-TW" sz="2400" dirty="0">
                <a:latin typeface="Times New Roman" pitchFamily="18" charset="0"/>
                <a:cs typeface="Times New Roman" pitchFamily="18" charset="0"/>
              </a:rPr>
              <a:t>The basic premise is that human personality is constructed of three ego-states.</a:t>
            </a:r>
          </a:p>
          <a:p>
            <a:pPr lvl="1">
              <a:spcBef>
                <a:spcPct val="20000"/>
              </a:spcBef>
              <a:buFont typeface="Arial" pitchFamily="34" charset="0"/>
              <a:buChar char="•"/>
            </a:pPr>
            <a:r>
              <a:rPr lang="en-US" altLang="zh-TW" sz="2400" dirty="0">
                <a:latin typeface="Times New Roman" pitchFamily="18" charset="0"/>
                <a:cs typeface="Times New Roman" pitchFamily="18" charset="0"/>
              </a:rPr>
              <a:t>Child ego state</a:t>
            </a:r>
          </a:p>
          <a:p>
            <a:pPr lvl="1">
              <a:spcBef>
                <a:spcPct val="20000"/>
              </a:spcBef>
              <a:buFont typeface="Arial" pitchFamily="34" charset="0"/>
              <a:buChar char="•"/>
            </a:pPr>
            <a:r>
              <a:rPr lang="en-US" altLang="zh-TW" sz="2400" dirty="0">
                <a:latin typeface="Times New Roman" pitchFamily="18" charset="0"/>
                <a:cs typeface="Times New Roman" pitchFamily="18" charset="0"/>
              </a:rPr>
              <a:t>Adult ego state</a:t>
            </a:r>
          </a:p>
          <a:p>
            <a:pPr lvl="1">
              <a:spcBef>
                <a:spcPct val="20000"/>
              </a:spcBef>
              <a:buFont typeface="Arial" pitchFamily="34" charset="0"/>
              <a:buChar char="•"/>
            </a:pPr>
            <a:r>
              <a:rPr lang="en-US" altLang="zh-TW" sz="2400" dirty="0">
                <a:latin typeface="Times New Roman" pitchFamily="18" charset="0"/>
                <a:cs typeface="Times New Roman" pitchFamily="18" charset="0"/>
              </a:rPr>
              <a:t>Parent ego state  </a:t>
            </a:r>
          </a:p>
          <a:p>
            <a:pPr lvl="1">
              <a:spcBef>
                <a:spcPct val="20000"/>
              </a:spcBef>
              <a:buFont typeface="Arial" pitchFamily="34" charset="0"/>
              <a:buChar char="•"/>
            </a:pPr>
            <a:endParaRPr lang="en-US" altLang="zh-TW" sz="2400" dirty="0">
              <a:latin typeface="Times New Roman" pitchFamily="18" charset="0"/>
              <a:cs typeface="Times New Roman" pitchFamily="18" charset="0"/>
            </a:endParaRPr>
          </a:p>
          <a:p>
            <a:pPr>
              <a:spcBef>
                <a:spcPct val="20000"/>
              </a:spcBef>
              <a:buFont typeface="Arial" pitchFamily="34" charset="0"/>
              <a:buChar char="•"/>
            </a:pPr>
            <a:r>
              <a:rPr lang="en-US" altLang="zh-TW" sz="2400" dirty="0">
                <a:latin typeface="Times New Roman" pitchFamily="18" charset="0"/>
                <a:cs typeface="Times New Roman" pitchFamily="18" charset="0"/>
              </a:rPr>
              <a:t>The ego states can be predicted as behavioral states (verbal and non-verbal). Typical behaviors are specific to each ego-state.</a:t>
            </a:r>
          </a:p>
          <a:p>
            <a:pPr lvl="1">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17</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Tree>
    <p:extLst>
      <p:ext uri="{BB962C8B-B14F-4D97-AF65-F5344CB8AC3E}">
        <p14:creationId xmlns:p14="http://schemas.microsoft.com/office/powerpoint/2010/main" val="4140591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27200" y="404814"/>
            <a:ext cx="9855200" cy="1347787"/>
          </a:xfrm>
        </p:spPr>
        <p:txBody>
          <a:bodyPr/>
          <a:lstStyle/>
          <a:p>
            <a:pPr eaLnBrk="1" hangingPunct="1"/>
            <a:r>
              <a:rPr lang="en-GB" sz="4000"/>
              <a:t>Ego States</a:t>
            </a:r>
            <a:endParaRPr lang="en-US" sz="4000"/>
          </a:p>
        </p:txBody>
      </p:sp>
      <p:sp>
        <p:nvSpPr>
          <p:cNvPr id="12291" name="Rectangle 3"/>
          <p:cNvSpPr>
            <a:spLocks noGrp="1" noChangeArrowheads="1"/>
          </p:cNvSpPr>
          <p:nvPr>
            <p:ph type="body" idx="1"/>
          </p:nvPr>
        </p:nvSpPr>
        <p:spPr>
          <a:xfrm>
            <a:off x="609600" y="1981200"/>
            <a:ext cx="10972800" cy="4400550"/>
          </a:xfrm>
        </p:spPr>
        <p:txBody>
          <a:bodyPr/>
          <a:lstStyle/>
          <a:p>
            <a:pPr eaLnBrk="1" hangingPunct="1"/>
            <a:r>
              <a:rPr lang="en-GB" sz="2400"/>
              <a:t>Berne believed that when we interact with other people, our state of mind affects what happens</a:t>
            </a:r>
          </a:p>
          <a:p>
            <a:pPr eaLnBrk="1" hangingPunct="1"/>
            <a:r>
              <a:rPr lang="en-GB" sz="2400"/>
              <a:t>He believed that there were three states of mind in all humans, no matter how old they were, called </a:t>
            </a:r>
            <a:r>
              <a:rPr lang="en-GB" sz="2400">
                <a:solidFill>
                  <a:srgbClr val="FF0000"/>
                </a:solidFill>
              </a:rPr>
              <a:t>ego states</a:t>
            </a:r>
            <a:r>
              <a:rPr lang="en-GB" sz="2400"/>
              <a:t>.</a:t>
            </a:r>
          </a:p>
          <a:p>
            <a:pPr eaLnBrk="1" hangingPunct="1">
              <a:buFontTx/>
              <a:buNone/>
            </a:pPr>
            <a:endParaRPr lang="en-US" sz="2000"/>
          </a:p>
        </p:txBody>
      </p:sp>
      <p:sp>
        <p:nvSpPr>
          <p:cNvPr id="12292" name="Text Box 4"/>
          <p:cNvSpPr txBox="1">
            <a:spLocks noChangeArrowheads="1"/>
          </p:cNvSpPr>
          <p:nvPr/>
        </p:nvSpPr>
        <p:spPr bwMode="auto">
          <a:xfrm>
            <a:off x="1775884" y="4221163"/>
            <a:ext cx="1727200" cy="366712"/>
          </a:xfrm>
          <a:prstGeom prst="rect">
            <a:avLst/>
          </a:prstGeom>
          <a:noFill/>
          <a:ln w="9525">
            <a:noFill/>
            <a:miter lim="800000"/>
            <a:headEnd/>
            <a:tailEnd/>
          </a:ln>
        </p:spPr>
        <p:txBody>
          <a:bodyPr>
            <a:spAutoFit/>
          </a:bodyPr>
          <a:lstStyle/>
          <a:p>
            <a:pPr>
              <a:spcBef>
                <a:spcPct val="50000"/>
              </a:spcBef>
            </a:pPr>
            <a:endParaRPr lang="en-GB"/>
          </a:p>
        </p:txBody>
      </p:sp>
      <p:pic>
        <p:nvPicPr>
          <p:cNvPr id="12293" name="Picture 5" descr="berne"/>
          <p:cNvPicPr>
            <a:picLocks noChangeAspect="1" noChangeArrowheads="1"/>
          </p:cNvPicPr>
          <p:nvPr/>
        </p:nvPicPr>
        <p:blipFill>
          <a:blip r:embed="rId3" cstate="print"/>
          <a:srcRect/>
          <a:stretch>
            <a:fillRect/>
          </a:stretch>
        </p:blipFill>
        <p:spPr bwMode="auto">
          <a:xfrm>
            <a:off x="4656667" y="5105400"/>
            <a:ext cx="2258484" cy="1752600"/>
          </a:xfrm>
          <a:prstGeom prst="rect">
            <a:avLst/>
          </a:prstGeom>
          <a:noFill/>
          <a:ln w="9525">
            <a:noFill/>
            <a:miter lim="800000"/>
            <a:headEnd/>
            <a:tailEnd/>
          </a:ln>
        </p:spPr>
      </p:pic>
      <p:grpSp>
        <p:nvGrpSpPr>
          <p:cNvPr id="2" name="Group 6"/>
          <p:cNvGrpSpPr>
            <a:grpSpLocks/>
          </p:cNvGrpSpPr>
          <p:nvPr/>
        </p:nvGrpSpPr>
        <p:grpSpPr bwMode="auto">
          <a:xfrm>
            <a:off x="4847167" y="3733800"/>
            <a:ext cx="2476500" cy="1447800"/>
            <a:chOff x="793" y="1434"/>
            <a:chExt cx="1170" cy="1093"/>
          </a:xfrm>
        </p:grpSpPr>
        <p:pic>
          <p:nvPicPr>
            <p:cNvPr id="12305" name="Picture 7" descr="MCDD00109_0000[1]"/>
            <p:cNvPicPr>
              <a:picLocks noChangeAspect="1" noChangeArrowheads="1"/>
            </p:cNvPicPr>
            <p:nvPr/>
          </p:nvPicPr>
          <p:blipFill>
            <a:blip r:embed="rId4" cstate="print"/>
            <a:srcRect/>
            <a:stretch>
              <a:fillRect/>
            </a:stretch>
          </p:blipFill>
          <p:spPr bwMode="auto">
            <a:xfrm>
              <a:off x="793" y="1434"/>
              <a:ext cx="1170" cy="1093"/>
            </a:xfrm>
            <a:prstGeom prst="rect">
              <a:avLst/>
            </a:prstGeom>
            <a:noFill/>
            <a:ln w="9525">
              <a:noFill/>
              <a:miter lim="800000"/>
              <a:headEnd/>
              <a:tailEnd/>
            </a:ln>
          </p:spPr>
        </p:pic>
        <p:sp>
          <p:nvSpPr>
            <p:cNvPr id="12306" name="Text Box 8"/>
            <p:cNvSpPr txBox="1">
              <a:spLocks noChangeArrowheads="1"/>
            </p:cNvSpPr>
            <p:nvPr/>
          </p:nvSpPr>
          <p:spPr bwMode="auto">
            <a:xfrm>
              <a:off x="930" y="1842"/>
              <a:ext cx="907" cy="279"/>
            </a:xfrm>
            <a:prstGeom prst="rect">
              <a:avLst/>
            </a:prstGeom>
            <a:noFill/>
            <a:ln w="9525">
              <a:noFill/>
              <a:miter lim="800000"/>
              <a:headEnd/>
              <a:tailEnd/>
            </a:ln>
          </p:spPr>
          <p:txBody>
            <a:bodyPr>
              <a:spAutoFit/>
            </a:bodyPr>
            <a:lstStyle/>
            <a:p>
              <a:pPr algn="ctr">
                <a:spcBef>
                  <a:spcPct val="50000"/>
                </a:spcBef>
              </a:pPr>
              <a:r>
                <a:rPr lang="en-GB" b="1"/>
                <a:t>ADULT</a:t>
              </a:r>
              <a:endParaRPr lang="en-US" b="1"/>
            </a:p>
          </p:txBody>
        </p:sp>
      </p:grpSp>
      <p:grpSp>
        <p:nvGrpSpPr>
          <p:cNvPr id="3" name="Group 9"/>
          <p:cNvGrpSpPr>
            <a:grpSpLocks/>
          </p:cNvGrpSpPr>
          <p:nvPr/>
        </p:nvGrpSpPr>
        <p:grpSpPr bwMode="auto">
          <a:xfrm>
            <a:off x="8026400" y="4343400"/>
            <a:ext cx="3183467" cy="2209800"/>
            <a:chOff x="3560" y="1979"/>
            <a:chExt cx="1736" cy="1451"/>
          </a:xfrm>
        </p:grpSpPr>
        <p:grpSp>
          <p:nvGrpSpPr>
            <p:cNvPr id="4" name="Group 10"/>
            <p:cNvGrpSpPr>
              <a:grpSpLocks/>
            </p:cNvGrpSpPr>
            <p:nvPr/>
          </p:nvGrpSpPr>
          <p:grpSpPr bwMode="auto">
            <a:xfrm>
              <a:off x="3560" y="2251"/>
              <a:ext cx="1225" cy="1179"/>
              <a:chOff x="793" y="1434"/>
              <a:chExt cx="1170" cy="1093"/>
            </a:xfrm>
          </p:grpSpPr>
          <p:pic>
            <p:nvPicPr>
              <p:cNvPr id="12303" name="Picture 11" descr="MCDD00109_0000[1]"/>
              <p:cNvPicPr>
                <a:picLocks noChangeAspect="1" noChangeArrowheads="1"/>
              </p:cNvPicPr>
              <p:nvPr/>
            </p:nvPicPr>
            <p:blipFill>
              <a:blip r:embed="rId4" cstate="print"/>
              <a:srcRect/>
              <a:stretch>
                <a:fillRect/>
              </a:stretch>
            </p:blipFill>
            <p:spPr bwMode="auto">
              <a:xfrm>
                <a:off x="793" y="1434"/>
                <a:ext cx="1170" cy="1093"/>
              </a:xfrm>
              <a:prstGeom prst="rect">
                <a:avLst/>
              </a:prstGeom>
              <a:noFill/>
              <a:ln w="9525">
                <a:noFill/>
                <a:miter lim="800000"/>
                <a:headEnd/>
                <a:tailEnd/>
              </a:ln>
            </p:spPr>
          </p:pic>
          <p:sp>
            <p:nvSpPr>
              <p:cNvPr id="12304" name="Text Box 12"/>
              <p:cNvSpPr txBox="1">
                <a:spLocks noChangeArrowheads="1"/>
              </p:cNvSpPr>
              <p:nvPr/>
            </p:nvSpPr>
            <p:spPr bwMode="auto">
              <a:xfrm>
                <a:off x="930" y="1842"/>
                <a:ext cx="907" cy="225"/>
              </a:xfrm>
              <a:prstGeom prst="rect">
                <a:avLst/>
              </a:prstGeom>
              <a:noFill/>
              <a:ln w="9525">
                <a:noFill/>
                <a:miter lim="800000"/>
                <a:headEnd/>
                <a:tailEnd/>
              </a:ln>
            </p:spPr>
            <p:txBody>
              <a:bodyPr>
                <a:spAutoFit/>
              </a:bodyPr>
              <a:lstStyle/>
              <a:p>
                <a:pPr algn="ctr">
                  <a:spcBef>
                    <a:spcPct val="50000"/>
                  </a:spcBef>
                </a:pPr>
                <a:r>
                  <a:rPr lang="en-GB" b="1"/>
                  <a:t>CHILD</a:t>
                </a:r>
                <a:endParaRPr lang="en-US" b="1"/>
              </a:p>
            </p:txBody>
          </p:sp>
        </p:grpSp>
        <p:pic>
          <p:nvPicPr>
            <p:cNvPr id="12302" name="Picture 13" descr="MPj04157710000[1]"/>
            <p:cNvPicPr>
              <a:picLocks noChangeAspect="1" noChangeArrowheads="1"/>
            </p:cNvPicPr>
            <p:nvPr/>
          </p:nvPicPr>
          <p:blipFill>
            <a:blip r:embed="rId5" cstate="print"/>
            <a:srcRect/>
            <a:stretch>
              <a:fillRect/>
            </a:stretch>
          </p:blipFill>
          <p:spPr bwMode="auto">
            <a:xfrm>
              <a:off x="4286" y="1979"/>
              <a:ext cx="1010" cy="660"/>
            </a:xfrm>
            <a:prstGeom prst="rect">
              <a:avLst/>
            </a:prstGeom>
            <a:noFill/>
            <a:ln w="9525">
              <a:noFill/>
              <a:miter lim="800000"/>
              <a:headEnd/>
              <a:tailEnd/>
            </a:ln>
          </p:spPr>
        </p:pic>
      </p:grpSp>
      <p:grpSp>
        <p:nvGrpSpPr>
          <p:cNvPr id="5" name="Group 14"/>
          <p:cNvGrpSpPr>
            <a:grpSpLocks/>
          </p:cNvGrpSpPr>
          <p:nvPr/>
        </p:nvGrpSpPr>
        <p:grpSpPr bwMode="auto">
          <a:xfrm>
            <a:off x="406400" y="3962400"/>
            <a:ext cx="3759200" cy="2362200"/>
            <a:chOff x="657" y="1706"/>
            <a:chExt cx="1624" cy="1366"/>
          </a:xfrm>
        </p:grpSpPr>
        <p:grpSp>
          <p:nvGrpSpPr>
            <p:cNvPr id="6" name="Group 15"/>
            <p:cNvGrpSpPr>
              <a:grpSpLocks/>
            </p:cNvGrpSpPr>
            <p:nvPr/>
          </p:nvGrpSpPr>
          <p:grpSpPr bwMode="auto">
            <a:xfrm>
              <a:off x="1111" y="1979"/>
              <a:ext cx="1170" cy="1093"/>
              <a:chOff x="793" y="1434"/>
              <a:chExt cx="1170" cy="1093"/>
            </a:xfrm>
          </p:grpSpPr>
          <p:pic>
            <p:nvPicPr>
              <p:cNvPr id="12299" name="Picture 16" descr="MCDD00109_0000[1]"/>
              <p:cNvPicPr>
                <a:picLocks noChangeAspect="1" noChangeArrowheads="1"/>
              </p:cNvPicPr>
              <p:nvPr/>
            </p:nvPicPr>
            <p:blipFill>
              <a:blip r:embed="rId4" cstate="print"/>
              <a:srcRect/>
              <a:stretch>
                <a:fillRect/>
              </a:stretch>
            </p:blipFill>
            <p:spPr bwMode="auto">
              <a:xfrm>
                <a:off x="793" y="1434"/>
                <a:ext cx="1170" cy="1093"/>
              </a:xfrm>
              <a:prstGeom prst="rect">
                <a:avLst/>
              </a:prstGeom>
              <a:noFill/>
              <a:ln w="9525">
                <a:noFill/>
                <a:miter lim="800000"/>
                <a:headEnd/>
                <a:tailEnd/>
              </a:ln>
            </p:spPr>
          </p:pic>
          <p:sp>
            <p:nvSpPr>
              <p:cNvPr id="12300" name="Text Box 17"/>
              <p:cNvSpPr txBox="1">
                <a:spLocks noChangeArrowheads="1"/>
              </p:cNvSpPr>
              <p:nvPr/>
            </p:nvSpPr>
            <p:spPr bwMode="auto">
              <a:xfrm>
                <a:off x="930" y="1842"/>
                <a:ext cx="907" cy="214"/>
              </a:xfrm>
              <a:prstGeom prst="rect">
                <a:avLst/>
              </a:prstGeom>
              <a:noFill/>
              <a:ln w="9525">
                <a:noFill/>
                <a:miter lim="800000"/>
                <a:headEnd/>
                <a:tailEnd/>
              </a:ln>
            </p:spPr>
            <p:txBody>
              <a:bodyPr>
                <a:spAutoFit/>
              </a:bodyPr>
              <a:lstStyle/>
              <a:p>
                <a:pPr algn="ctr">
                  <a:spcBef>
                    <a:spcPct val="50000"/>
                  </a:spcBef>
                </a:pPr>
                <a:r>
                  <a:rPr lang="en-GB" b="1"/>
                  <a:t>PARENT</a:t>
                </a:r>
                <a:endParaRPr lang="en-US" b="1"/>
              </a:p>
            </p:txBody>
          </p:sp>
        </p:grpSp>
        <p:pic>
          <p:nvPicPr>
            <p:cNvPr id="12298" name="Picture 18" descr="j0297551"/>
            <p:cNvPicPr>
              <a:picLocks noChangeAspect="1" noChangeArrowheads="1"/>
            </p:cNvPicPr>
            <p:nvPr/>
          </p:nvPicPr>
          <p:blipFill>
            <a:blip r:embed="rId6" cstate="print"/>
            <a:srcRect/>
            <a:stretch>
              <a:fillRect/>
            </a:stretch>
          </p:blipFill>
          <p:spPr bwMode="auto">
            <a:xfrm>
              <a:off x="657" y="1706"/>
              <a:ext cx="753" cy="1149"/>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19</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IN" sz="3200" dirty="0"/>
              <a:t>			</a:t>
            </a:r>
          </a:p>
          <a:p>
            <a:pPr>
              <a:buNone/>
            </a:pPr>
            <a:endParaRPr lang="en-IN" sz="3200" dirty="0"/>
          </a:p>
          <a:p>
            <a:pPr>
              <a:buNone/>
            </a:pPr>
            <a:r>
              <a:rPr lang="en-IN" sz="3200" dirty="0"/>
              <a:t>	According to Berne, an </a:t>
            </a:r>
            <a:r>
              <a:rPr lang="en-IN" sz="3200" b="1" dirty="0"/>
              <a:t>ego state</a:t>
            </a:r>
            <a:r>
              <a:rPr lang="en-IN" sz="3200" dirty="0"/>
              <a:t> is a consistent pattern of feeling and experience directly related to a corresponding consistent pattern of </a:t>
            </a:r>
            <a:r>
              <a:rPr lang="en-IN" sz="3200" dirty="0" err="1"/>
              <a:t>behavior</a:t>
            </a:r>
            <a:r>
              <a:rPr lang="en-IN" sz="3200" dirty="0"/>
              <a:t>.</a:t>
            </a:r>
          </a:p>
          <a:p>
            <a:pPr>
              <a:buNone/>
            </a:pPr>
            <a:r>
              <a:rPr lang="en-IN" sz="3200" dirty="0"/>
              <a:t>	</a:t>
            </a:r>
          </a:p>
          <a:p>
            <a:pPr>
              <a:buFont typeface="Arial" pitchFamily="34" charse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4614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534585" y="142875"/>
            <a:ext cx="10390716" cy="1617663"/>
          </a:xfrm>
        </p:spPr>
        <p:txBody>
          <a:bodyPr/>
          <a:lstStyle/>
          <a:p>
            <a:pPr eaLnBrk="1" hangingPunct="1"/>
            <a:r>
              <a:rPr lang="en-US"/>
              <a:t>Communication</a:t>
            </a:r>
            <a:br>
              <a:rPr lang="en-US"/>
            </a:br>
            <a:endParaRPr lang="en-US"/>
          </a:p>
        </p:txBody>
      </p:sp>
      <p:sp>
        <p:nvSpPr>
          <p:cNvPr id="4099" name="Content Placeholder 2"/>
          <p:cNvSpPr>
            <a:spLocks noGrp="1"/>
          </p:cNvSpPr>
          <p:nvPr>
            <p:ph idx="1"/>
          </p:nvPr>
        </p:nvSpPr>
        <p:spPr>
          <a:xfrm>
            <a:off x="1576917" y="1285876"/>
            <a:ext cx="10363200" cy="5572125"/>
          </a:xfrm>
        </p:spPr>
        <p:txBody>
          <a:bodyPr/>
          <a:lstStyle/>
          <a:p>
            <a:pPr eaLnBrk="1" hangingPunct="1"/>
            <a:r>
              <a:rPr lang="en-US" sz="2400"/>
              <a:t>The word communication is derived from the Latin word “communis” which means </a:t>
            </a:r>
            <a:r>
              <a:rPr lang="en-US" sz="2400" i="1"/>
              <a:t>common</a:t>
            </a:r>
            <a:r>
              <a:rPr lang="en-US" sz="2400"/>
              <a:t>.</a:t>
            </a:r>
          </a:p>
          <a:p>
            <a:pPr eaLnBrk="1" hangingPunct="1">
              <a:buFont typeface="Arial" charset="0"/>
              <a:buNone/>
            </a:pPr>
            <a:endParaRPr lang="en-US" sz="2400"/>
          </a:p>
          <a:p>
            <a:pPr eaLnBrk="1" hangingPunct="1"/>
            <a:r>
              <a:rPr lang="en-US" sz="2400"/>
              <a:t>We spend most of our life communicating.</a:t>
            </a:r>
          </a:p>
          <a:p>
            <a:pPr eaLnBrk="1" hangingPunct="1">
              <a:buFont typeface="Arial" charset="0"/>
              <a:buNone/>
            </a:pPr>
            <a:endParaRPr lang="en-US" sz="2400"/>
          </a:p>
          <a:p>
            <a:pPr eaLnBrk="1" hangingPunct="1"/>
            <a:r>
              <a:rPr lang="en-US" sz="2400"/>
              <a:t>Therefore it needs proper understanding and application for sophistication of our activities.</a:t>
            </a:r>
          </a:p>
          <a:p>
            <a:pPr eaLnBrk="1" hangingPunct="1">
              <a:buFont typeface="Arial" charset="0"/>
              <a:buNone/>
            </a:pPr>
            <a:endParaRPr lang="en-US" sz="2400"/>
          </a:p>
          <a:p>
            <a:pPr eaLnBrk="1" hangingPunct="1"/>
            <a:r>
              <a:rPr lang="en-US" sz="2400"/>
              <a:t>Communication is meeting of minds, for transfer of ideas.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524000" y="685800"/>
            <a:ext cx="10390717" cy="914400"/>
          </a:xfrm>
        </p:spPr>
        <p:txBody>
          <a:bodyPr/>
          <a:lstStyle/>
          <a:p>
            <a:pPr eaLnBrk="1" hangingPunct="1"/>
            <a:r>
              <a:rPr lang="en-US"/>
              <a:t>TRANSACTIONAL ANALYSIS</a:t>
            </a:r>
            <a:endParaRPr lang="en-US" sz="3200"/>
          </a:p>
        </p:txBody>
      </p:sp>
      <p:sp>
        <p:nvSpPr>
          <p:cNvPr id="13315" name="Content Placeholder 2"/>
          <p:cNvSpPr>
            <a:spLocks noGrp="1"/>
          </p:cNvSpPr>
          <p:nvPr>
            <p:ph idx="1"/>
          </p:nvPr>
        </p:nvSpPr>
        <p:spPr>
          <a:xfrm>
            <a:off x="609600" y="1752601"/>
            <a:ext cx="11330517" cy="4379913"/>
          </a:xfrm>
        </p:spPr>
        <p:txBody>
          <a:bodyPr/>
          <a:lstStyle/>
          <a:p>
            <a:pPr eaLnBrk="1" hangingPunct="1"/>
            <a:endParaRPr lang="en-GB"/>
          </a:p>
          <a:p>
            <a:pPr eaLnBrk="1" hangingPunct="1"/>
            <a:endParaRPr lang="en-GB"/>
          </a:p>
          <a:p>
            <a:pPr eaLnBrk="1" hangingPunct="1"/>
            <a:endParaRPr lang="en-GB"/>
          </a:p>
          <a:p>
            <a:pPr eaLnBrk="1" hangingPunct="1"/>
            <a:endParaRPr lang="en-GB"/>
          </a:p>
          <a:p>
            <a:pPr algn="just" eaLnBrk="1" hangingPunct="1"/>
            <a:r>
              <a:rPr lang="en-GB"/>
              <a:t>Each </a:t>
            </a:r>
            <a:r>
              <a:rPr lang="en-GB">
                <a:solidFill>
                  <a:srgbClr val="FF0000"/>
                </a:solidFill>
              </a:rPr>
              <a:t>ego state</a:t>
            </a:r>
            <a:r>
              <a:rPr lang="en-GB"/>
              <a:t> has particular verbal and non-verbal characteristics, which can be observed, if you are watching people.</a:t>
            </a:r>
          </a:p>
          <a:p>
            <a:pPr algn="just" eaLnBrk="1" hangingPunct="1"/>
            <a:r>
              <a:rPr lang="en-GB"/>
              <a:t>Each </a:t>
            </a:r>
            <a:r>
              <a:rPr lang="en-GB">
                <a:solidFill>
                  <a:srgbClr val="FF0000"/>
                </a:solidFill>
              </a:rPr>
              <a:t>ego state</a:t>
            </a:r>
            <a:r>
              <a:rPr lang="en-GB"/>
              <a:t> has a positive and negative aspect</a:t>
            </a:r>
          </a:p>
          <a:p>
            <a:pPr>
              <a:buFont typeface="Wingdings" pitchFamily="2" charset="2"/>
              <a:buNone/>
            </a:pPr>
            <a:endParaRPr lang="en-US"/>
          </a:p>
        </p:txBody>
      </p:sp>
      <p:pic>
        <p:nvPicPr>
          <p:cNvPr id="13316" name="Picture 5" descr="PAC"/>
          <p:cNvPicPr>
            <a:picLocks noChangeAspect="1" noChangeArrowheads="1"/>
          </p:cNvPicPr>
          <p:nvPr/>
        </p:nvPicPr>
        <p:blipFill>
          <a:blip r:embed="rId2" cstate="print"/>
          <a:srcRect/>
          <a:stretch>
            <a:fillRect/>
          </a:stretch>
        </p:blipFill>
        <p:spPr bwMode="auto">
          <a:xfrm>
            <a:off x="4572000" y="1981200"/>
            <a:ext cx="2540000" cy="1828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21</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IN" sz="3200" dirty="0"/>
              <a:t>	</a:t>
            </a:r>
          </a:p>
          <a:p>
            <a:pPr>
              <a:buNone/>
            </a:pPr>
            <a:r>
              <a:rPr lang="en-IN" sz="3200" dirty="0"/>
              <a:t>	The </a:t>
            </a:r>
            <a:r>
              <a:rPr lang="en-IN" sz="3200" b="1" dirty="0"/>
              <a:t>parent</a:t>
            </a:r>
            <a:r>
              <a:rPr lang="en-IN" sz="3200" dirty="0"/>
              <a:t> is the ego state that contains the external events that were imposed on people in the first five years of their life. These are constructs that are imposed on the child.</a:t>
            </a:r>
          </a:p>
          <a:p>
            <a:pPr>
              <a:buNone/>
            </a:pPr>
            <a:endParaRPr lang="en-IN" sz="3200" dirty="0"/>
          </a:p>
          <a:p>
            <a:pPr>
              <a:buNone/>
            </a:pPr>
            <a:r>
              <a:rPr lang="en-IN" sz="3200" dirty="0"/>
              <a:t>	 </a:t>
            </a:r>
            <a:r>
              <a:rPr lang="en-IN" sz="3200" b="1" dirty="0"/>
              <a:t>Examples would be </a:t>
            </a:r>
          </a:p>
          <a:p>
            <a:pPr>
              <a:buNone/>
            </a:pPr>
            <a:r>
              <a:rPr lang="en-IN" sz="3200" dirty="0"/>
              <a:t>'Don't talk to strangers,' </a:t>
            </a:r>
          </a:p>
          <a:p>
            <a:pPr>
              <a:buNone/>
            </a:pPr>
            <a:r>
              <a:rPr lang="en-IN" sz="3200" dirty="0"/>
              <a:t>'Always hold a grown-up's hand when you cross the street,' or</a:t>
            </a:r>
          </a:p>
          <a:p>
            <a:pPr>
              <a:buNone/>
            </a:pPr>
            <a:r>
              <a:rPr lang="en-IN" sz="3200" dirty="0"/>
              <a:t>'Don't touch a hot stove.'</a:t>
            </a:r>
          </a:p>
          <a:p>
            <a:pPr>
              <a:buNone/>
            </a:pPr>
            <a:endParaRPr lang="en-IN" sz="3200" dirty="0"/>
          </a:p>
          <a:p>
            <a:pPr>
              <a:buFont typeface="Arial" pitchFamily="34" charse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46142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22</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IN" sz="3200" dirty="0"/>
              <a:t>	The </a:t>
            </a:r>
            <a:r>
              <a:rPr lang="en-IN" sz="3200" b="1" dirty="0"/>
              <a:t>child</a:t>
            </a:r>
            <a:r>
              <a:rPr lang="en-IN" sz="3200" dirty="0"/>
              <a:t> is the ego state that contains the feelings and emotions related to the external events that were imposed on a person in the first five years of life. These feelings or emotions are replayed in the person's mind when the corresponding external event is recalled. </a:t>
            </a:r>
          </a:p>
          <a:p>
            <a:pPr>
              <a:buNone/>
            </a:pPr>
            <a:r>
              <a:rPr lang="en-IN" sz="3200" b="1" dirty="0"/>
              <a:t>Examples would be </a:t>
            </a:r>
          </a:p>
          <a:p>
            <a:pPr>
              <a:buNone/>
            </a:pPr>
            <a:r>
              <a:rPr lang="en-IN" sz="3200" dirty="0"/>
              <a:t>'Being approached by a strange person makes me feel nervous,' </a:t>
            </a:r>
          </a:p>
          <a:p>
            <a:pPr>
              <a:buNone/>
            </a:pPr>
            <a:r>
              <a:rPr lang="en-IN" sz="3200" dirty="0"/>
              <a:t>'I feel safe when I hold someone's hand,' or </a:t>
            </a:r>
          </a:p>
          <a:p>
            <a:pPr>
              <a:buNone/>
            </a:pPr>
            <a:r>
              <a:rPr lang="en-IN" sz="3200" dirty="0"/>
              <a:t>'I am scared of being burned.'</a:t>
            </a:r>
          </a:p>
          <a:p>
            <a:pPr>
              <a:buNone/>
            </a:pPr>
            <a:endParaRPr lang="en-IN" sz="3200" dirty="0"/>
          </a:p>
          <a:p>
            <a:pPr>
              <a:buFont typeface="Arial" pitchFamily="34" charse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46142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23</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IN" sz="3200" dirty="0"/>
              <a:t>	The last ego state is the </a:t>
            </a:r>
            <a:r>
              <a:rPr lang="en-IN" sz="3200" b="1" dirty="0"/>
              <a:t>adult</a:t>
            </a:r>
            <a:r>
              <a:rPr lang="en-IN" sz="3200" dirty="0"/>
              <a:t>. The adult is the ego state that evaluates what is really going on and makes independent decisions about the world. This ego state begins forming as soon as we gain the ability to control aspects of our environment. It allows a person to compare what they are told about the world with what they feel and experience. </a:t>
            </a:r>
          </a:p>
          <a:p>
            <a:pPr>
              <a:buNone/>
            </a:pPr>
            <a:endParaRPr lang="en-IN" sz="3200" dirty="0"/>
          </a:p>
          <a:p>
            <a:pPr>
              <a:buNone/>
            </a:pPr>
            <a:r>
              <a:rPr lang="en-IN" sz="3200" dirty="0"/>
              <a:t>	Let's use the hot stove as an example. The adult is told by the parent not to touch a hot stove and recognizes that the child's fear of being burned is reasonable. Therefore, the adult determines to use caution when it's necessary to use a hot stove.</a:t>
            </a:r>
          </a:p>
          <a:p>
            <a:pPr>
              <a:buFont typeface="Arial" pitchFamily="34" charset="0"/>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46142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24</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 typeface="Arial" pitchFamily="34" charset="0"/>
              <a:buNone/>
            </a:pPr>
            <a:r>
              <a:rPr lang="en-US" sz="2800" b="1" dirty="0">
                <a:latin typeface="Times New Roman" pitchFamily="18" charset="0"/>
                <a:cs typeface="Times New Roman" pitchFamily="18" charset="0"/>
              </a:rPr>
              <a:t>Parent</a:t>
            </a:r>
          </a:p>
          <a:p>
            <a:r>
              <a:rPr lang="en-US" sz="2800" dirty="0">
                <a:latin typeface="Times New Roman" pitchFamily="18" charset="0"/>
                <a:cs typeface="Times New Roman" pitchFamily="18" charset="0"/>
              </a:rPr>
              <a:t>There are two forms of Parent we can play.</a:t>
            </a:r>
          </a:p>
          <a:p>
            <a:r>
              <a:rPr lang="en-US" sz="2800" dirty="0">
                <a:latin typeface="Times New Roman" pitchFamily="18" charset="0"/>
                <a:cs typeface="Times New Roman" pitchFamily="18" charset="0"/>
              </a:rPr>
              <a:t>The </a:t>
            </a:r>
            <a:r>
              <a:rPr lang="en-US" sz="2800" b="1" i="1" dirty="0">
                <a:latin typeface="Times New Roman" pitchFamily="18" charset="0"/>
                <a:cs typeface="Times New Roman" pitchFamily="18" charset="0"/>
              </a:rPr>
              <a:t>Nurturing Parent</a:t>
            </a:r>
            <a:r>
              <a:rPr lang="en-US" sz="2800" i="1" dirty="0">
                <a:latin typeface="Times New Roman" pitchFamily="18" charset="0"/>
                <a:cs typeface="Times New Roman" pitchFamily="18" charset="0"/>
              </a:rPr>
              <a:t> </a:t>
            </a:r>
            <a:r>
              <a:rPr lang="en-US" sz="2800" dirty="0">
                <a:latin typeface="Times New Roman" pitchFamily="18" charset="0"/>
                <a:cs typeface="Times New Roman" pitchFamily="18" charset="0"/>
              </a:rPr>
              <a:t>is caring and concerned and often may appear as a mother-figure (though men can play it too). They seek to keep the Child contented, offering a safe haven and unconditional love to calm the Child's troubles.</a:t>
            </a:r>
          </a:p>
          <a:p>
            <a:r>
              <a:rPr lang="en-US" sz="2800" dirty="0">
                <a:latin typeface="Times New Roman" pitchFamily="18" charset="0"/>
                <a:cs typeface="Times New Roman" pitchFamily="18" charset="0"/>
              </a:rPr>
              <a:t>The </a:t>
            </a:r>
            <a:r>
              <a:rPr lang="en-US" sz="2800" b="1" i="1" dirty="0">
                <a:latin typeface="Times New Roman" pitchFamily="18" charset="0"/>
                <a:cs typeface="Times New Roman" pitchFamily="18" charset="0"/>
              </a:rPr>
              <a:t>Controlling (or Critical) Parent</a:t>
            </a:r>
            <a:r>
              <a:rPr lang="en-US" sz="2800" dirty="0">
                <a:latin typeface="Times New Roman" pitchFamily="18" charset="0"/>
                <a:cs typeface="Times New Roman" pitchFamily="18" charset="0"/>
              </a:rPr>
              <a:t>, on the other hand, tries to make the Child do as the parent wants them to do, perhaps transferring values or beliefs or helping the Child to understand and live in society. </a:t>
            </a:r>
          </a:p>
          <a:p>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Parent is our TAUGHT concept of life.</a:t>
            </a:r>
          </a:p>
        </p:txBody>
      </p:sp>
    </p:spTree>
    <p:extLst>
      <p:ext uri="{BB962C8B-B14F-4D97-AF65-F5344CB8AC3E}">
        <p14:creationId xmlns:p14="http://schemas.microsoft.com/office/powerpoint/2010/main" val="146142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b="1"/>
              <a:t>Recognizing the Parent State</a:t>
            </a:r>
            <a:endParaRPr lang="ru-RU" b="1"/>
          </a:p>
        </p:txBody>
      </p:sp>
      <p:sp>
        <p:nvSpPr>
          <p:cNvPr id="16387" name="Rectangle 3"/>
          <p:cNvSpPr>
            <a:spLocks noGrp="1" noChangeArrowheads="1"/>
          </p:cNvSpPr>
          <p:nvPr>
            <p:ph sz="half" idx="1"/>
          </p:nvPr>
        </p:nvSpPr>
        <p:spPr>
          <a:xfrm>
            <a:off x="812800" y="2017713"/>
            <a:ext cx="6400800" cy="4114800"/>
          </a:xfrm>
        </p:spPr>
        <p:txBody>
          <a:bodyPr/>
          <a:lstStyle/>
          <a:p>
            <a:pPr eaLnBrk="1" hangingPunct="1">
              <a:buFont typeface="Wingdings" pitchFamily="2" charset="2"/>
              <a:buNone/>
            </a:pPr>
            <a:r>
              <a:rPr lang="en-US" b="1"/>
              <a:t>A person in CP state may:</a:t>
            </a:r>
          </a:p>
          <a:p>
            <a:pPr eaLnBrk="1" hangingPunct="1">
              <a:buFont typeface="Wingdings" pitchFamily="2" charset="2"/>
              <a:buChar char="§"/>
            </a:pPr>
            <a:r>
              <a:rPr lang="en-US" sz="2400"/>
              <a:t>Use a patronizing, critical or disapproving tone of voice</a:t>
            </a:r>
          </a:p>
          <a:p>
            <a:pPr eaLnBrk="1" hangingPunct="1">
              <a:buFont typeface="Wingdings" pitchFamily="2" charset="2"/>
              <a:buChar char="§"/>
            </a:pPr>
            <a:endParaRPr lang="en-US" sz="2400"/>
          </a:p>
          <a:p>
            <a:pPr eaLnBrk="1" hangingPunct="1">
              <a:buFont typeface="Wingdings" pitchFamily="2" charset="2"/>
              <a:buChar char="§"/>
            </a:pPr>
            <a:r>
              <a:rPr lang="en-US" sz="2400"/>
              <a:t>Use aggressive gestures</a:t>
            </a:r>
          </a:p>
          <a:p>
            <a:pPr eaLnBrk="1" hangingPunct="1">
              <a:buFont typeface="Wingdings" pitchFamily="2" charset="2"/>
              <a:buChar char="§"/>
            </a:pPr>
            <a:endParaRPr lang="en-US" sz="2400"/>
          </a:p>
          <a:p>
            <a:pPr eaLnBrk="1" hangingPunct="1">
              <a:buFont typeface="Wingdings" pitchFamily="2" charset="2"/>
              <a:buChar char="§"/>
            </a:pPr>
            <a:r>
              <a:rPr lang="en-US" sz="2400"/>
              <a:t>Come across as judgmental, authoritarian</a:t>
            </a:r>
          </a:p>
          <a:p>
            <a:pPr eaLnBrk="1" hangingPunct="1">
              <a:buFont typeface="Wingdings" pitchFamily="2" charset="2"/>
              <a:buChar char="§"/>
            </a:pPr>
            <a:endParaRPr lang="en-US" sz="2400"/>
          </a:p>
          <a:p>
            <a:pPr eaLnBrk="1" hangingPunct="1">
              <a:buFont typeface="Wingdings" pitchFamily="2" charset="2"/>
              <a:buChar char="§"/>
            </a:pPr>
            <a:r>
              <a:rPr lang="en-US" sz="2400"/>
              <a:t>Be intimidating or controlling</a:t>
            </a:r>
          </a:p>
          <a:p>
            <a:pPr eaLnBrk="1" hangingPunct="1">
              <a:buFont typeface="Wingdings" pitchFamily="2" charset="2"/>
              <a:buChar char="§"/>
            </a:pPr>
            <a:endParaRPr lang="en-US"/>
          </a:p>
          <a:p>
            <a:pPr eaLnBrk="1" hangingPunct="1">
              <a:buFont typeface="Wingdings" pitchFamily="2" charset="2"/>
              <a:buNone/>
            </a:pPr>
            <a:endParaRPr lang="ru-RU"/>
          </a:p>
        </p:txBody>
      </p:sp>
      <p:pic>
        <p:nvPicPr>
          <p:cNvPr id="16388" name="Picture 4"/>
          <p:cNvPicPr>
            <a:picLocks noGrp="1" noChangeAspect="1" noChangeArrowheads="1"/>
          </p:cNvPicPr>
          <p:nvPr>
            <p:ph sz="half" idx="2"/>
          </p:nvPr>
        </p:nvPicPr>
        <p:blipFill>
          <a:blip r:embed="rId2" cstate="print"/>
          <a:srcRect/>
          <a:stretch>
            <a:fillRect/>
          </a:stretch>
        </p:blipFill>
        <p:spPr>
          <a:xfrm>
            <a:off x="7823201" y="1981201"/>
            <a:ext cx="2857500" cy="2143125"/>
          </a:xfrm>
          <a:noFill/>
        </p:spPr>
      </p:pic>
      <p:sp>
        <p:nvSpPr>
          <p:cNvPr id="16389" name="AutoShape 6" descr="Blame YouTube, others PNG | PNGWave"/>
          <p:cNvSpPr>
            <a:spLocks noChangeAspect="1" noChangeArrowheads="1"/>
          </p:cNvSpPr>
          <p:nvPr/>
        </p:nvSpPr>
        <p:spPr bwMode="auto">
          <a:xfrm>
            <a:off x="249767" y="-182563"/>
            <a:ext cx="406400" cy="304801"/>
          </a:xfrm>
          <a:prstGeom prst="rect">
            <a:avLst/>
          </a:prstGeom>
          <a:noFill/>
          <a:ln w="9525">
            <a:noFill/>
            <a:miter lim="800000"/>
            <a:headEnd/>
            <a:tailEnd/>
          </a:ln>
        </p:spPr>
        <p:txBody>
          <a:bodyPr/>
          <a:lstStyle/>
          <a:p>
            <a:endParaRPr lang="en-US"/>
          </a:p>
        </p:txBody>
      </p:sp>
      <p:pic>
        <p:nvPicPr>
          <p:cNvPr id="16390" name="Picture 8"/>
          <p:cNvPicPr>
            <a:picLocks noChangeAspect="1" noChangeArrowheads="1"/>
          </p:cNvPicPr>
          <p:nvPr/>
        </p:nvPicPr>
        <p:blipFill>
          <a:blip r:embed="rId3" cstate="print"/>
          <a:srcRect/>
          <a:stretch>
            <a:fillRect/>
          </a:stretch>
        </p:blipFill>
        <p:spPr bwMode="auto">
          <a:xfrm>
            <a:off x="7620000" y="4495800"/>
            <a:ext cx="3683000" cy="1657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ppt_x"/>
                                          </p:val>
                                        </p:tav>
                                        <p:tav tm="100000">
                                          <p:val>
                                            <p:strVal val="#ppt_x"/>
                                          </p:val>
                                        </p:tav>
                                      </p:tavLst>
                                    </p:anim>
                                    <p:anim calcmode="lin" valueType="num">
                                      <p:cBhvr additive="base">
                                        <p:cTn id="8"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90"/>
                                        </p:tgtEl>
                                        <p:attrNameLst>
                                          <p:attrName>style.visibility</p:attrName>
                                        </p:attrNameLst>
                                      </p:cBhvr>
                                      <p:to>
                                        <p:strVal val="visible"/>
                                      </p:to>
                                    </p:set>
                                    <p:anim calcmode="lin" valueType="num">
                                      <p:cBhvr additive="base">
                                        <p:cTn id="13" dur="500" fill="hold"/>
                                        <p:tgtEl>
                                          <p:spTgt spid="16390"/>
                                        </p:tgtEl>
                                        <p:attrNameLst>
                                          <p:attrName>ppt_x</p:attrName>
                                        </p:attrNameLst>
                                      </p:cBhvr>
                                      <p:tavLst>
                                        <p:tav tm="0">
                                          <p:val>
                                            <p:strVal val="#ppt_x"/>
                                          </p:val>
                                        </p:tav>
                                        <p:tav tm="100000">
                                          <p:val>
                                            <p:strVal val="#ppt_x"/>
                                          </p:val>
                                        </p:tav>
                                      </p:tavLst>
                                    </p:anim>
                                    <p:anim calcmode="lin" valueType="num">
                                      <p:cBhvr additive="base">
                                        <p:cTn id="14"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a:t>Recognizing the Parent State</a:t>
            </a:r>
            <a:endParaRPr lang="ru-RU" b="1"/>
          </a:p>
        </p:txBody>
      </p:sp>
      <p:sp>
        <p:nvSpPr>
          <p:cNvPr id="17411" name="Rectangle 3"/>
          <p:cNvSpPr>
            <a:spLocks noGrp="1" noChangeArrowheads="1"/>
          </p:cNvSpPr>
          <p:nvPr>
            <p:ph sz="half" idx="1"/>
          </p:nvPr>
        </p:nvSpPr>
        <p:spPr>
          <a:xfrm>
            <a:off x="508000" y="2017713"/>
            <a:ext cx="7315200" cy="4114800"/>
          </a:xfrm>
        </p:spPr>
        <p:txBody>
          <a:bodyPr/>
          <a:lstStyle/>
          <a:p>
            <a:pPr eaLnBrk="1" hangingPunct="1">
              <a:buFont typeface="Wingdings" pitchFamily="2" charset="2"/>
              <a:buNone/>
            </a:pPr>
            <a:r>
              <a:rPr lang="en-US" b="1"/>
              <a:t>A person in a NP stated is likely</a:t>
            </a:r>
          </a:p>
          <a:p>
            <a:pPr eaLnBrk="1" hangingPunct="1"/>
            <a:r>
              <a:rPr lang="en-US" sz="2400"/>
              <a:t>Use a loving, caring, comforting or concerned tone of voice</a:t>
            </a:r>
          </a:p>
          <a:p>
            <a:pPr eaLnBrk="1" hangingPunct="1">
              <a:buFont typeface="Wingdings" pitchFamily="2" charset="2"/>
              <a:buNone/>
            </a:pPr>
            <a:endParaRPr lang="en-US" sz="2400"/>
          </a:p>
          <a:p>
            <a:pPr eaLnBrk="1" hangingPunct="1"/>
            <a:r>
              <a:rPr lang="en-US" sz="2400"/>
              <a:t>Use open, encouraging gestures, smiling, leaning forward, nodding of head</a:t>
            </a:r>
          </a:p>
          <a:p>
            <a:pPr eaLnBrk="1" hangingPunct="1">
              <a:buFont typeface="Wingdings" pitchFamily="2" charset="2"/>
              <a:buNone/>
            </a:pPr>
            <a:endParaRPr lang="en-US" sz="2400"/>
          </a:p>
          <a:p>
            <a:pPr eaLnBrk="1" hangingPunct="1"/>
            <a:r>
              <a:rPr lang="en-US" sz="2400"/>
              <a:t>Have a caring, understanding attitude</a:t>
            </a:r>
          </a:p>
          <a:p>
            <a:pPr eaLnBrk="1" hangingPunct="1"/>
            <a:endParaRPr lang="ru-RU"/>
          </a:p>
        </p:txBody>
      </p:sp>
      <p:pic>
        <p:nvPicPr>
          <p:cNvPr id="17412" name="Picture 4"/>
          <p:cNvPicPr>
            <a:picLocks noGrp="1" noChangeAspect="1" noChangeArrowheads="1"/>
          </p:cNvPicPr>
          <p:nvPr>
            <p:ph sz="half" idx="2"/>
          </p:nvPr>
        </p:nvPicPr>
        <p:blipFill>
          <a:blip r:embed="rId2" cstate="print"/>
          <a:srcRect/>
          <a:stretch>
            <a:fillRect/>
          </a:stretch>
        </p:blipFill>
        <p:spPr>
          <a:xfrm>
            <a:off x="9042400" y="1600200"/>
            <a:ext cx="2694517" cy="1905000"/>
          </a:xfrm>
          <a:noFill/>
        </p:spPr>
      </p:pic>
      <p:pic>
        <p:nvPicPr>
          <p:cNvPr id="17413" name="Picture 5"/>
          <p:cNvPicPr>
            <a:picLocks noChangeAspect="1" noChangeArrowheads="1"/>
          </p:cNvPicPr>
          <p:nvPr/>
        </p:nvPicPr>
        <p:blipFill>
          <a:blip r:embed="rId3" cstate="print"/>
          <a:srcRect/>
          <a:stretch>
            <a:fillRect/>
          </a:stretch>
        </p:blipFill>
        <p:spPr bwMode="auto">
          <a:xfrm>
            <a:off x="8864600" y="5105400"/>
            <a:ext cx="3327400" cy="1676400"/>
          </a:xfrm>
          <a:prstGeom prst="rect">
            <a:avLst/>
          </a:prstGeom>
          <a:noFill/>
          <a:ln w="9525">
            <a:noFill/>
            <a:miter lim="800000"/>
            <a:headEnd/>
            <a:tailEnd/>
          </a:ln>
        </p:spPr>
      </p:pic>
      <p:pic>
        <p:nvPicPr>
          <p:cNvPr id="17414" name="Picture 6"/>
          <p:cNvPicPr>
            <a:picLocks noChangeAspect="1" noChangeArrowheads="1"/>
          </p:cNvPicPr>
          <p:nvPr/>
        </p:nvPicPr>
        <p:blipFill>
          <a:blip r:embed="rId4" cstate="print"/>
          <a:srcRect/>
          <a:stretch>
            <a:fillRect/>
          </a:stretch>
        </p:blipFill>
        <p:spPr bwMode="auto">
          <a:xfrm>
            <a:off x="7518400" y="3733800"/>
            <a:ext cx="2946400" cy="1295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20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4"/>
                                        </p:tgtEl>
                                        <p:attrNameLst>
                                          <p:attrName>style.visibility</p:attrName>
                                        </p:attrNameLst>
                                      </p:cBhvr>
                                      <p:to>
                                        <p:strVal val="visible"/>
                                      </p:to>
                                    </p:set>
                                    <p:animEffect transition="in" filter="fade">
                                      <p:cBhvr>
                                        <p:cTn id="12" dur="2000"/>
                                        <p:tgtEl>
                                          <p:spTgt spid="174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fade">
                                      <p:cBhvr>
                                        <p:cTn id="17" dur="20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27</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 typeface="Arial" pitchFamily="34" charset="0"/>
              <a:buNone/>
            </a:pPr>
            <a:r>
              <a:rPr lang="en-US" sz="4000" b="1" dirty="0"/>
              <a:t>Adult</a:t>
            </a:r>
          </a:p>
          <a:p>
            <a:r>
              <a:rPr lang="en-US" sz="3200" dirty="0"/>
              <a:t>the Adult in us is the 'grown up' rational person who talks reasonably and assertively, </a:t>
            </a:r>
          </a:p>
          <a:p>
            <a:r>
              <a:rPr lang="en-US" sz="3200" dirty="0"/>
              <a:t>neither trying to control nor reacting aggressively towards others. </a:t>
            </a:r>
          </a:p>
          <a:p>
            <a:r>
              <a:rPr lang="en-US" sz="3200" dirty="0"/>
              <a:t>The Adult is comfortable with themself and is the THOUGHT concept of life..</a:t>
            </a:r>
          </a:p>
        </p:txBody>
      </p:sp>
    </p:spTree>
    <p:extLst>
      <p:ext uri="{BB962C8B-B14F-4D97-AF65-F5344CB8AC3E}">
        <p14:creationId xmlns:p14="http://schemas.microsoft.com/office/powerpoint/2010/main" val="3413412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ADULT EGO STATE</a:t>
            </a:r>
          </a:p>
        </p:txBody>
      </p:sp>
      <p:sp>
        <p:nvSpPr>
          <p:cNvPr id="22531" name="Rectangle 3"/>
          <p:cNvSpPr>
            <a:spLocks noGrp="1" noChangeArrowheads="1"/>
          </p:cNvSpPr>
          <p:nvPr>
            <p:ph sz="half" idx="1"/>
          </p:nvPr>
        </p:nvSpPr>
        <p:spPr>
          <a:xfrm>
            <a:off x="508000" y="2017713"/>
            <a:ext cx="8636000" cy="4114800"/>
          </a:xfrm>
        </p:spPr>
        <p:txBody>
          <a:bodyPr/>
          <a:lstStyle/>
          <a:p>
            <a:pPr eaLnBrk="1" hangingPunct="1">
              <a:lnSpc>
                <a:spcPct val="90000"/>
              </a:lnSpc>
            </a:pPr>
            <a:r>
              <a:rPr lang="en-US" sz="2400"/>
              <a:t>It is related to current reality and object gathering of information.</a:t>
            </a:r>
          </a:p>
          <a:p>
            <a:pPr eaLnBrk="1" hangingPunct="1">
              <a:lnSpc>
                <a:spcPct val="90000"/>
              </a:lnSpc>
            </a:pPr>
            <a:endParaRPr lang="en-US" sz="2400"/>
          </a:p>
          <a:p>
            <a:pPr eaLnBrk="1" hangingPunct="1">
              <a:lnSpc>
                <a:spcPct val="90000"/>
              </a:lnSpc>
            </a:pPr>
            <a:r>
              <a:rPr lang="en-US" sz="2400"/>
              <a:t>Organized, adaptable, intelligent, functions by reality, estimating probabilities.</a:t>
            </a:r>
          </a:p>
          <a:p>
            <a:pPr eaLnBrk="1" hangingPunct="1">
              <a:lnSpc>
                <a:spcPct val="90000"/>
              </a:lnSpc>
            </a:pPr>
            <a:endParaRPr lang="en-US" sz="2400"/>
          </a:p>
          <a:p>
            <a:pPr eaLnBrk="1" hangingPunct="1">
              <a:lnSpc>
                <a:spcPct val="90000"/>
              </a:lnSpc>
            </a:pPr>
            <a:r>
              <a:rPr lang="en-US" sz="2400"/>
              <a:t>Problem solving comes from this ego state.</a:t>
            </a:r>
          </a:p>
          <a:p>
            <a:pPr eaLnBrk="1" hangingPunct="1">
              <a:lnSpc>
                <a:spcPct val="90000"/>
              </a:lnSpc>
            </a:pPr>
            <a:endParaRPr lang="en-US" sz="2400"/>
          </a:p>
          <a:p>
            <a:pPr algn="just" eaLnBrk="1" hangingPunct="1">
              <a:lnSpc>
                <a:spcPct val="90000"/>
              </a:lnSpc>
            </a:pPr>
            <a:r>
              <a:rPr lang="en-US" sz="2400"/>
              <a:t>When you are dealing with current reality, gathering facts and computing objectively, you are in your Adult Ego State</a:t>
            </a:r>
          </a:p>
          <a:p>
            <a:pPr eaLnBrk="1" hangingPunct="1">
              <a:lnSpc>
                <a:spcPct val="90000"/>
              </a:lnSpc>
              <a:buFont typeface="Wingdings" pitchFamily="2" charset="2"/>
              <a:buNone/>
            </a:pPr>
            <a:r>
              <a:rPr lang="en-US" b="1"/>
              <a:t>.</a:t>
            </a:r>
          </a:p>
        </p:txBody>
      </p:sp>
      <p:sp>
        <p:nvSpPr>
          <p:cNvPr id="22532" name="Content Placeholder 3"/>
          <p:cNvSpPr>
            <a:spLocks noGrp="1"/>
          </p:cNvSpPr>
          <p:nvPr>
            <p:ph sz="half" idx="2"/>
          </p:nvPr>
        </p:nvSpPr>
        <p:spPr>
          <a:xfrm>
            <a:off x="9347200" y="2017713"/>
            <a:ext cx="2592917" cy="4114800"/>
          </a:xfrm>
        </p:spPr>
        <p:txBody>
          <a:bodyPr/>
          <a:lstStyle/>
          <a:p>
            <a:pPr>
              <a:buFont typeface="Wingdings" pitchFamily="2" charset="2"/>
              <a:buNone/>
            </a:pPr>
            <a:endParaRPr lang="en-US" dirty="0"/>
          </a:p>
        </p:txBody>
      </p:sp>
      <p:sp>
        <p:nvSpPr>
          <p:cNvPr id="7" name="Oval 6"/>
          <p:cNvSpPr/>
          <p:nvPr/>
        </p:nvSpPr>
        <p:spPr bwMode="auto">
          <a:xfrm>
            <a:off x="10160000" y="3581400"/>
            <a:ext cx="1320800" cy="990600"/>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algn="ctr">
              <a:defRPr/>
            </a:pPr>
            <a:r>
              <a:rPr lang="en-IN" sz="3600" b="1" dirty="0">
                <a:solidFill>
                  <a:schemeClr val="tx1"/>
                </a:solidFill>
              </a:rPr>
              <a:t>C</a:t>
            </a:r>
            <a:endParaRPr lang="en-US" sz="3600" b="1" dirty="0">
              <a:solidFill>
                <a:schemeClr val="tx1"/>
              </a:solidFill>
            </a:endParaRPr>
          </a:p>
        </p:txBody>
      </p:sp>
      <p:sp>
        <p:nvSpPr>
          <p:cNvPr id="8" name="Oval 8"/>
          <p:cNvSpPr>
            <a:spLocks noChangeArrowheads="1"/>
          </p:cNvSpPr>
          <p:nvPr/>
        </p:nvSpPr>
        <p:spPr bwMode="auto">
          <a:xfrm>
            <a:off x="10160000" y="4800600"/>
            <a:ext cx="1422400" cy="990600"/>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pPr>
              <a:defRPr/>
            </a:pPr>
            <a:r>
              <a:rPr lang="en-IN" sz="3600" b="1" dirty="0"/>
              <a:t> A</a:t>
            </a:r>
            <a:endParaRPr lang="en-US" sz="3600" b="1" dirty="0"/>
          </a:p>
        </p:txBody>
      </p:sp>
      <p:sp>
        <p:nvSpPr>
          <p:cNvPr id="9" name="Oval 8"/>
          <p:cNvSpPr/>
          <p:nvPr/>
        </p:nvSpPr>
        <p:spPr bwMode="auto">
          <a:xfrm>
            <a:off x="10160000" y="2286000"/>
            <a:ext cx="1320800" cy="990600"/>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algn="ctr">
              <a:defRPr/>
            </a:pPr>
            <a:r>
              <a:rPr lang="en-IN" sz="3600" b="1" dirty="0">
                <a:solidFill>
                  <a:schemeClr val="tx1"/>
                </a:solidFill>
              </a:rPr>
              <a:t>P</a:t>
            </a:r>
            <a:endParaRPr lang="en-US" sz="3600" b="1"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b="1"/>
              <a:t>Recognizing the Adult State</a:t>
            </a:r>
            <a:endParaRPr lang="ru-RU" b="1"/>
          </a:p>
        </p:txBody>
      </p:sp>
      <p:sp>
        <p:nvSpPr>
          <p:cNvPr id="23555" name="Rectangle 3"/>
          <p:cNvSpPr>
            <a:spLocks noGrp="1" noChangeArrowheads="1"/>
          </p:cNvSpPr>
          <p:nvPr>
            <p:ph sz="half" idx="1"/>
          </p:nvPr>
        </p:nvSpPr>
        <p:spPr>
          <a:xfrm>
            <a:off x="508000" y="2017714"/>
            <a:ext cx="6502400" cy="4840287"/>
          </a:xfrm>
        </p:spPr>
        <p:txBody>
          <a:bodyPr/>
          <a:lstStyle/>
          <a:p>
            <a:pPr eaLnBrk="1" hangingPunct="1">
              <a:lnSpc>
                <a:spcPct val="80000"/>
              </a:lnSpc>
              <a:buFont typeface="Wingdings" pitchFamily="2" charset="2"/>
              <a:buNone/>
            </a:pPr>
            <a:r>
              <a:rPr lang="en-US" b="1"/>
              <a:t>A person in an Adult ego state is likely to</a:t>
            </a:r>
          </a:p>
          <a:p>
            <a:pPr eaLnBrk="1" hangingPunct="1">
              <a:lnSpc>
                <a:spcPct val="80000"/>
              </a:lnSpc>
            </a:pPr>
            <a:r>
              <a:rPr lang="en-US" sz="2400"/>
              <a:t>Speak in an even voice</a:t>
            </a:r>
          </a:p>
          <a:p>
            <a:pPr eaLnBrk="1" hangingPunct="1">
              <a:lnSpc>
                <a:spcPct val="80000"/>
              </a:lnSpc>
            </a:pPr>
            <a:r>
              <a:rPr lang="en-US" sz="2400"/>
              <a:t>Have an erect posture and use open gestures</a:t>
            </a:r>
          </a:p>
          <a:p>
            <a:pPr eaLnBrk="1" hangingPunct="1">
              <a:lnSpc>
                <a:spcPct val="80000"/>
              </a:lnSpc>
            </a:pPr>
            <a:r>
              <a:rPr lang="en-US" sz="2400"/>
              <a:t>Be alert and thoughtful about a problem they are facing</a:t>
            </a:r>
          </a:p>
          <a:p>
            <a:pPr eaLnBrk="1" hangingPunct="1">
              <a:lnSpc>
                <a:spcPct val="80000"/>
              </a:lnSpc>
            </a:pPr>
            <a:r>
              <a:rPr lang="en-US" sz="2400"/>
              <a:t>Clarify the  situation by careful questioning</a:t>
            </a:r>
          </a:p>
          <a:p>
            <a:pPr eaLnBrk="1" hangingPunct="1">
              <a:lnSpc>
                <a:spcPct val="80000"/>
              </a:lnSpc>
            </a:pPr>
            <a:r>
              <a:rPr lang="en-US" sz="2400"/>
              <a:t>Hypothesize and process information</a:t>
            </a:r>
          </a:p>
          <a:p>
            <a:pPr eaLnBrk="1" hangingPunct="1">
              <a:lnSpc>
                <a:spcPct val="80000"/>
              </a:lnSpc>
            </a:pPr>
            <a:r>
              <a:rPr lang="en-US" sz="2400"/>
              <a:t>Use words like </a:t>
            </a:r>
            <a:r>
              <a:rPr lang="en-US" sz="2400" i="1"/>
              <a:t>correct, how, what, why, practical, quality</a:t>
            </a:r>
            <a:endParaRPr lang="ru-RU" sz="2400" i="1"/>
          </a:p>
        </p:txBody>
      </p:sp>
      <p:pic>
        <p:nvPicPr>
          <p:cNvPr id="23556" name="Picture 4"/>
          <p:cNvPicPr>
            <a:picLocks noGrp="1" noChangeAspect="1" noChangeArrowheads="1"/>
          </p:cNvPicPr>
          <p:nvPr>
            <p:ph sz="half" idx="2"/>
          </p:nvPr>
        </p:nvPicPr>
        <p:blipFill>
          <a:blip r:embed="rId2" cstate="print"/>
          <a:srcRect/>
          <a:stretch>
            <a:fillRect/>
          </a:stretch>
        </p:blipFill>
        <p:spPr>
          <a:xfrm>
            <a:off x="7823201" y="1905000"/>
            <a:ext cx="2857500" cy="1676400"/>
          </a:xfrm>
          <a:noFill/>
        </p:spPr>
      </p:pic>
      <p:pic>
        <p:nvPicPr>
          <p:cNvPr id="23557" name="Picture 5"/>
          <p:cNvPicPr>
            <a:picLocks noChangeAspect="1" noChangeArrowheads="1"/>
          </p:cNvPicPr>
          <p:nvPr/>
        </p:nvPicPr>
        <p:blipFill>
          <a:blip r:embed="rId3" cstate="print"/>
          <a:srcRect/>
          <a:stretch>
            <a:fillRect/>
          </a:stretch>
        </p:blipFill>
        <p:spPr bwMode="auto">
          <a:xfrm>
            <a:off x="7010400" y="4114800"/>
            <a:ext cx="2336800" cy="1905000"/>
          </a:xfrm>
          <a:prstGeom prst="rect">
            <a:avLst/>
          </a:prstGeom>
          <a:noFill/>
          <a:ln w="9525">
            <a:noFill/>
            <a:miter lim="800000"/>
            <a:headEnd/>
            <a:tailEnd/>
          </a:ln>
        </p:spPr>
      </p:pic>
      <p:pic>
        <p:nvPicPr>
          <p:cNvPr id="23558" name="Picture 6"/>
          <p:cNvPicPr>
            <a:picLocks noChangeAspect="1" noChangeArrowheads="1"/>
          </p:cNvPicPr>
          <p:nvPr/>
        </p:nvPicPr>
        <p:blipFill>
          <a:blip r:embed="rId4" cstate="print"/>
          <a:srcRect/>
          <a:stretch>
            <a:fillRect/>
          </a:stretch>
        </p:blipFill>
        <p:spPr bwMode="auto">
          <a:xfrm>
            <a:off x="9347200" y="4114800"/>
            <a:ext cx="2540000" cy="190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ppt_x"/>
                                          </p:val>
                                        </p:tav>
                                        <p:tav tm="100000">
                                          <p:val>
                                            <p:strVal val="#ppt_x"/>
                                          </p:val>
                                        </p:tav>
                                      </p:tavLst>
                                    </p:anim>
                                    <p:anim calcmode="lin" valueType="num">
                                      <p:cBhvr additive="base">
                                        <p:cTn id="8"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7"/>
                                        </p:tgtEl>
                                        <p:attrNameLst>
                                          <p:attrName>style.visibility</p:attrName>
                                        </p:attrNameLst>
                                      </p:cBhvr>
                                      <p:to>
                                        <p:strVal val="visible"/>
                                      </p:to>
                                    </p:set>
                                    <p:anim calcmode="lin" valueType="num">
                                      <p:cBhvr additive="base">
                                        <p:cTn id="13" dur="500" fill="hold"/>
                                        <p:tgtEl>
                                          <p:spTgt spid="23557"/>
                                        </p:tgtEl>
                                        <p:attrNameLst>
                                          <p:attrName>ppt_x</p:attrName>
                                        </p:attrNameLst>
                                      </p:cBhvr>
                                      <p:tavLst>
                                        <p:tav tm="0">
                                          <p:val>
                                            <p:strVal val="#ppt_x"/>
                                          </p:val>
                                        </p:tav>
                                        <p:tav tm="100000">
                                          <p:val>
                                            <p:strVal val="#ppt_x"/>
                                          </p:val>
                                        </p:tav>
                                      </p:tavLst>
                                    </p:anim>
                                    <p:anim calcmode="lin" valueType="num">
                                      <p:cBhvr additive="base">
                                        <p:cTn id="14"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8"/>
                                        </p:tgtEl>
                                        <p:attrNameLst>
                                          <p:attrName>style.visibility</p:attrName>
                                        </p:attrNameLst>
                                      </p:cBhvr>
                                      <p:to>
                                        <p:strVal val="visible"/>
                                      </p:to>
                                    </p:set>
                                    <p:anim calcmode="lin" valueType="num">
                                      <p:cBhvr additive="base">
                                        <p:cTn id="19" dur="500" fill="hold"/>
                                        <p:tgtEl>
                                          <p:spTgt spid="23558"/>
                                        </p:tgtEl>
                                        <p:attrNameLst>
                                          <p:attrName>ppt_x</p:attrName>
                                        </p:attrNameLst>
                                      </p:cBhvr>
                                      <p:tavLst>
                                        <p:tav tm="0">
                                          <p:val>
                                            <p:strVal val="#ppt_x"/>
                                          </p:val>
                                        </p:tav>
                                        <p:tav tm="100000">
                                          <p:val>
                                            <p:strVal val="#ppt_x"/>
                                          </p:val>
                                        </p:tav>
                                      </p:tavLst>
                                    </p:anim>
                                    <p:anim calcmode="lin" valueType="num">
                                      <p:cBhvr additive="base">
                                        <p:cTn id="20" dur="500" fill="hold"/>
                                        <p:tgtEl>
                                          <p:spTgt spid="235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3313"/>
          <p:cNvSpPr>
            <a:spLocks noGrp="1"/>
          </p:cNvSpPr>
          <p:nvPr>
            <p:ph type="title"/>
          </p:nvPr>
        </p:nvSpPr>
        <p:spPr>
          <a:xfrm>
            <a:off x="1981200" y="350838"/>
            <a:ext cx="8229600" cy="762000"/>
          </a:xfrm>
        </p:spPr>
        <p:txBody>
          <a:bodyPr anchor="ctr"/>
          <a:lstStyle/>
          <a:p>
            <a:pPr algn="ctr"/>
            <a:r>
              <a:rPr lang="en-US" altLang="en-US" sz="2800" b="1"/>
              <a:t>A definition of communication</a:t>
            </a:r>
          </a:p>
        </p:txBody>
      </p:sp>
      <p:sp>
        <p:nvSpPr>
          <p:cNvPr id="12290" name="Text Placeholder 13314"/>
          <p:cNvSpPr>
            <a:spLocks noGrp="1"/>
          </p:cNvSpPr>
          <p:nvPr>
            <p:ph idx="1"/>
          </p:nvPr>
        </p:nvSpPr>
        <p:spPr>
          <a:xfrm>
            <a:off x="2057400" y="1711325"/>
            <a:ext cx="7772400" cy="4386263"/>
          </a:xfrm>
        </p:spPr>
        <p:txBody>
          <a:bodyPr anchor="t"/>
          <a:lstStyle/>
          <a:p>
            <a:pPr algn="just"/>
            <a:endParaRPr lang="en-US" altLang="en-US" dirty="0"/>
          </a:p>
          <a:p>
            <a:pPr marL="0" indent="0" algn="just">
              <a:buNone/>
            </a:pPr>
            <a:r>
              <a:rPr lang="en-US" altLang="en-US" sz="3200" dirty="0"/>
              <a:t>Communication is a process of transfer, exchange, sharing of ideas, thoughts, feelings etc in such a way that the mental picture envisioned by the sender is the same as that perceived by the receiver.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86603" y="152401"/>
            <a:ext cx="10918209" cy="701675"/>
          </a:xfrm>
          <a:prstGeom prst="rect">
            <a:avLst/>
          </a:prstGeom>
          <a:solidFill>
            <a:schemeClr val="tx1"/>
          </a:solidFill>
        </p:spPr>
        <p:txBody>
          <a:bodyPr/>
          <a:lstStyle/>
          <a:p>
            <a:pPr eaLnBrk="0" hangingPunct="0">
              <a:defRPr/>
            </a:pPr>
            <a:r>
              <a:rPr lang="en-US" altLang="en-US" sz="4000" b="1" dirty="0">
                <a:solidFill>
                  <a:schemeClr val="tx1">
                    <a:lumMod val="10000"/>
                    <a:lumOff val="90000"/>
                  </a:schemeClr>
                </a:solidFill>
                <a:latin typeface="Times New Roman" pitchFamily="18" charset="0"/>
                <a:ea typeface="標楷體" pitchFamily="65" charset="-120"/>
                <a:cs typeface="Times New Roman" pitchFamily="18" charset="0"/>
              </a:rPr>
              <a:t>Transactional analysis</a:t>
            </a:r>
          </a:p>
        </p:txBody>
      </p:sp>
      <p:sp>
        <p:nvSpPr>
          <p:cNvPr id="5" name="Rectangle 5"/>
          <p:cNvSpPr txBox="1">
            <a:spLocks noChangeArrowheads="1"/>
          </p:cNvSpPr>
          <p:nvPr/>
        </p:nvSpPr>
        <p:spPr bwMode="auto">
          <a:xfrm>
            <a:off x="504967" y="1196975"/>
            <a:ext cx="1052242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spcBef>
                <a:spcPct val="20000"/>
              </a:spcBef>
              <a:buFont typeface="Arial" pitchFamily="34" charset="0"/>
              <a:buChar char="•"/>
            </a:pPr>
            <a:endParaRPr lang="en-US" altLang="zh-TW" sz="2400" dirty="0">
              <a:latin typeface="Times New Roman" pitchFamily="18" charset="0"/>
              <a:cs typeface="Times New Roman" pitchFamily="18" charset="0"/>
            </a:endParaRPr>
          </a:p>
        </p:txBody>
      </p:sp>
      <p:sp>
        <p:nvSpPr>
          <p:cNvPr id="47110" name="投影片編號版面配置區 5"/>
          <p:cNvSpPr>
            <a:spLocks noGrp="1"/>
          </p:cNvSpPr>
          <p:nvPr/>
        </p:nvSpPr>
        <p:spPr bwMode="auto">
          <a:xfrm>
            <a:off x="11334751" y="6215063"/>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p>
            <a:pPr algn="ctr"/>
            <a:fld id="{BC26DBA6-BF9D-4ADB-8E5A-D8EA2F8CA670}" type="slidenum">
              <a:rPr kumimoji="0" lang="en-US" altLang="zh-TW" sz="1400" b="1">
                <a:solidFill>
                  <a:srgbClr val="FFFFFF"/>
                </a:solidFill>
                <a:latin typeface="Arial Narrow" pitchFamily="34" charset="0"/>
                <a:ea typeface="微軟正黑體" pitchFamily="34" charset="-120"/>
                <a:cs typeface="Times New Roman" pitchFamily="18" charset="0"/>
              </a:rPr>
              <a:pPr algn="ctr"/>
              <a:t>30</a:t>
            </a:fld>
            <a:endParaRPr kumimoji="0" lang="en-US" altLang="zh-TW" sz="1400" b="1">
              <a:solidFill>
                <a:srgbClr val="FFFFFF"/>
              </a:solidFill>
              <a:latin typeface="Arial Narrow" pitchFamily="34" charset="0"/>
              <a:ea typeface="微軟正黑體" pitchFamily="34" charset="-120"/>
              <a:cs typeface="Times New Roman" pitchFamily="18" charset="0"/>
            </a:endParaRPr>
          </a:p>
        </p:txBody>
      </p:sp>
      <p:sp>
        <p:nvSpPr>
          <p:cNvPr id="7" name="Content Placeholder 1"/>
          <p:cNvSpPr txBox="1">
            <a:spLocks/>
          </p:cNvSpPr>
          <p:nvPr/>
        </p:nvSpPr>
        <p:spPr>
          <a:xfrm>
            <a:off x="457199" y="893936"/>
            <a:ext cx="10570191" cy="5550091"/>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None/>
            </a:pPr>
            <a:r>
              <a:rPr lang="en-US" sz="4800" b="1" dirty="0"/>
              <a:t>Child </a:t>
            </a:r>
            <a:r>
              <a:rPr lang="en-US" sz="3600" dirty="0">
                <a:latin typeface="Times New Roman" pitchFamily="18" charset="0"/>
                <a:cs typeface="Times New Roman" pitchFamily="18" charset="0"/>
              </a:rPr>
              <a:t>our FELT concept of life.</a:t>
            </a:r>
          </a:p>
          <a:p>
            <a:pPr>
              <a:buNone/>
            </a:pPr>
            <a:endParaRPr lang="en-US" sz="3600" b="1" dirty="0"/>
          </a:p>
          <a:p>
            <a:r>
              <a:rPr lang="en-US" sz="2800" i="1" dirty="0"/>
              <a:t>Free Child</a:t>
            </a:r>
            <a:r>
              <a:rPr lang="en-US" sz="2800" dirty="0"/>
              <a:t>: The natural child in all of us.</a:t>
            </a:r>
          </a:p>
          <a:p>
            <a:r>
              <a:rPr lang="en-US" sz="2800" dirty="0"/>
              <a:t>The </a:t>
            </a:r>
            <a:r>
              <a:rPr lang="en-US" sz="2800" i="1" dirty="0"/>
              <a:t>Adaptive Child </a:t>
            </a:r>
            <a:r>
              <a:rPr lang="en-US" sz="2800" dirty="0"/>
              <a:t>reacts to the world around them, either changing themselves to fit in or rebelling against the forces they feel.</a:t>
            </a:r>
          </a:p>
          <a:p>
            <a:endParaRPr lang="en-US" sz="2800" dirty="0"/>
          </a:p>
        </p:txBody>
      </p:sp>
    </p:spTree>
    <p:extLst>
      <p:ext uri="{BB962C8B-B14F-4D97-AF65-F5344CB8AC3E}">
        <p14:creationId xmlns:p14="http://schemas.microsoft.com/office/powerpoint/2010/main" val="829632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b="1"/>
              <a:t>The Child State</a:t>
            </a:r>
            <a:endParaRPr lang="ru-RU" b="1"/>
          </a:p>
        </p:txBody>
      </p:sp>
      <p:sp>
        <p:nvSpPr>
          <p:cNvPr id="19459" name="Rectangle 3"/>
          <p:cNvSpPr>
            <a:spLocks noGrp="1" noChangeArrowheads="1"/>
          </p:cNvSpPr>
          <p:nvPr>
            <p:ph type="body" sz="half" idx="1"/>
          </p:nvPr>
        </p:nvSpPr>
        <p:spPr>
          <a:xfrm>
            <a:off x="711200" y="2362200"/>
            <a:ext cx="5791200" cy="3657600"/>
          </a:xfrm>
        </p:spPr>
        <p:txBody>
          <a:bodyPr/>
          <a:lstStyle/>
          <a:p>
            <a:pPr eaLnBrk="1" hangingPunct="1"/>
            <a:r>
              <a:rPr lang="en-US" b="1"/>
              <a:t>Free child</a:t>
            </a:r>
          </a:p>
          <a:p>
            <a:pPr eaLnBrk="1" hangingPunct="1">
              <a:buFont typeface="Wingdings" pitchFamily="2" charset="2"/>
              <a:buNone/>
            </a:pPr>
            <a:r>
              <a:rPr lang="en-US"/>
              <a:t>Impulsive and</a:t>
            </a:r>
          </a:p>
          <a:p>
            <a:pPr eaLnBrk="1" hangingPunct="1">
              <a:buFont typeface="Wingdings" pitchFamily="2" charset="2"/>
              <a:buNone/>
            </a:pPr>
            <a:r>
              <a:rPr lang="en-US"/>
              <a:t>carefree behaviors,</a:t>
            </a:r>
          </a:p>
          <a:p>
            <a:pPr eaLnBrk="1" hangingPunct="1">
              <a:buFont typeface="Wingdings" pitchFamily="2" charset="2"/>
              <a:buNone/>
            </a:pPr>
            <a:endParaRPr lang="en-US"/>
          </a:p>
          <a:p>
            <a:pPr eaLnBrk="1" hangingPunct="1">
              <a:buFont typeface="Wingdings" pitchFamily="2" charset="2"/>
              <a:buNone/>
            </a:pPr>
            <a:r>
              <a:rPr lang="en-US"/>
              <a:t>Communicating through </a:t>
            </a:r>
            <a:r>
              <a:rPr lang="en-US" i="1"/>
              <a:t>feeling</a:t>
            </a:r>
          </a:p>
        </p:txBody>
      </p:sp>
      <p:sp>
        <p:nvSpPr>
          <p:cNvPr id="19460" name="Rectangle 4"/>
          <p:cNvSpPr>
            <a:spLocks noGrp="1" noChangeArrowheads="1"/>
          </p:cNvSpPr>
          <p:nvPr>
            <p:ph type="body" sz="half" idx="2"/>
          </p:nvPr>
        </p:nvSpPr>
        <p:spPr>
          <a:xfrm>
            <a:off x="6807200" y="2286001"/>
            <a:ext cx="5384800" cy="3846513"/>
          </a:xfrm>
        </p:spPr>
        <p:txBody>
          <a:bodyPr/>
          <a:lstStyle/>
          <a:p>
            <a:pPr eaLnBrk="1" hangingPunct="1"/>
            <a:r>
              <a:rPr lang="en-US" b="1"/>
              <a:t>Adapted child</a:t>
            </a:r>
          </a:p>
          <a:p>
            <a:pPr eaLnBrk="1" hangingPunct="1">
              <a:buFont typeface="Wingdings" pitchFamily="2" charset="2"/>
              <a:buNone/>
            </a:pPr>
            <a:r>
              <a:rPr lang="en-US"/>
              <a:t>Submissive and conforming behaviors,</a:t>
            </a:r>
          </a:p>
          <a:p>
            <a:pPr algn="just" eaLnBrk="1" hangingPunct="1">
              <a:buFont typeface="Wingdings" pitchFamily="2" charset="2"/>
              <a:buNone/>
            </a:pPr>
            <a:endParaRPr lang="en-US"/>
          </a:p>
          <a:p>
            <a:pPr algn="just" eaLnBrk="1" hangingPunct="1">
              <a:buFont typeface="Wingdings" pitchFamily="2" charset="2"/>
              <a:buNone/>
            </a:pPr>
            <a:r>
              <a:rPr lang="en-US"/>
              <a:t>Looking for approval and reassurance</a:t>
            </a:r>
            <a:endParaRPr lang="ru-RU"/>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b="1"/>
              <a:t>Recognizing the Child State</a:t>
            </a:r>
            <a:endParaRPr lang="ru-RU" b="1"/>
          </a:p>
        </p:txBody>
      </p:sp>
      <p:sp>
        <p:nvSpPr>
          <p:cNvPr id="20483" name="Rectangle 3"/>
          <p:cNvSpPr>
            <a:spLocks noGrp="1" noChangeArrowheads="1"/>
          </p:cNvSpPr>
          <p:nvPr>
            <p:ph sz="half" idx="1"/>
          </p:nvPr>
        </p:nvSpPr>
        <p:spPr>
          <a:xfrm>
            <a:off x="406400" y="2017714"/>
            <a:ext cx="6502400" cy="4459287"/>
          </a:xfrm>
        </p:spPr>
        <p:txBody>
          <a:bodyPr/>
          <a:lstStyle/>
          <a:p>
            <a:pPr eaLnBrk="1" hangingPunct="1">
              <a:buFont typeface="Wingdings" pitchFamily="2" charset="2"/>
              <a:buNone/>
            </a:pPr>
            <a:r>
              <a:rPr lang="en-US" dirty="0"/>
              <a:t>A person in a free child state:</a:t>
            </a:r>
          </a:p>
          <a:p>
            <a:pPr eaLnBrk="1" hangingPunct="1"/>
            <a:r>
              <a:rPr lang="en-US" dirty="0"/>
              <a:t>Uses words as wow, great, ouch, want</a:t>
            </a:r>
          </a:p>
          <a:p>
            <a:pPr eaLnBrk="1" hangingPunct="1"/>
            <a:r>
              <a:rPr lang="en-US" dirty="0"/>
              <a:t>Talk loudly, energetically, free of constraint</a:t>
            </a:r>
          </a:p>
          <a:p>
            <a:pPr eaLnBrk="1" hangingPunct="1"/>
            <a:r>
              <a:rPr lang="en-US" dirty="0"/>
              <a:t>Use spontaneous gestures and expressions</a:t>
            </a:r>
          </a:p>
          <a:p>
            <a:pPr eaLnBrk="1" hangingPunct="1"/>
            <a:r>
              <a:rPr lang="en-US" dirty="0"/>
              <a:t>Be curious, fun-loving, changeable</a:t>
            </a:r>
          </a:p>
          <a:p>
            <a:pPr eaLnBrk="1" hangingPunct="1"/>
            <a:endParaRPr lang="en-US" dirty="0"/>
          </a:p>
          <a:p>
            <a:pPr eaLnBrk="1" hangingPunct="1"/>
            <a:endParaRPr lang="ru-RU" dirty="0"/>
          </a:p>
        </p:txBody>
      </p:sp>
      <p:pic>
        <p:nvPicPr>
          <p:cNvPr id="20484" name="Picture 4"/>
          <p:cNvPicPr>
            <a:picLocks noGrp="1" noChangeAspect="1" noChangeArrowheads="1"/>
          </p:cNvPicPr>
          <p:nvPr>
            <p:ph sz="half" idx="2"/>
          </p:nvPr>
        </p:nvPicPr>
        <p:blipFill>
          <a:blip r:embed="rId2" cstate="print"/>
          <a:srcRect/>
          <a:stretch>
            <a:fillRect/>
          </a:stretch>
        </p:blipFill>
        <p:spPr>
          <a:xfrm>
            <a:off x="6908801" y="1524001"/>
            <a:ext cx="3543300" cy="1724025"/>
          </a:xfrm>
          <a:noFill/>
        </p:spPr>
      </p:pic>
      <p:pic>
        <p:nvPicPr>
          <p:cNvPr id="20485" name="Picture 6"/>
          <p:cNvPicPr>
            <a:picLocks noChangeAspect="1" noChangeArrowheads="1"/>
          </p:cNvPicPr>
          <p:nvPr/>
        </p:nvPicPr>
        <p:blipFill>
          <a:blip r:embed="rId3" cstate="print"/>
          <a:srcRect/>
          <a:stretch>
            <a:fillRect/>
          </a:stretch>
        </p:blipFill>
        <p:spPr bwMode="auto">
          <a:xfrm>
            <a:off x="6807200" y="4876800"/>
            <a:ext cx="3073400" cy="1981200"/>
          </a:xfrm>
          <a:prstGeom prst="rect">
            <a:avLst/>
          </a:prstGeom>
          <a:noFill/>
          <a:ln w="9525">
            <a:noFill/>
            <a:miter lim="800000"/>
            <a:headEnd/>
            <a:tailEnd/>
          </a:ln>
        </p:spPr>
      </p:pic>
      <p:pic>
        <p:nvPicPr>
          <p:cNvPr id="20486" name="Picture 7"/>
          <p:cNvPicPr>
            <a:picLocks noChangeAspect="1" noChangeArrowheads="1"/>
          </p:cNvPicPr>
          <p:nvPr/>
        </p:nvPicPr>
        <p:blipFill>
          <a:blip r:embed="rId4" cstate="print"/>
          <a:srcRect/>
          <a:stretch>
            <a:fillRect/>
          </a:stretch>
        </p:blipFill>
        <p:spPr bwMode="auto">
          <a:xfrm>
            <a:off x="9359901" y="2819400"/>
            <a:ext cx="2832100" cy="2152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ppt_x"/>
                                          </p:val>
                                        </p:tav>
                                        <p:tav tm="100000">
                                          <p:val>
                                            <p:strVal val="#ppt_x"/>
                                          </p:val>
                                        </p:tav>
                                      </p:tavLst>
                                    </p:anim>
                                    <p:anim calcmode="lin" valueType="num">
                                      <p:cBhvr additive="base">
                                        <p:cTn id="8"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6"/>
                                        </p:tgtEl>
                                        <p:attrNameLst>
                                          <p:attrName>style.visibility</p:attrName>
                                        </p:attrNameLst>
                                      </p:cBhvr>
                                      <p:to>
                                        <p:strVal val="visible"/>
                                      </p:to>
                                    </p:set>
                                    <p:anim calcmode="lin" valueType="num">
                                      <p:cBhvr additive="base">
                                        <p:cTn id="13" dur="500" fill="hold"/>
                                        <p:tgtEl>
                                          <p:spTgt spid="20486"/>
                                        </p:tgtEl>
                                        <p:attrNameLst>
                                          <p:attrName>ppt_x</p:attrName>
                                        </p:attrNameLst>
                                      </p:cBhvr>
                                      <p:tavLst>
                                        <p:tav tm="0">
                                          <p:val>
                                            <p:strVal val="#ppt_x"/>
                                          </p:val>
                                        </p:tav>
                                        <p:tav tm="100000">
                                          <p:val>
                                            <p:strVal val="#ppt_x"/>
                                          </p:val>
                                        </p:tav>
                                      </p:tavLst>
                                    </p:anim>
                                    <p:anim calcmode="lin" valueType="num">
                                      <p:cBhvr additive="base">
                                        <p:cTn id="14" dur="500" fill="hold"/>
                                        <p:tgtEl>
                                          <p:spTgt spid="2048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5"/>
                                        </p:tgtEl>
                                        <p:attrNameLst>
                                          <p:attrName>style.visibility</p:attrName>
                                        </p:attrNameLst>
                                      </p:cBhvr>
                                      <p:to>
                                        <p:strVal val="visible"/>
                                      </p:to>
                                    </p:set>
                                    <p:anim calcmode="lin" valueType="num">
                                      <p:cBhvr additive="base">
                                        <p:cTn id="19" dur="500" fill="hold"/>
                                        <p:tgtEl>
                                          <p:spTgt spid="20485"/>
                                        </p:tgtEl>
                                        <p:attrNameLst>
                                          <p:attrName>ppt_x</p:attrName>
                                        </p:attrNameLst>
                                      </p:cBhvr>
                                      <p:tavLst>
                                        <p:tav tm="0">
                                          <p:val>
                                            <p:strVal val="#ppt_x"/>
                                          </p:val>
                                        </p:tav>
                                        <p:tav tm="100000">
                                          <p:val>
                                            <p:strVal val="#ppt_x"/>
                                          </p:val>
                                        </p:tav>
                                      </p:tavLst>
                                    </p:anim>
                                    <p:anim calcmode="lin" valueType="num">
                                      <p:cBhvr additive="base">
                                        <p:cTn id="20" dur="500" fill="hold"/>
                                        <p:tgtEl>
                                          <p:spTgt spid="20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b="1"/>
              <a:t>Recognizing the Child State</a:t>
            </a:r>
            <a:endParaRPr lang="ru-RU" b="1"/>
          </a:p>
        </p:txBody>
      </p:sp>
      <p:sp>
        <p:nvSpPr>
          <p:cNvPr id="21507" name="Rectangle 3"/>
          <p:cNvSpPr>
            <a:spLocks noGrp="1" noChangeArrowheads="1"/>
          </p:cNvSpPr>
          <p:nvPr>
            <p:ph sz="half" idx="1"/>
          </p:nvPr>
        </p:nvSpPr>
        <p:spPr>
          <a:xfrm>
            <a:off x="508000" y="2017714"/>
            <a:ext cx="6148917" cy="4383087"/>
          </a:xfrm>
        </p:spPr>
        <p:txBody>
          <a:bodyPr/>
          <a:lstStyle/>
          <a:p>
            <a:pPr eaLnBrk="1" hangingPunct="1">
              <a:buFont typeface="Wingdings" pitchFamily="2" charset="2"/>
              <a:buNone/>
            </a:pPr>
            <a:r>
              <a:rPr lang="en-US" dirty="0"/>
              <a:t>A person in adapted child may:</a:t>
            </a:r>
          </a:p>
          <a:p>
            <a:pPr eaLnBrk="1" hangingPunct="1"/>
            <a:r>
              <a:rPr lang="en-US" dirty="0"/>
              <a:t>Use words such as can’t, try, hope, please, perhaps, wish</a:t>
            </a:r>
          </a:p>
          <a:p>
            <a:pPr eaLnBrk="1" hangingPunct="1"/>
            <a:r>
              <a:rPr lang="en-US" dirty="0"/>
              <a:t>Come across as innocent, helpless, sad, scared</a:t>
            </a:r>
          </a:p>
          <a:p>
            <a:pPr eaLnBrk="1" hangingPunct="1"/>
            <a:r>
              <a:rPr lang="en-US" dirty="0"/>
              <a:t>Act in a defiant, ashamed or compliant way</a:t>
            </a:r>
            <a:endParaRPr lang="ru-RU" dirty="0"/>
          </a:p>
        </p:txBody>
      </p:sp>
      <p:pic>
        <p:nvPicPr>
          <p:cNvPr id="21508" name="Picture 4"/>
          <p:cNvPicPr>
            <a:picLocks noGrp="1" noChangeAspect="1" noChangeArrowheads="1"/>
          </p:cNvPicPr>
          <p:nvPr>
            <p:ph sz="half" idx="2"/>
          </p:nvPr>
        </p:nvPicPr>
        <p:blipFill>
          <a:blip r:embed="rId2" cstate="print"/>
          <a:srcRect/>
          <a:stretch>
            <a:fillRect/>
          </a:stretch>
        </p:blipFill>
        <p:spPr>
          <a:xfrm>
            <a:off x="7416801" y="1752601"/>
            <a:ext cx="1943100" cy="1831975"/>
          </a:xfrm>
          <a:noFill/>
        </p:spPr>
      </p:pic>
      <p:pic>
        <p:nvPicPr>
          <p:cNvPr id="21509" name="Picture 5"/>
          <p:cNvPicPr>
            <a:picLocks noChangeAspect="1" noChangeArrowheads="1"/>
          </p:cNvPicPr>
          <p:nvPr/>
        </p:nvPicPr>
        <p:blipFill>
          <a:blip r:embed="rId3" cstate="print"/>
          <a:srcRect/>
          <a:stretch>
            <a:fillRect/>
          </a:stretch>
        </p:blipFill>
        <p:spPr bwMode="auto">
          <a:xfrm>
            <a:off x="9245601" y="2895600"/>
            <a:ext cx="2476500" cy="1981200"/>
          </a:xfrm>
          <a:prstGeom prst="rect">
            <a:avLst/>
          </a:prstGeom>
          <a:noFill/>
          <a:ln w="9525">
            <a:noFill/>
            <a:miter lim="800000"/>
            <a:headEnd/>
            <a:tailEnd/>
          </a:ln>
        </p:spPr>
      </p:pic>
      <p:pic>
        <p:nvPicPr>
          <p:cNvPr id="21510" name="Picture 6"/>
          <p:cNvPicPr>
            <a:picLocks noChangeAspect="1" noChangeArrowheads="1"/>
          </p:cNvPicPr>
          <p:nvPr/>
        </p:nvPicPr>
        <p:blipFill>
          <a:blip r:embed="rId4" cstate="print"/>
          <a:srcRect/>
          <a:stretch>
            <a:fillRect/>
          </a:stretch>
        </p:blipFill>
        <p:spPr bwMode="auto">
          <a:xfrm>
            <a:off x="6908801" y="4267201"/>
            <a:ext cx="2501900" cy="2428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ppt_x"/>
                                          </p:val>
                                        </p:tav>
                                        <p:tav tm="100000">
                                          <p:val>
                                            <p:strVal val="#ppt_x"/>
                                          </p:val>
                                        </p:tav>
                                      </p:tavLst>
                                    </p:anim>
                                    <p:anim calcmode="lin" valueType="num">
                                      <p:cBhvr additive="base">
                                        <p:cTn id="8"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9"/>
                                        </p:tgtEl>
                                        <p:attrNameLst>
                                          <p:attrName>style.visibility</p:attrName>
                                        </p:attrNameLst>
                                      </p:cBhvr>
                                      <p:to>
                                        <p:strVal val="visible"/>
                                      </p:to>
                                    </p:set>
                                    <p:anim calcmode="lin" valueType="num">
                                      <p:cBhvr additive="base">
                                        <p:cTn id="13" dur="500" fill="hold"/>
                                        <p:tgtEl>
                                          <p:spTgt spid="21509"/>
                                        </p:tgtEl>
                                        <p:attrNameLst>
                                          <p:attrName>ppt_x</p:attrName>
                                        </p:attrNameLst>
                                      </p:cBhvr>
                                      <p:tavLst>
                                        <p:tav tm="0">
                                          <p:val>
                                            <p:strVal val="#ppt_x"/>
                                          </p:val>
                                        </p:tav>
                                        <p:tav tm="100000">
                                          <p:val>
                                            <p:strVal val="#ppt_x"/>
                                          </p:val>
                                        </p:tav>
                                      </p:tavLst>
                                    </p:anim>
                                    <p:anim calcmode="lin" valueType="num">
                                      <p:cBhvr additive="base">
                                        <p:cTn id="14"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10"/>
                                        </p:tgtEl>
                                        <p:attrNameLst>
                                          <p:attrName>style.visibility</p:attrName>
                                        </p:attrNameLst>
                                      </p:cBhvr>
                                      <p:to>
                                        <p:strVal val="visible"/>
                                      </p:to>
                                    </p:set>
                                    <p:anim calcmode="lin" valueType="num">
                                      <p:cBhvr additive="base">
                                        <p:cTn id="19" dur="500" fill="hold"/>
                                        <p:tgtEl>
                                          <p:spTgt spid="21510"/>
                                        </p:tgtEl>
                                        <p:attrNameLst>
                                          <p:attrName>ppt_x</p:attrName>
                                        </p:attrNameLst>
                                      </p:cBhvr>
                                      <p:tavLst>
                                        <p:tav tm="0">
                                          <p:val>
                                            <p:strVal val="#ppt_x"/>
                                          </p:val>
                                        </p:tav>
                                        <p:tav tm="100000">
                                          <p:val>
                                            <p:strVal val="#ppt_x"/>
                                          </p:val>
                                        </p:tav>
                                      </p:tavLst>
                                    </p:anim>
                                    <p:anim calcmode="lin" valueType="num">
                                      <p:cBhvr additive="base">
                                        <p:cTn id="20"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117600" y="2209800"/>
            <a:ext cx="10464800" cy="3970338"/>
          </a:xfrm>
          <a:prstGeom prst="rect">
            <a:avLst/>
          </a:prstGeom>
          <a:noFill/>
          <a:ln w="9525">
            <a:noFill/>
            <a:miter lim="800000"/>
            <a:headEnd/>
            <a:tailEnd/>
          </a:ln>
        </p:spPr>
        <p:txBody>
          <a:bodyPr>
            <a:spAutoFit/>
          </a:bodyPr>
          <a:lstStyle/>
          <a:p>
            <a:pPr>
              <a:buFont typeface="Wingdings" pitchFamily="2" charset="2"/>
              <a:buChar char="§"/>
            </a:pPr>
            <a:r>
              <a:rPr lang="en-US" sz="2800" b="1" i="1" dirty="0">
                <a:solidFill>
                  <a:schemeClr val="tx2"/>
                </a:solidFill>
                <a:latin typeface="Verdana" pitchFamily="34" charset="0"/>
              </a:rPr>
              <a:t>People generally exhibit all three Ego</a:t>
            </a:r>
          </a:p>
          <a:p>
            <a:r>
              <a:rPr lang="en-US" sz="2800" b="1" i="1" dirty="0">
                <a:solidFill>
                  <a:schemeClr val="tx2"/>
                </a:solidFill>
                <a:latin typeface="Verdana" pitchFamily="34" charset="0"/>
              </a:rPr>
              <a:t>states. </a:t>
            </a:r>
          </a:p>
          <a:p>
            <a:pPr>
              <a:buFont typeface="Wingdings" pitchFamily="2" charset="2"/>
              <a:buChar char="§"/>
            </a:pPr>
            <a:endParaRPr lang="en-US" sz="2800" b="1" i="1" dirty="0">
              <a:solidFill>
                <a:schemeClr val="tx2"/>
              </a:solidFill>
              <a:latin typeface="Verdana" pitchFamily="34" charset="0"/>
            </a:endParaRPr>
          </a:p>
          <a:p>
            <a:pPr>
              <a:buFont typeface="Wingdings" pitchFamily="2" charset="2"/>
              <a:buChar char="§"/>
            </a:pPr>
            <a:r>
              <a:rPr lang="en-US" sz="2800" b="1" i="1" dirty="0">
                <a:solidFill>
                  <a:schemeClr val="tx2"/>
                </a:solidFill>
                <a:latin typeface="Verdana" pitchFamily="34" charset="0"/>
              </a:rPr>
              <a:t> All three Ego states are necessary to</a:t>
            </a:r>
          </a:p>
          <a:p>
            <a:r>
              <a:rPr lang="en-US" sz="2800" b="1" i="1" dirty="0">
                <a:solidFill>
                  <a:schemeClr val="tx2"/>
                </a:solidFill>
                <a:latin typeface="Verdana" pitchFamily="34" charset="0"/>
              </a:rPr>
              <a:t>healthy  personality</a:t>
            </a:r>
          </a:p>
          <a:p>
            <a:pPr>
              <a:buFont typeface="Wingdings" pitchFamily="2" charset="2"/>
              <a:buChar char="§"/>
            </a:pPr>
            <a:endParaRPr lang="en-US" sz="2800" b="1" dirty="0">
              <a:solidFill>
                <a:schemeClr val="tx2"/>
              </a:solidFill>
              <a:latin typeface="Verdana" pitchFamily="34" charset="0"/>
            </a:endParaRPr>
          </a:p>
          <a:p>
            <a:pPr>
              <a:buFont typeface="Wingdings" pitchFamily="2" charset="2"/>
              <a:buChar char="§"/>
            </a:pPr>
            <a:r>
              <a:rPr lang="en-US" sz="2800" b="1" dirty="0">
                <a:solidFill>
                  <a:schemeClr val="tx2"/>
                </a:solidFill>
                <a:latin typeface="Verdana" pitchFamily="34" charset="0"/>
              </a:rPr>
              <a:t>People can change the frequency of</a:t>
            </a:r>
          </a:p>
          <a:p>
            <a:r>
              <a:rPr lang="en-US" sz="2800" b="1" dirty="0">
                <a:solidFill>
                  <a:schemeClr val="tx2"/>
                </a:solidFill>
                <a:latin typeface="Verdana" pitchFamily="34" charset="0"/>
              </a:rPr>
              <a:t>one ego state by concentrating or      developing another</a:t>
            </a:r>
            <a:endParaRPr lang="ru-RU" sz="2800" b="1" dirty="0">
              <a:solidFill>
                <a:schemeClr val="tx2"/>
              </a:solidFill>
              <a:latin typeface="Verdana"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9394"/>
            <a:ext cx="10160000" cy="1143000"/>
          </a:xfrm>
        </p:spPr>
        <p:txBody>
          <a:bodyPr/>
          <a:lstStyle/>
          <a:p>
            <a:r>
              <a:rPr lang="en-US" dirty="0"/>
              <a:t>Human communication</a:t>
            </a:r>
            <a:endParaRPr lang="en-IN" dirty="0"/>
          </a:p>
        </p:txBody>
      </p:sp>
      <p:sp>
        <p:nvSpPr>
          <p:cNvPr id="3" name="Content Placeholder 2"/>
          <p:cNvSpPr>
            <a:spLocks noGrp="1"/>
          </p:cNvSpPr>
          <p:nvPr>
            <p:ph idx="1"/>
          </p:nvPr>
        </p:nvSpPr>
        <p:spPr>
          <a:xfrm>
            <a:off x="609599" y="931448"/>
            <a:ext cx="10677099" cy="4800600"/>
          </a:xfrm>
        </p:spPr>
        <p:txBody>
          <a:bodyPr>
            <a:noAutofit/>
          </a:bodyPr>
          <a:lstStyle/>
          <a:p>
            <a:r>
              <a:rPr lang="en-US" sz="2800" dirty="0"/>
              <a:t>In transactional analysis the basic unit of communication is termed as </a:t>
            </a:r>
            <a:r>
              <a:rPr lang="en-US" sz="2800" b="1" dirty="0"/>
              <a:t>stroke.</a:t>
            </a:r>
          </a:p>
          <a:p>
            <a:r>
              <a:rPr lang="en-US" sz="2800" b="1" dirty="0"/>
              <a:t>These strokes may be-</a:t>
            </a:r>
          </a:p>
          <a:p>
            <a:pPr lvl="2"/>
            <a:r>
              <a:rPr lang="en-US" sz="2400" b="1" dirty="0"/>
              <a:t>Positive</a:t>
            </a:r>
            <a:r>
              <a:rPr lang="en-US" sz="2400" dirty="0"/>
              <a:t> </a:t>
            </a:r>
          </a:p>
          <a:p>
            <a:pPr lvl="2"/>
            <a:r>
              <a:rPr lang="en-US" sz="2400" b="1" dirty="0"/>
              <a:t>Negative</a:t>
            </a:r>
            <a:endParaRPr lang="en-US" sz="2400" dirty="0"/>
          </a:p>
          <a:p>
            <a:pPr algn="just"/>
            <a:r>
              <a:rPr lang="en-US" sz="2800" b="1" dirty="0"/>
              <a:t>Stroke</a:t>
            </a:r>
            <a:r>
              <a:rPr lang="en-US" sz="2800" dirty="0"/>
              <a:t> is a “unit of human recognition”. </a:t>
            </a:r>
          </a:p>
          <a:p>
            <a:pPr algn="just"/>
            <a:r>
              <a:rPr lang="en-US" sz="2800" dirty="0"/>
              <a:t>A stroke can be a look, a nod, a smile, a spoken word, a touch. Any time one human being does something to recognize another human being, that is a stroke. Babies need strokes to survive. </a:t>
            </a:r>
          </a:p>
          <a:p>
            <a:pPr algn="just"/>
            <a:r>
              <a:rPr lang="en-US" sz="2800" dirty="0"/>
              <a:t>Strokes can be positive or negative. Most of us like positive strokes better than negative ones.</a:t>
            </a:r>
          </a:p>
          <a:p>
            <a:pPr algn="just"/>
            <a:endParaRPr lang="en-US" sz="2800" dirty="0"/>
          </a:p>
          <a:p>
            <a:pPr lvl="2">
              <a:buNone/>
            </a:pPr>
            <a:endParaRPr lang="en-US" sz="2400" dirty="0"/>
          </a:p>
          <a:p>
            <a:pPr lvl="2"/>
            <a:endParaRPr lang="en-US" sz="2400" dirty="0"/>
          </a:p>
        </p:txBody>
      </p:sp>
    </p:spTree>
    <p:extLst>
      <p:ext uri="{BB962C8B-B14F-4D97-AF65-F5344CB8AC3E}">
        <p14:creationId xmlns:p14="http://schemas.microsoft.com/office/powerpoint/2010/main" val="1804590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Transactions</a:t>
            </a:r>
          </a:p>
        </p:txBody>
      </p:sp>
      <p:sp>
        <p:nvSpPr>
          <p:cNvPr id="3" name="Content Placeholder 2"/>
          <p:cNvSpPr>
            <a:spLocks noGrp="1"/>
          </p:cNvSpPr>
          <p:nvPr>
            <p:ph idx="1"/>
          </p:nvPr>
        </p:nvSpPr>
        <p:spPr/>
        <p:txBody>
          <a:bodyPr/>
          <a:lstStyle/>
          <a:p>
            <a:r>
              <a:rPr lang="en-US" sz="2400" b="1" dirty="0"/>
              <a:t>Transaction </a:t>
            </a:r>
            <a:r>
              <a:rPr lang="en-US" sz="2400" dirty="0"/>
              <a:t>is defined as the phenomenon of change of strokes.</a:t>
            </a:r>
          </a:p>
          <a:p>
            <a:r>
              <a:rPr lang="en-US" sz="2400" dirty="0"/>
              <a:t>As </a:t>
            </a:r>
            <a:r>
              <a:rPr lang="en-US" sz="2400" b="1" dirty="0"/>
              <a:t>exchange is fundamental </a:t>
            </a:r>
            <a:r>
              <a:rPr lang="en-US" sz="2400" dirty="0"/>
              <a:t>to daily human life, the exchange of strokes leading towards different transactions are fundamental to human communications.</a:t>
            </a:r>
          </a:p>
          <a:p>
            <a:endParaRPr lang="en-US" sz="2400" dirty="0"/>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Human Interaction Analysis</a:t>
            </a:r>
          </a:p>
        </p:txBody>
      </p:sp>
      <p:sp>
        <p:nvSpPr>
          <p:cNvPr id="14339" name="Rectangle 3"/>
          <p:cNvSpPr>
            <a:spLocks noGrp="1" noChangeArrowheads="1"/>
          </p:cNvSpPr>
          <p:nvPr>
            <p:ph type="body" idx="1"/>
          </p:nvPr>
        </p:nvSpPr>
        <p:spPr>
          <a:xfrm>
            <a:off x="609600" y="1489872"/>
            <a:ext cx="10581564" cy="4267200"/>
          </a:xfrm>
        </p:spPr>
        <p:txBody>
          <a:bodyPr>
            <a:noAutofit/>
          </a:bodyPr>
          <a:lstStyle/>
          <a:p>
            <a:pPr marL="533400" indent="-533400">
              <a:lnSpc>
                <a:spcPct val="90000"/>
              </a:lnSpc>
            </a:pPr>
            <a:r>
              <a:rPr lang="en-US" sz="3200" dirty="0"/>
              <a:t>A transaction = any interaction or communication between 2 people</a:t>
            </a:r>
          </a:p>
          <a:p>
            <a:pPr marL="533400" indent="-533400">
              <a:lnSpc>
                <a:spcPct val="90000"/>
              </a:lnSpc>
            </a:pPr>
            <a:r>
              <a:rPr lang="en-US" sz="3200" dirty="0"/>
              <a:t>People send and receive messages out of and into their different ego states</a:t>
            </a:r>
          </a:p>
          <a:p>
            <a:pPr marL="533400" indent="-533400">
              <a:lnSpc>
                <a:spcPct val="90000"/>
              </a:lnSpc>
            </a:pPr>
            <a:r>
              <a:rPr lang="en-US" sz="3200" u="sng" dirty="0"/>
              <a:t>How</a:t>
            </a:r>
            <a:r>
              <a:rPr lang="en-US" sz="3200" dirty="0"/>
              <a:t> people say something (what others hear?) is just as important as </a:t>
            </a:r>
            <a:r>
              <a:rPr lang="en-US" sz="3200" u="sng" dirty="0"/>
              <a:t>what</a:t>
            </a:r>
            <a:r>
              <a:rPr lang="en-US" sz="3200" dirty="0"/>
              <a:t> is said</a:t>
            </a:r>
          </a:p>
          <a:p>
            <a:pPr marL="533400" indent="-533400">
              <a:lnSpc>
                <a:spcPct val="90000"/>
              </a:lnSpc>
            </a:pPr>
            <a:r>
              <a:rPr lang="en-US" sz="3200" dirty="0"/>
              <a:t>Types of communication, interactions</a:t>
            </a:r>
          </a:p>
          <a:p>
            <a:pPr marL="914400" lvl="1" indent="-457200">
              <a:lnSpc>
                <a:spcPct val="90000"/>
              </a:lnSpc>
              <a:buFont typeface="Wingdings" pitchFamily="2" charset="2"/>
              <a:buAutoNum type="arabicParenR"/>
            </a:pPr>
            <a:r>
              <a:rPr lang="en-US" sz="2800" dirty="0"/>
              <a:t>Complementary</a:t>
            </a:r>
          </a:p>
          <a:p>
            <a:pPr marL="914400" lvl="1" indent="-457200">
              <a:lnSpc>
                <a:spcPct val="90000"/>
              </a:lnSpc>
              <a:buFont typeface="Wingdings" pitchFamily="2" charset="2"/>
              <a:buAutoNum type="arabicParenR"/>
            </a:pPr>
            <a:r>
              <a:rPr lang="en-US" sz="2800" dirty="0"/>
              <a:t>Crossed</a:t>
            </a:r>
          </a:p>
          <a:p>
            <a:pPr marL="914400" lvl="1" indent="-457200">
              <a:lnSpc>
                <a:spcPct val="90000"/>
              </a:lnSpc>
              <a:buFont typeface="Wingdings" pitchFamily="2" charset="2"/>
              <a:buAutoNum type="arabicParenR"/>
            </a:pPr>
            <a:r>
              <a:rPr lang="en-US" sz="2800" dirty="0"/>
              <a:t>Ulterior</a:t>
            </a:r>
          </a:p>
          <a:p>
            <a:pPr marL="914400" lvl="1" indent="-457200">
              <a:lnSpc>
                <a:spcPct val="90000"/>
              </a:lnSpc>
              <a:buFont typeface="Wingdings" pitchFamily="2" charset="2"/>
              <a:buNone/>
            </a:pPr>
            <a:endParaRPr lang="en-US" sz="2800" dirty="0"/>
          </a:p>
        </p:txBody>
      </p:sp>
    </p:spTree>
    <p:extLst>
      <p:ext uri="{BB962C8B-B14F-4D97-AF65-F5344CB8AC3E}">
        <p14:creationId xmlns:p14="http://schemas.microsoft.com/office/powerpoint/2010/main" val="3197916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Complementary ‘Transactions’</a:t>
            </a:r>
          </a:p>
        </p:txBody>
      </p:sp>
      <p:sp>
        <p:nvSpPr>
          <p:cNvPr id="16387" name="Rectangle 3"/>
          <p:cNvSpPr>
            <a:spLocks noGrp="1" noChangeArrowheads="1"/>
          </p:cNvSpPr>
          <p:nvPr>
            <p:ph type="body" idx="1"/>
          </p:nvPr>
        </p:nvSpPr>
        <p:spPr/>
        <p:txBody>
          <a:bodyPr/>
          <a:lstStyle/>
          <a:p>
            <a:r>
              <a:rPr lang="en-US" sz="2400" dirty="0"/>
              <a:t>Interactions, responses, actions regarded as appropriate and expected from another person.</a:t>
            </a:r>
          </a:p>
          <a:p>
            <a:r>
              <a:rPr lang="en-US" sz="2400" dirty="0"/>
              <a:t>Parallel communication arrows, communication continues.</a:t>
            </a:r>
          </a:p>
          <a:p>
            <a:pPr>
              <a:buFont typeface="Wingdings" pitchFamily="2" charset="2"/>
              <a:buNone/>
            </a:pPr>
            <a:r>
              <a:rPr lang="en-US" sz="2400" dirty="0"/>
              <a:t>	Example 1:		#1	What time do you have?</a:t>
            </a:r>
          </a:p>
          <a:p>
            <a:pPr>
              <a:buFont typeface="Wingdings" pitchFamily="2" charset="2"/>
              <a:buNone/>
            </a:pPr>
            <a:r>
              <a:rPr lang="en-US" sz="2400" dirty="0"/>
              <a:t>				#2	I’ve got 11:15.</a:t>
            </a:r>
          </a:p>
        </p:txBody>
      </p:sp>
      <p:sp>
        <p:nvSpPr>
          <p:cNvPr id="16388" name="AutoShape 4"/>
          <p:cNvSpPr>
            <a:spLocks noChangeArrowheads="1"/>
          </p:cNvSpPr>
          <p:nvPr/>
        </p:nvSpPr>
        <p:spPr bwMode="auto">
          <a:xfrm>
            <a:off x="13208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6389" name="AutoShape 5"/>
          <p:cNvSpPr>
            <a:spLocks noChangeArrowheads="1"/>
          </p:cNvSpPr>
          <p:nvPr/>
        </p:nvSpPr>
        <p:spPr bwMode="auto">
          <a:xfrm>
            <a:off x="1320800" y="48006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6390" name="AutoShape 6"/>
          <p:cNvSpPr>
            <a:spLocks noChangeArrowheads="1"/>
          </p:cNvSpPr>
          <p:nvPr/>
        </p:nvSpPr>
        <p:spPr bwMode="auto">
          <a:xfrm>
            <a:off x="1320800" y="5410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6391" name="AutoShape 7"/>
          <p:cNvSpPr>
            <a:spLocks noChangeArrowheads="1"/>
          </p:cNvSpPr>
          <p:nvPr/>
        </p:nvSpPr>
        <p:spPr bwMode="auto">
          <a:xfrm>
            <a:off x="30480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6392" name="AutoShape 8"/>
          <p:cNvSpPr>
            <a:spLocks noChangeArrowheads="1"/>
          </p:cNvSpPr>
          <p:nvPr/>
        </p:nvSpPr>
        <p:spPr bwMode="auto">
          <a:xfrm>
            <a:off x="3048000" y="48006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6393" name="AutoShape 9"/>
          <p:cNvSpPr>
            <a:spLocks noChangeArrowheads="1"/>
          </p:cNvSpPr>
          <p:nvPr/>
        </p:nvSpPr>
        <p:spPr bwMode="auto">
          <a:xfrm>
            <a:off x="3048000" y="5410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6396" name="Line 12"/>
          <p:cNvSpPr>
            <a:spLocks noChangeShapeType="1"/>
          </p:cNvSpPr>
          <p:nvPr/>
        </p:nvSpPr>
        <p:spPr bwMode="auto">
          <a:xfrm>
            <a:off x="1828800" y="4876800"/>
            <a:ext cx="1219200" cy="0"/>
          </a:xfrm>
          <a:prstGeom prst="line">
            <a:avLst/>
          </a:prstGeom>
          <a:noFill/>
          <a:ln w="9525">
            <a:solidFill>
              <a:schemeClr val="tx1"/>
            </a:solidFill>
            <a:round/>
            <a:headEnd/>
            <a:tailEnd type="triangle" w="med" len="med"/>
          </a:ln>
          <a:effectLst/>
        </p:spPr>
        <p:txBody>
          <a:bodyPr/>
          <a:lstStyle/>
          <a:p>
            <a:endParaRPr lang="en-US"/>
          </a:p>
        </p:txBody>
      </p:sp>
      <p:sp>
        <p:nvSpPr>
          <p:cNvPr id="16397" name="Line 13"/>
          <p:cNvSpPr>
            <a:spLocks noChangeShapeType="1"/>
          </p:cNvSpPr>
          <p:nvPr/>
        </p:nvSpPr>
        <p:spPr bwMode="auto">
          <a:xfrm flipH="1">
            <a:off x="1828800" y="5105400"/>
            <a:ext cx="1219200" cy="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3223812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sz="4000"/>
              <a:t>Complementary ‘Transactions’ cont’d</a:t>
            </a:r>
          </a:p>
        </p:txBody>
      </p:sp>
      <p:sp>
        <p:nvSpPr>
          <p:cNvPr id="17411" name="Rectangle 3"/>
          <p:cNvSpPr>
            <a:spLocks noGrp="1" noChangeArrowheads="1"/>
          </p:cNvSpPr>
          <p:nvPr>
            <p:ph type="body" idx="1"/>
          </p:nvPr>
        </p:nvSpPr>
        <p:spPr/>
        <p:txBody>
          <a:bodyPr/>
          <a:lstStyle/>
          <a:p>
            <a:pPr>
              <a:buFont typeface="Wingdings" pitchFamily="2" charset="2"/>
              <a:buNone/>
            </a:pPr>
            <a:r>
              <a:rPr lang="en-US" sz="2400"/>
              <a:t>Example 2:	</a:t>
            </a:r>
          </a:p>
          <a:p>
            <a:pPr>
              <a:buFont typeface="Wingdings" pitchFamily="2" charset="2"/>
              <a:buNone/>
            </a:pPr>
            <a:r>
              <a:rPr lang="en-US" sz="2400"/>
              <a:t>			</a:t>
            </a:r>
          </a:p>
          <a:p>
            <a:pPr>
              <a:buFont typeface="Wingdings" pitchFamily="2" charset="2"/>
              <a:buNone/>
            </a:pPr>
            <a:endParaRPr lang="en-US"/>
          </a:p>
        </p:txBody>
      </p:sp>
      <p:sp>
        <p:nvSpPr>
          <p:cNvPr id="17412" name="AutoShape 4"/>
          <p:cNvSpPr>
            <a:spLocks noChangeArrowheads="1"/>
          </p:cNvSpPr>
          <p:nvPr/>
        </p:nvSpPr>
        <p:spPr bwMode="auto">
          <a:xfrm>
            <a:off x="1320800" y="3505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7413" name="AutoShape 5"/>
          <p:cNvSpPr>
            <a:spLocks noChangeArrowheads="1"/>
          </p:cNvSpPr>
          <p:nvPr/>
        </p:nvSpPr>
        <p:spPr bwMode="auto">
          <a:xfrm>
            <a:off x="13208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7414" name="AutoShape 6"/>
          <p:cNvSpPr>
            <a:spLocks noChangeArrowheads="1"/>
          </p:cNvSpPr>
          <p:nvPr/>
        </p:nvSpPr>
        <p:spPr bwMode="auto">
          <a:xfrm>
            <a:off x="1320800" y="4876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7415" name="AutoShape 7"/>
          <p:cNvSpPr>
            <a:spLocks noChangeArrowheads="1"/>
          </p:cNvSpPr>
          <p:nvPr/>
        </p:nvSpPr>
        <p:spPr bwMode="auto">
          <a:xfrm>
            <a:off x="3048000" y="3505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7416" name="AutoShape 8"/>
          <p:cNvSpPr>
            <a:spLocks noChangeArrowheads="1"/>
          </p:cNvSpPr>
          <p:nvPr/>
        </p:nvSpPr>
        <p:spPr bwMode="auto">
          <a:xfrm>
            <a:off x="30480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7417" name="AutoShape 9"/>
          <p:cNvSpPr>
            <a:spLocks noChangeArrowheads="1"/>
          </p:cNvSpPr>
          <p:nvPr/>
        </p:nvSpPr>
        <p:spPr bwMode="auto">
          <a:xfrm>
            <a:off x="3048000" y="4876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7419" name="Line 11"/>
          <p:cNvSpPr>
            <a:spLocks noChangeShapeType="1"/>
          </p:cNvSpPr>
          <p:nvPr/>
        </p:nvSpPr>
        <p:spPr bwMode="auto">
          <a:xfrm>
            <a:off x="1828800" y="3657600"/>
            <a:ext cx="1320800" cy="1219200"/>
          </a:xfrm>
          <a:prstGeom prst="line">
            <a:avLst/>
          </a:prstGeom>
          <a:noFill/>
          <a:ln w="9525">
            <a:solidFill>
              <a:schemeClr val="tx1"/>
            </a:solidFill>
            <a:round/>
            <a:headEnd/>
            <a:tailEnd type="triangle" w="med" len="med"/>
          </a:ln>
          <a:effectLst/>
        </p:spPr>
        <p:txBody>
          <a:bodyPr/>
          <a:lstStyle/>
          <a:p>
            <a:endParaRPr lang="en-US"/>
          </a:p>
        </p:txBody>
      </p:sp>
      <p:sp>
        <p:nvSpPr>
          <p:cNvPr id="17420" name="Line 12"/>
          <p:cNvSpPr>
            <a:spLocks noChangeShapeType="1"/>
          </p:cNvSpPr>
          <p:nvPr/>
        </p:nvSpPr>
        <p:spPr bwMode="auto">
          <a:xfrm flipH="1" flipV="1">
            <a:off x="1727200" y="3886200"/>
            <a:ext cx="1320800" cy="1143000"/>
          </a:xfrm>
          <a:prstGeom prst="line">
            <a:avLst/>
          </a:prstGeom>
          <a:noFill/>
          <a:ln w="9525">
            <a:solidFill>
              <a:schemeClr val="tx1"/>
            </a:solidFill>
            <a:round/>
            <a:headEnd/>
            <a:tailEnd type="triangle" w="med" len="med"/>
          </a:ln>
          <a:effectLst/>
        </p:spPr>
        <p:txBody>
          <a:bodyPr/>
          <a:lstStyle/>
          <a:p>
            <a:endParaRPr lang="en-US"/>
          </a:p>
        </p:txBody>
      </p:sp>
      <p:sp>
        <p:nvSpPr>
          <p:cNvPr id="17421" name="Rectangle 13"/>
          <p:cNvSpPr>
            <a:spLocks noChangeArrowheads="1"/>
          </p:cNvSpPr>
          <p:nvPr/>
        </p:nvSpPr>
        <p:spPr bwMode="auto">
          <a:xfrm>
            <a:off x="5080001" y="3279775"/>
            <a:ext cx="3317960" cy="461665"/>
          </a:xfrm>
          <a:prstGeom prst="rect">
            <a:avLst/>
          </a:prstGeom>
          <a:noFill/>
          <a:ln w="9525">
            <a:noFill/>
            <a:miter lim="800000"/>
            <a:headEnd/>
            <a:tailEnd/>
          </a:ln>
          <a:effectLst/>
        </p:spPr>
        <p:txBody>
          <a:bodyPr wrap="none">
            <a:spAutoFit/>
          </a:bodyPr>
          <a:lstStyle/>
          <a:p>
            <a:r>
              <a:rPr lang="en-US" sz="2400" b="1"/>
              <a:t>#1	You’re late again!</a:t>
            </a:r>
          </a:p>
        </p:txBody>
      </p:sp>
      <p:sp>
        <p:nvSpPr>
          <p:cNvPr id="17422" name="Rectangle 14"/>
          <p:cNvSpPr>
            <a:spLocks noChangeArrowheads="1"/>
          </p:cNvSpPr>
          <p:nvPr/>
        </p:nvSpPr>
        <p:spPr bwMode="auto">
          <a:xfrm>
            <a:off x="5080000" y="3837297"/>
            <a:ext cx="5387834" cy="461665"/>
          </a:xfrm>
          <a:prstGeom prst="rect">
            <a:avLst/>
          </a:prstGeom>
          <a:noFill/>
          <a:ln w="9525">
            <a:noFill/>
            <a:miter lim="800000"/>
            <a:headEnd/>
            <a:tailEnd/>
          </a:ln>
          <a:effectLst/>
        </p:spPr>
        <p:txBody>
          <a:bodyPr wrap="square">
            <a:spAutoFit/>
          </a:bodyPr>
          <a:lstStyle/>
          <a:p>
            <a:r>
              <a:rPr lang="en-US" sz="2400" b="1" dirty="0"/>
              <a:t>#2	I’m sorry.  It won’t happen again.</a:t>
            </a:r>
          </a:p>
        </p:txBody>
      </p:sp>
    </p:spTree>
    <p:extLst>
      <p:ext uri="{BB962C8B-B14F-4D97-AF65-F5344CB8AC3E}">
        <p14:creationId xmlns:p14="http://schemas.microsoft.com/office/powerpoint/2010/main" val="243413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5361"/>
          <p:cNvSpPr>
            <a:spLocks noGrp="1"/>
          </p:cNvSpPr>
          <p:nvPr>
            <p:ph type="title"/>
          </p:nvPr>
        </p:nvSpPr>
        <p:spPr/>
        <p:txBody>
          <a:bodyPr anchor="ctr"/>
          <a:lstStyle/>
          <a:p>
            <a:r>
              <a:rPr lang="en-IN" altLang="en-US" sz="4000" dirty="0"/>
              <a:t>Characteristics of communication</a:t>
            </a:r>
            <a:endParaRPr lang="zh-CN" altLang="en-US" sz="4000" dirty="0"/>
          </a:p>
        </p:txBody>
      </p:sp>
      <p:sp>
        <p:nvSpPr>
          <p:cNvPr id="14338" name="Text Placeholder 15362"/>
          <p:cNvSpPr>
            <a:spLocks noGrp="1"/>
          </p:cNvSpPr>
          <p:nvPr>
            <p:ph idx="1"/>
          </p:nvPr>
        </p:nvSpPr>
        <p:spPr>
          <a:xfrm>
            <a:off x="838200" y="1825625"/>
            <a:ext cx="5176520" cy="4250690"/>
          </a:xfrm>
        </p:spPr>
        <p:txBody>
          <a:bodyPr anchor="t"/>
          <a:lstStyle/>
          <a:p>
            <a:r>
              <a:rPr lang="en-IN" altLang="en-US" dirty="0"/>
              <a:t>Two way process</a:t>
            </a:r>
          </a:p>
          <a:p>
            <a:r>
              <a:rPr lang="en-IN" altLang="en-US" dirty="0"/>
              <a:t>Continuous</a:t>
            </a:r>
          </a:p>
          <a:p>
            <a:r>
              <a:rPr lang="en-IN" altLang="en-US" dirty="0"/>
              <a:t>Essential</a:t>
            </a:r>
          </a:p>
          <a:p>
            <a:r>
              <a:rPr lang="en-IN" altLang="en-US" dirty="0"/>
              <a:t>Has an objective or a purpose</a:t>
            </a:r>
          </a:p>
          <a:p>
            <a:r>
              <a:rPr lang="en-IN" altLang="en-US" dirty="0"/>
              <a:t>Pervasive across all walks of life.</a:t>
            </a:r>
            <a:endParaRPr lang="zh-CN" altLang="en-US" dirty="0"/>
          </a:p>
        </p:txBody>
      </p:sp>
      <p:sp>
        <p:nvSpPr>
          <p:cNvPr id="2" name="Text Box 1"/>
          <p:cNvSpPr txBox="1"/>
          <p:nvPr/>
        </p:nvSpPr>
        <p:spPr>
          <a:xfrm>
            <a:off x="7312660" y="2233930"/>
            <a:ext cx="4392295" cy="368300"/>
          </a:xfrm>
          <a:prstGeom prst="rect">
            <a:avLst/>
          </a:prstGeom>
          <a:noFill/>
        </p:spPr>
        <p:txBody>
          <a:bodyPr wrap="square" rtlCol="0">
            <a:spAutoFit/>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Crossed ‘Transactions’</a:t>
            </a:r>
          </a:p>
        </p:txBody>
      </p:sp>
      <p:sp>
        <p:nvSpPr>
          <p:cNvPr id="18435" name="Rectangle 3"/>
          <p:cNvSpPr>
            <a:spLocks noGrp="1" noChangeArrowheads="1"/>
          </p:cNvSpPr>
          <p:nvPr>
            <p:ph type="body" idx="1"/>
          </p:nvPr>
        </p:nvSpPr>
        <p:spPr>
          <a:xfrm>
            <a:off x="609600" y="1670712"/>
            <a:ext cx="10972800" cy="2590800"/>
          </a:xfrm>
        </p:spPr>
        <p:txBody>
          <a:bodyPr/>
          <a:lstStyle/>
          <a:p>
            <a:r>
              <a:rPr lang="en-US" sz="2000" dirty="0"/>
              <a:t>Interactions, responses, actions </a:t>
            </a:r>
            <a:r>
              <a:rPr lang="en-US" sz="2000" u="sng" dirty="0"/>
              <a:t>NOT</a:t>
            </a:r>
            <a:r>
              <a:rPr lang="en-US" sz="2000" dirty="0"/>
              <a:t> regarded as appropriate or expected from another person.</a:t>
            </a:r>
          </a:p>
          <a:p>
            <a:r>
              <a:rPr lang="en-US" sz="2000" dirty="0"/>
              <a:t>Crossed communication arrows, communication breakdown.</a:t>
            </a:r>
          </a:p>
          <a:p>
            <a:endParaRPr lang="en-US" sz="2000" dirty="0"/>
          </a:p>
          <a:p>
            <a:pPr>
              <a:buFont typeface="Wingdings" pitchFamily="2" charset="2"/>
              <a:buNone/>
            </a:pPr>
            <a:r>
              <a:rPr lang="en-US" sz="2000" dirty="0"/>
              <a:t>Example 1	#1	What time do you have?</a:t>
            </a:r>
          </a:p>
          <a:p>
            <a:pPr>
              <a:buFont typeface="Wingdings" pitchFamily="2" charset="2"/>
              <a:buNone/>
            </a:pPr>
            <a:r>
              <a:rPr lang="en-US" sz="2000" dirty="0"/>
              <a:t>			#2	There’s a clock on the wall, why don’t you figure it out yourself?</a:t>
            </a:r>
          </a:p>
        </p:txBody>
      </p:sp>
      <p:sp>
        <p:nvSpPr>
          <p:cNvPr id="18437" name="AutoShape 5"/>
          <p:cNvSpPr>
            <a:spLocks noChangeArrowheads="1"/>
          </p:cNvSpPr>
          <p:nvPr/>
        </p:nvSpPr>
        <p:spPr bwMode="auto">
          <a:xfrm>
            <a:off x="3149600" y="4267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8438" name="AutoShape 6"/>
          <p:cNvSpPr>
            <a:spLocks noChangeArrowheads="1"/>
          </p:cNvSpPr>
          <p:nvPr/>
        </p:nvSpPr>
        <p:spPr bwMode="auto">
          <a:xfrm>
            <a:off x="3149600" y="4953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8439" name="AutoShape 7"/>
          <p:cNvSpPr>
            <a:spLocks noChangeArrowheads="1"/>
          </p:cNvSpPr>
          <p:nvPr/>
        </p:nvSpPr>
        <p:spPr bwMode="auto">
          <a:xfrm>
            <a:off x="3149600" y="5638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8440" name="AutoShape 8"/>
          <p:cNvSpPr>
            <a:spLocks noChangeArrowheads="1"/>
          </p:cNvSpPr>
          <p:nvPr/>
        </p:nvSpPr>
        <p:spPr bwMode="auto">
          <a:xfrm>
            <a:off x="5283200" y="4267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8441" name="AutoShape 9"/>
          <p:cNvSpPr>
            <a:spLocks noChangeArrowheads="1"/>
          </p:cNvSpPr>
          <p:nvPr/>
        </p:nvSpPr>
        <p:spPr bwMode="auto">
          <a:xfrm>
            <a:off x="5283200" y="4953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8442" name="AutoShape 10"/>
          <p:cNvSpPr>
            <a:spLocks noChangeArrowheads="1"/>
          </p:cNvSpPr>
          <p:nvPr/>
        </p:nvSpPr>
        <p:spPr bwMode="auto">
          <a:xfrm>
            <a:off x="5283200" y="5638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8443" name="Line 11"/>
          <p:cNvSpPr>
            <a:spLocks noChangeShapeType="1"/>
          </p:cNvSpPr>
          <p:nvPr/>
        </p:nvSpPr>
        <p:spPr bwMode="auto">
          <a:xfrm>
            <a:off x="3657600" y="5181600"/>
            <a:ext cx="1625600" cy="0"/>
          </a:xfrm>
          <a:prstGeom prst="line">
            <a:avLst/>
          </a:prstGeom>
          <a:noFill/>
          <a:ln w="9525">
            <a:solidFill>
              <a:schemeClr val="tx1"/>
            </a:solidFill>
            <a:round/>
            <a:headEnd/>
            <a:tailEnd type="triangle" w="med" len="med"/>
          </a:ln>
          <a:effectLst/>
        </p:spPr>
        <p:txBody>
          <a:bodyPr/>
          <a:lstStyle/>
          <a:p>
            <a:endParaRPr lang="en-US"/>
          </a:p>
        </p:txBody>
      </p:sp>
      <p:sp>
        <p:nvSpPr>
          <p:cNvPr id="18444" name="Line 12"/>
          <p:cNvSpPr>
            <a:spLocks noChangeShapeType="1"/>
          </p:cNvSpPr>
          <p:nvPr/>
        </p:nvSpPr>
        <p:spPr bwMode="auto">
          <a:xfrm flipH="1">
            <a:off x="3759200" y="4572000"/>
            <a:ext cx="1524000" cy="11430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938800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Crossed ‘Transactions’ cont’d</a:t>
            </a:r>
          </a:p>
        </p:txBody>
      </p:sp>
      <p:sp>
        <p:nvSpPr>
          <p:cNvPr id="19459" name="Rectangle 3"/>
          <p:cNvSpPr>
            <a:spLocks noGrp="1" noChangeArrowheads="1"/>
          </p:cNvSpPr>
          <p:nvPr>
            <p:ph type="body" idx="1"/>
          </p:nvPr>
        </p:nvSpPr>
        <p:spPr>
          <a:xfrm>
            <a:off x="609600" y="1981200"/>
            <a:ext cx="10972800" cy="1143000"/>
          </a:xfrm>
        </p:spPr>
        <p:txBody>
          <a:bodyPr/>
          <a:lstStyle/>
          <a:p>
            <a:pPr>
              <a:buFont typeface="Wingdings" pitchFamily="2" charset="2"/>
              <a:buNone/>
            </a:pPr>
            <a:r>
              <a:rPr lang="en-US" sz="2400"/>
              <a:t>Example 2			</a:t>
            </a:r>
            <a:r>
              <a:rPr lang="en-US" sz="2000"/>
              <a:t>#1	You’re late again!</a:t>
            </a:r>
          </a:p>
          <a:p>
            <a:pPr>
              <a:buFont typeface="Wingdings" pitchFamily="2" charset="2"/>
              <a:buNone/>
            </a:pPr>
            <a:r>
              <a:rPr lang="en-US" sz="2000"/>
              <a:t>					#2	Yeah, I know, I had a flat tire.</a:t>
            </a:r>
          </a:p>
          <a:p>
            <a:pPr>
              <a:buFont typeface="Wingdings" pitchFamily="2" charset="2"/>
              <a:buNone/>
            </a:pPr>
            <a:endParaRPr lang="en-US"/>
          </a:p>
        </p:txBody>
      </p:sp>
      <p:sp>
        <p:nvSpPr>
          <p:cNvPr id="19460" name="AutoShape 4"/>
          <p:cNvSpPr>
            <a:spLocks noChangeArrowheads="1"/>
          </p:cNvSpPr>
          <p:nvPr/>
        </p:nvSpPr>
        <p:spPr bwMode="auto">
          <a:xfrm>
            <a:off x="3251200" y="3505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9461" name="AutoShape 5"/>
          <p:cNvSpPr>
            <a:spLocks noChangeArrowheads="1"/>
          </p:cNvSpPr>
          <p:nvPr/>
        </p:nvSpPr>
        <p:spPr bwMode="auto">
          <a:xfrm>
            <a:off x="32512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9462" name="AutoShape 6"/>
          <p:cNvSpPr>
            <a:spLocks noChangeArrowheads="1"/>
          </p:cNvSpPr>
          <p:nvPr/>
        </p:nvSpPr>
        <p:spPr bwMode="auto">
          <a:xfrm>
            <a:off x="3251200" y="4876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9463" name="AutoShape 7"/>
          <p:cNvSpPr>
            <a:spLocks noChangeArrowheads="1"/>
          </p:cNvSpPr>
          <p:nvPr/>
        </p:nvSpPr>
        <p:spPr bwMode="auto">
          <a:xfrm>
            <a:off x="5994400" y="3505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19464" name="AutoShape 8"/>
          <p:cNvSpPr>
            <a:spLocks noChangeArrowheads="1"/>
          </p:cNvSpPr>
          <p:nvPr/>
        </p:nvSpPr>
        <p:spPr bwMode="auto">
          <a:xfrm>
            <a:off x="5994400" y="41910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19465" name="AutoShape 9"/>
          <p:cNvSpPr>
            <a:spLocks noChangeArrowheads="1"/>
          </p:cNvSpPr>
          <p:nvPr/>
        </p:nvSpPr>
        <p:spPr bwMode="auto">
          <a:xfrm>
            <a:off x="5994400" y="48768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19466" name="Line 10"/>
          <p:cNvSpPr>
            <a:spLocks noChangeShapeType="1"/>
          </p:cNvSpPr>
          <p:nvPr/>
        </p:nvSpPr>
        <p:spPr bwMode="auto">
          <a:xfrm>
            <a:off x="3759200" y="3733800"/>
            <a:ext cx="2235200" cy="1219200"/>
          </a:xfrm>
          <a:prstGeom prst="line">
            <a:avLst/>
          </a:prstGeom>
          <a:noFill/>
          <a:ln w="9525">
            <a:solidFill>
              <a:schemeClr val="tx1"/>
            </a:solidFill>
            <a:round/>
            <a:headEnd/>
            <a:tailEnd type="triangle" w="med" len="med"/>
          </a:ln>
          <a:effectLst/>
        </p:spPr>
        <p:txBody>
          <a:bodyPr/>
          <a:lstStyle/>
          <a:p>
            <a:endParaRPr lang="en-US"/>
          </a:p>
        </p:txBody>
      </p:sp>
      <p:sp>
        <p:nvSpPr>
          <p:cNvPr id="19467" name="Line 11"/>
          <p:cNvSpPr>
            <a:spLocks noChangeShapeType="1"/>
          </p:cNvSpPr>
          <p:nvPr/>
        </p:nvSpPr>
        <p:spPr bwMode="auto">
          <a:xfrm flipH="1">
            <a:off x="3860800" y="4343400"/>
            <a:ext cx="2032000" cy="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1560549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15326"/>
            <a:ext cx="10160000" cy="1143000"/>
          </a:xfrm>
        </p:spPr>
        <p:txBody>
          <a:bodyPr/>
          <a:lstStyle/>
          <a:p>
            <a:r>
              <a:rPr lang="en-US"/>
              <a:t>Ulterior ‘Transactions’</a:t>
            </a:r>
          </a:p>
        </p:txBody>
      </p:sp>
      <p:sp>
        <p:nvSpPr>
          <p:cNvPr id="20483" name="Rectangle 3"/>
          <p:cNvSpPr>
            <a:spLocks noGrp="1" noChangeArrowheads="1"/>
          </p:cNvSpPr>
          <p:nvPr>
            <p:ph type="body" idx="1"/>
          </p:nvPr>
        </p:nvSpPr>
        <p:spPr>
          <a:xfrm>
            <a:off x="609600" y="1121376"/>
            <a:ext cx="10622507" cy="1749216"/>
          </a:xfrm>
        </p:spPr>
        <p:txBody>
          <a:bodyPr/>
          <a:lstStyle/>
          <a:p>
            <a:r>
              <a:rPr lang="en-US" dirty="0"/>
              <a:t>Ulterior – existing beyond obvious</a:t>
            </a:r>
          </a:p>
          <a:p>
            <a:r>
              <a:rPr lang="en-US" dirty="0"/>
              <a:t>Overt (directly observable) and </a:t>
            </a:r>
          </a:p>
          <a:p>
            <a:r>
              <a:rPr lang="en-US" dirty="0"/>
              <a:t>Covert (more at psychological level) type messages conveyed simultaneously</a:t>
            </a:r>
          </a:p>
          <a:p>
            <a:r>
              <a:rPr lang="en-US" dirty="0"/>
              <a:t>The hidden messages may be misinterpreted.</a:t>
            </a:r>
          </a:p>
        </p:txBody>
      </p:sp>
      <p:sp>
        <p:nvSpPr>
          <p:cNvPr id="20484" name="AutoShape 4"/>
          <p:cNvSpPr>
            <a:spLocks noChangeArrowheads="1"/>
          </p:cNvSpPr>
          <p:nvPr/>
        </p:nvSpPr>
        <p:spPr bwMode="auto">
          <a:xfrm>
            <a:off x="3251200" y="4267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20485" name="AutoShape 5"/>
          <p:cNvSpPr>
            <a:spLocks noChangeArrowheads="1"/>
          </p:cNvSpPr>
          <p:nvPr/>
        </p:nvSpPr>
        <p:spPr bwMode="auto">
          <a:xfrm>
            <a:off x="3251200" y="51054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20486" name="AutoShape 6"/>
          <p:cNvSpPr>
            <a:spLocks noChangeArrowheads="1"/>
          </p:cNvSpPr>
          <p:nvPr/>
        </p:nvSpPr>
        <p:spPr bwMode="auto">
          <a:xfrm>
            <a:off x="3251200" y="58674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20487" name="AutoShape 7"/>
          <p:cNvSpPr>
            <a:spLocks noChangeArrowheads="1"/>
          </p:cNvSpPr>
          <p:nvPr/>
        </p:nvSpPr>
        <p:spPr bwMode="auto">
          <a:xfrm>
            <a:off x="6096000" y="42672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P</a:t>
            </a:r>
          </a:p>
        </p:txBody>
      </p:sp>
      <p:sp>
        <p:nvSpPr>
          <p:cNvPr id="20488" name="AutoShape 8"/>
          <p:cNvSpPr>
            <a:spLocks noChangeArrowheads="1"/>
          </p:cNvSpPr>
          <p:nvPr/>
        </p:nvSpPr>
        <p:spPr bwMode="auto">
          <a:xfrm>
            <a:off x="6096000" y="51054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A</a:t>
            </a:r>
          </a:p>
        </p:txBody>
      </p:sp>
      <p:sp>
        <p:nvSpPr>
          <p:cNvPr id="20489" name="AutoShape 9"/>
          <p:cNvSpPr>
            <a:spLocks noChangeArrowheads="1"/>
          </p:cNvSpPr>
          <p:nvPr/>
        </p:nvSpPr>
        <p:spPr bwMode="auto">
          <a:xfrm>
            <a:off x="6096000" y="5867400"/>
            <a:ext cx="508000" cy="381000"/>
          </a:xfrm>
          <a:prstGeom prst="flowChartConnector">
            <a:avLst/>
          </a:prstGeom>
          <a:solidFill>
            <a:schemeClr val="accent1"/>
          </a:solidFill>
          <a:ln w="9525">
            <a:solidFill>
              <a:schemeClr val="tx1"/>
            </a:solidFill>
            <a:round/>
            <a:headEnd/>
            <a:tailEnd/>
          </a:ln>
          <a:effectLst/>
        </p:spPr>
        <p:txBody>
          <a:bodyPr wrap="none" anchor="ctr"/>
          <a:lstStyle/>
          <a:p>
            <a:pPr algn="ctr"/>
            <a:r>
              <a:rPr lang="en-US" b="1"/>
              <a:t>C</a:t>
            </a:r>
          </a:p>
        </p:txBody>
      </p:sp>
      <p:sp>
        <p:nvSpPr>
          <p:cNvPr id="20490" name="Line 10"/>
          <p:cNvSpPr>
            <a:spLocks noChangeShapeType="1"/>
          </p:cNvSpPr>
          <p:nvPr/>
        </p:nvSpPr>
        <p:spPr bwMode="auto">
          <a:xfrm>
            <a:off x="3759200" y="5334000"/>
            <a:ext cx="2235200" cy="0"/>
          </a:xfrm>
          <a:prstGeom prst="line">
            <a:avLst/>
          </a:prstGeom>
          <a:noFill/>
          <a:ln w="9525">
            <a:solidFill>
              <a:schemeClr val="tx1"/>
            </a:solidFill>
            <a:round/>
            <a:headEnd/>
            <a:tailEnd type="triangle" w="med" len="med"/>
          </a:ln>
          <a:effectLst/>
        </p:spPr>
        <p:txBody>
          <a:bodyPr/>
          <a:lstStyle/>
          <a:p>
            <a:endParaRPr lang="en-US"/>
          </a:p>
        </p:txBody>
      </p:sp>
      <p:sp>
        <p:nvSpPr>
          <p:cNvPr id="20491" name="Line 11"/>
          <p:cNvSpPr>
            <a:spLocks noChangeShapeType="1"/>
          </p:cNvSpPr>
          <p:nvPr/>
        </p:nvSpPr>
        <p:spPr bwMode="auto">
          <a:xfrm>
            <a:off x="3759200" y="6096000"/>
            <a:ext cx="2235200" cy="0"/>
          </a:xfrm>
          <a:prstGeom prst="line">
            <a:avLst/>
          </a:prstGeom>
          <a:noFill/>
          <a:ln w="9525">
            <a:solidFill>
              <a:schemeClr val="tx1"/>
            </a:solidFill>
            <a:prstDash val="dash"/>
            <a:round/>
            <a:headEnd/>
            <a:tailEnd type="triangle" w="med" len="med"/>
          </a:ln>
          <a:effectLst/>
        </p:spPr>
        <p:txBody>
          <a:bodyPr/>
          <a:lstStyle/>
          <a:p>
            <a:endParaRPr lang="en-US"/>
          </a:p>
        </p:txBody>
      </p:sp>
      <p:sp>
        <p:nvSpPr>
          <p:cNvPr id="12" name="Rectangle 3"/>
          <p:cNvSpPr txBox="1">
            <a:spLocks noChangeArrowheads="1"/>
          </p:cNvSpPr>
          <p:nvPr/>
        </p:nvSpPr>
        <p:spPr>
          <a:xfrm>
            <a:off x="7315200" y="4359757"/>
            <a:ext cx="4576354" cy="1389807"/>
          </a:xfrm>
          <a:prstGeom prst="rect">
            <a:avLst/>
          </a:prstGeom>
        </p:spPr>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Interactions, responses, actions which are different from those explicitly stated</a:t>
            </a:r>
          </a:p>
          <a:p>
            <a:endParaRPr lang="en-US" dirty="0"/>
          </a:p>
          <a:p>
            <a:pPr>
              <a:buFont typeface="Wingdings" pitchFamily="2" charset="2"/>
              <a:buNone/>
            </a:pPr>
            <a:r>
              <a:rPr lang="en-US" dirty="0"/>
              <a:t>	</a:t>
            </a:r>
            <a:r>
              <a:rPr lang="en-US" sz="2000" dirty="0"/>
              <a:t>Example#1 “This car is too racy for you!”</a:t>
            </a:r>
          </a:p>
        </p:txBody>
      </p:sp>
      <p:sp>
        <p:nvSpPr>
          <p:cNvPr id="2" name="TextBox 1"/>
          <p:cNvSpPr txBox="1"/>
          <p:nvPr/>
        </p:nvSpPr>
        <p:spPr>
          <a:xfrm>
            <a:off x="4244459" y="4967785"/>
            <a:ext cx="1269241" cy="369332"/>
          </a:xfrm>
          <a:prstGeom prst="rect">
            <a:avLst/>
          </a:prstGeom>
          <a:noFill/>
        </p:spPr>
        <p:txBody>
          <a:bodyPr wrap="square" rtlCol="0">
            <a:spAutoFit/>
          </a:bodyPr>
          <a:lstStyle/>
          <a:p>
            <a:r>
              <a:rPr lang="en-US" dirty="0"/>
              <a:t>Social level</a:t>
            </a:r>
            <a:endParaRPr lang="en-IN" dirty="0"/>
          </a:p>
        </p:txBody>
      </p:sp>
      <p:sp>
        <p:nvSpPr>
          <p:cNvPr id="14" name="TextBox 13"/>
          <p:cNvSpPr txBox="1"/>
          <p:nvPr/>
        </p:nvSpPr>
        <p:spPr>
          <a:xfrm>
            <a:off x="3960123" y="5693401"/>
            <a:ext cx="1935710" cy="369332"/>
          </a:xfrm>
          <a:prstGeom prst="rect">
            <a:avLst/>
          </a:prstGeom>
          <a:noFill/>
        </p:spPr>
        <p:txBody>
          <a:bodyPr wrap="square" rtlCol="0">
            <a:spAutoFit/>
          </a:bodyPr>
          <a:lstStyle/>
          <a:p>
            <a:r>
              <a:rPr lang="en-US" dirty="0"/>
              <a:t>Psychological level</a:t>
            </a:r>
            <a:endParaRPr lang="en-IN" dirty="0"/>
          </a:p>
        </p:txBody>
      </p:sp>
    </p:spTree>
    <p:extLst>
      <p:ext uri="{BB962C8B-B14F-4D97-AF65-F5344CB8AC3E}">
        <p14:creationId xmlns:p14="http://schemas.microsoft.com/office/powerpoint/2010/main" val="1993783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TA can help you</a:t>
            </a:r>
            <a:endParaRPr lang="ru-RU"/>
          </a:p>
        </p:txBody>
      </p:sp>
      <p:sp>
        <p:nvSpPr>
          <p:cNvPr id="36867" name="Rectangle 3"/>
          <p:cNvSpPr>
            <a:spLocks noGrp="1" noChangeArrowheads="1"/>
          </p:cNvSpPr>
          <p:nvPr>
            <p:ph type="body" idx="1"/>
          </p:nvPr>
        </p:nvSpPr>
        <p:spPr>
          <a:xfrm>
            <a:off x="1576917" y="2017714"/>
            <a:ext cx="10363200" cy="4611687"/>
          </a:xfrm>
        </p:spPr>
        <p:txBody>
          <a:bodyPr/>
          <a:lstStyle/>
          <a:p>
            <a:pPr eaLnBrk="1" hangingPunct="1">
              <a:lnSpc>
                <a:spcPct val="90000"/>
              </a:lnSpc>
            </a:pPr>
            <a:r>
              <a:rPr lang="en-US"/>
              <a:t>Respond to a person and situation more appropriately.</a:t>
            </a:r>
          </a:p>
          <a:p>
            <a:pPr eaLnBrk="1" hangingPunct="1">
              <a:lnSpc>
                <a:spcPct val="90000"/>
              </a:lnSpc>
            </a:pPr>
            <a:r>
              <a:rPr lang="en-US"/>
              <a:t>Build rapport.</a:t>
            </a:r>
          </a:p>
          <a:p>
            <a:pPr eaLnBrk="1" hangingPunct="1">
              <a:lnSpc>
                <a:spcPct val="90000"/>
              </a:lnSpc>
            </a:pPr>
            <a:r>
              <a:rPr lang="en-US"/>
              <a:t>Understand someone else’s needs.</a:t>
            </a:r>
          </a:p>
          <a:p>
            <a:pPr eaLnBrk="1" hangingPunct="1">
              <a:lnSpc>
                <a:spcPct val="90000"/>
              </a:lnSpc>
            </a:pPr>
            <a:r>
              <a:rPr lang="en-US"/>
              <a:t>Deal more effectively with difficult people.</a:t>
            </a:r>
          </a:p>
          <a:p>
            <a:pPr eaLnBrk="1" hangingPunct="1">
              <a:lnSpc>
                <a:spcPct val="90000"/>
              </a:lnSpc>
            </a:pPr>
            <a:r>
              <a:rPr lang="en-US"/>
              <a:t>Be assertive.</a:t>
            </a:r>
          </a:p>
          <a:p>
            <a:pPr eaLnBrk="1" hangingPunct="1">
              <a:lnSpc>
                <a:spcPct val="90000"/>
              </a:lnSpc>
            </a:pPr>
            <a:r>
              <a:rPr lang="en-US"/>
              <a:t>Understand how and why you behave the way you do.</a:t>
            </a:r>
            <a:endParaRPr lang="ru-RU"/>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1745"/>
          <p:cNvSpPr>
            <a:spLocks noGrp="1"/>
          </p:cNvSpPr>
          <p:nvPr>
            <p:ph type="title"/>
          </p:nvPr>
        </p:nvSpPr>
        <p:spPr>
          <a:xfrm>
            <a:off x="2057400" y="381000"/>
            <a:ext cx="7172325" cy="1039813"/>
          </a:xfrm>
        </p:spPr>
        <p:txBody>
          <a:bodyPr anchor="ctr">
            <a:normAutofit fontScale="90000"/>
          </a:bodyPr>
          <a:lstStyle/>
          <a:p>
            <a:r>
              <a:rPr lang="en-US" altLang="en-US" sz="4000">
                <a:solidFill>
                  <a:schemeClr val="accent2"/>
                </a:solidFill>
              </a:rPr>
              <a:t>Seven C’s of Effective Communication</a:t>
            </a:r>
          </a:p>
        </p:txBody>
      </p:sp>
      <p:sp>
        <p:nvSpPr>
          <p:cNvPr id="32770" name="Text Placeholder 31746"/>
          <p:cNvSpPr>
            <a:spLocks noGrp="1"/>
          </p:cNvSpPr>
          <p:nvPr>
            <p:ph idx="1"/>
          </p:nvPr>
        </p:nvSpPr>
        <p:spPr>
          <a:xfrm>
            <a:off x="2438400" y="1905000"/>
            <a:ext cx="7696200" cy="3816350"/>
          </a:xfrm>
        </p:spPr>
        <p:txBody>
          <a:bodyPr anchor="t"/>
          <a:lstStyle/>
          <a:p>
            <a:pPr marL="533400" indent="-533400">
              <a:lnSpc>
                <a:spcPct val="90000"/>
              </a:lnSpc>
              <a:buAutoNum type="arabicPeriod"/>
            </a:pPr>
            <a:r>
              <a:rPr lang="en-US" altLang="en-US"/>
              <a:t>Completeness</a:t>
            </a:r>
          </a:p>
          <a:p>
            <a:pPr marL="533400" indent="-533400">
              <a:lnSpc>
                <a:spcPct val="90000"/>
              </a:lnSpc>
              <a:buAutoNum type="arabicPeriod"/>
            </a:pPr>
            <a:r>
              <a:rPr lang="en-US" altLang="en-US"/>
              <a:t>Conciseness</a:t>
            </a:r>
          </a:p>
          <a:p>
            <a:pPr marL="533400" indent="-533400">
              <a:lnSpc>
                <a:spcPct val="90000"/>
              </a:lnSpc>
              <a:buAutoNum type="arabicPeriod"/>
            </a:pPr>
            <a:r>
              <a:rPr lang="en-US" altLang="en-US"/>
              <a:t>Consideration</a:t>
            </a:r>
          </a:p>
          <a:p>
            <a:pPr marL="533400" indent="-533400">
              <a:lnSpc>
                <a:spcPct val="90000"/>
              </a:lnSpc>
              <a:buAutoNum type="arabicPeriod"/>
            </a:pPr>
            <a:r>
              <a:rPr lang="en-US" altLang="en-US"/>
              <a:t>Concreteness</a:t>
            </a:r>
          </a:p>
          <a:p>
            <a:pPr marL="533400" indent="-533400">
              <a:lnSpc>
                <a:spcPct val="90000"/>
              </a:lnSpc>
              <a:buAutoNum type="arabicPeriod"/>
            </a:pPr>
            <a:r>
              <a:rPr lang="en-US" altLang="en-US"/>
              <a:t>C</a:t>
            </a:r>
            <a:r>
              <a:rPr lang="en-IN" altLang="en-US"/>
              <a:t>reativity</a:t>
            </a:r>
          </a:p>
          <a:p>
            <a:pPr marL="533400" indent="-533400">
              <a:lnSpc>
                <a:spcPct val="90000"/>
              </a:lnSpc>
              <a:buAutoNum type="arabicPeriod"/>
            </a:pPr>
            <a:r>
              <a:rPr lang="en-US" altLang="en-US"/>
              <a:t>Courtesy</a:t>
            </a:r>
          </a:p>
          <a:p>
            <a:pPr marL="533400" indent="-533400">
              <a:lnSpc>
                <a:spcPct val="90000"/>
              </a:lnSpc>
              <a:buAutoNum type="arabicPeriod"/>
            </a:pPr>
            <a:r>
              <a:rPr lang="en-US" altLang="en-US"/>
              <a:t>Correctness</a:t>
            </a:r>
          </a:p>
          <a:p>
            <a:pPr marL="533400" indent="-533400">
              <a:lnSpc>
                <a:spcPct val="90000"/>
              </a:lnSpc>
              <a:buAutoNum type="arabicPeriod"/>
            </a:pPr>
            <a:endParaRPr lang="en-US" altLang="en-US"/>
          </a:p>
          <a:p>
            <a:pPr marL="533400" indent="-533400">
              <a:lnSpc>
                <a:spcPct val="90000"/>
              </a:lnSpc>
            </a:pPr>
            <a:endParaRPr lang="en-US" altLang="en-US"/>
          </a:p>
          <a:p>
            <a:pPr marL="533400" indent="-533400">
              <a:lnSpc>
                <a:spcPct val="90000"/>
              </a:lnSpc>
            </a:pPr>
            <a:endParaRPr lang="en-US" altLang="en-US"/>
          </a:p>
          <a:p>
            <a:pPr marL="533400" indent="-533400">
              <a:lnSpc>
                <a:spcPct val="90000"/>
              </a:lnSpc>
            </a:pPr>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32769"/>
          <p:cNvSpPr>
            <a:spLocks noGrp="1"/>
          </p:cNvSpPr>
          <p:nvPr>
            <p:ph type="title"/>
          </p:nvPr>
        </p:nvSpPr>
        <p:spPr>
          <a:xfrm>
            <a:off x="2514600" y="457200"/>
            <a:ext cx="7772400" cy="1143000"/>
          </a:xfrm>
        </p:spPr>
        <p:txBody>
          <a:bodyPr anchor="ctr"/>
          <a:lstStyle/>
          <a:p>
            <a:r>
              <a:rPr lang="en-IN" altLang="en-US" sz="5400" b="1" dirty="0">
                <a:solidFill>
                  <a:srgbClr val="0B23D1"/>
                </a:solidFill>
              </a:rPr>
              <a:t>Completeness</a:t>
            </a:r>
            <a:endParaRPr lang="zh-CN" altLang="en-US" sz="5400" b="1" dirty="0">
              <a:solidFill>
                <a:srgbClr val="0B23D1"/>
              </a:solidFill>
            </a:endParaRPr>
          </a:p>
        </p:txBody>
      </p:sp>
      <p:sp>
        <p:nvSpPr>
          <p:cNvPr id="33794" name="Text Placeholder 32770"/>
          <p:cNvSpPr>
            <a:spLocks noGrp="1"/>
          </p:cNvSpPr>
          <p:nvPr>
            <p:ph idx="1"/>
          </p:nvPr>
        </p:nvSpPr>
        <p:spPr>
          <a:xfrm>
            <a:off x="2514600" y="1828800"/>
            <a:ext cx="7772400" cy="4495800"/>
          </a:xfrm>
        </p:spPr>
        <p:txBody>
          <a:bodyPr anchor="t"/>
          <a:lstStyle/>
          <a:p>
            <a:r>
              <a:rPr lang="en-US" altLang="en-US" sz="2400" b="1">
                <a:solidFill>
                  <a:srgbClr val="0B23D1"/>
                </a:solidFill>
              </a:rPr>
              <a:t>Five W’s</a:t>
            </a:r>
          </a:p>
          <a:p>
            <a:r>
              <a:rPr lang="en-US" altLang="en-US" sz="2000">
                <a:solidFill>
                  <a:schemeClr val="accent2"/>
                </a:solidFill>
              </a:rPr>
              <a:t>One way to make your message complete is to answer the five W’s.</a:t>
            </a:r>
          </a:p>
          <a:p>
            <a:r>
              <a:rPr lang="en-US" altLang="en-US" sz="2000">
                <a:solidFill>
                  <a:schemeClr val="accent2"/>
                </a:solidFill>
              </a:rPr>
              <a:t>WHO?</a:t>
            </a:r>
          </a:p>
          <a:p>
            <a:r>
              <a:rPr lang="en-US" altLang="en-US" sz="2000">
                <a:solidFill>
                  <a:schemeClr val="accent2"/>
                </a:solidFill>
              </a:rPr>
              <a:t>WHAT?</a:t>
            </a:r>
          </a:p>
          <a:p>
            <a:r>
              <a:rPr lang="en-US" altLang="en-US" sz="2000">
                <a:solidFill>
                  <a:schemeClr val="accent2"/>
                </a:solidFill>
              </a:rPr>
              <a:t>WHEN?</a:t>
            </a:r>
          </a:p>
          <a:p>
            <a:r>
              <a:rPr lang="en-US" altLang="en-US" sz="2000">
                <a:solidFill>
                  <a:schemeClr val="accent2"/>
                </a:solidFill>
              </a:rPr>
              <a:t>WHERE?</a:t>
            </a:r>
          </a:p>
          <a:p>
            <a:r>
              <a:rPr lang="en-US" altLang="en-US" sz="2000">
                <a:solidFill>
                  <a:schemeClr val="accent2"/>
                </a:solidFill>
              </a:rPr>
              <a:t>WHY?</a:t>
            </a:r>
          </a:p>
          <a:p>
            <a:r>
              <a:rPr lang="en-US" altLang="en-US" sz="2000">
                <a:solidFill>
                  <a:schemeClr val="accent2"/>
                </a:solidFill>
              </a:rPr>
              <a:t>The five question method is useful when you write requests, announcements, or other informative messages.</a:t>
            </a:r>
          </a:p>
          <a:p>
            <a:r>
              <a:rPr lang="en-US" altLang="en-US" sz="2000">
                <a:solidFill>
                  <a:schemeClr val="accent2"/>
                </a:solidFill>
              </a:rPr>
              <a:t>For instance, to order (request) merchandise, make clear </a:t>
            </a:r>
            <a:r>
              <a:rPr lang="en-US" altLang="en-US" sz="2000" i="1" u="sng">
                <a:solidFill>
                  <a:schemeClr val="accent2"/>
                </a:solidFill>
              </a:rPr>
              <a:t>WHAT </a:t>
            </a:r>
            <a:r>
              <a:rPr lang="en-US" altLang="en-US" sz="2000">
                <a:solidFill>
                  <a:schemeClr val="accent2"/>
                </a:solidFill>
              </a:rPr>
              <a:t>you want, </a:t>
            </a:r>
            <a:r>
              <a:rPr lang="en-US" altLang="en-US" sz="2000" i="1" u="sng">
                <a:solidFill>
                  <a:schemeClr val="accent2"/>
                </a:solidFill>
              </a:rPr>
              <a:t>WHEN </a:t>
            </a:r>
            <a:r>
              <a:rPr lang="en-US" altLang="en-US" sz="2000">
                <a:solidFill>
                  <a:schemeClr val="accent2"/>
                </a:solidFill>
              </a:rPr>
              <a:t>u need it, </a:t>
            </a:r>
            <a:r>
              <a:rPr lang="en-US" altLang="en-US" sz="2000" i="1" u="sng">
                <a:solidFill>
                  <a:schemeClr val="accent2"/>
                </a:solidFill>
              </a:rPr>
              <a:t>WHERE </a:t>
            </a:r>
            <a:r>
              <a:rPr lang="en-US" altLang="en-US" sz="2000">
                <a:solidFill>
                  <a:schemeClr val="accent2"/>
                </a:solidFill>
              </a:rPr>
              <a:t>it is to be sent.</a:t>
            </a:r>
          </a:p>
          <a:p>
            <a:endParaRPr lang="en-US" alt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Who, what, when, where, why.</a:t>
            </a:r>
          </a:p>
        </p:txBody>
      </p:sp>
      <p:sp>
        <p:nvSpPr>
          <p:cNvPr id="3" name="Content Placeholder 2"/>
          <p:cNvSpPr>
            <a:spLocks noGrp="1"/>
          </p:cNvSpPr>
          <p:nvPr>
            <p:ph idx="1"/>
          </p:nvPr>
        </p:nvSpPr>
        <p:spPr/>
        <p:txBody>
          <a:bodyPr/>
          <a:lstStyle/>
          <a:p>
            <a:pPr>
              <a:buNone/>
            </a:pPr>
            <a:r>
              <a:rPr lang="en-IN" sz="2000" dirty="0"/>
              <a:t>Hi everyone,</a:t>
            </a:r>
          </a:p>
          <a:p>
            <a:pPr>
              <a:buNone/>
            </a:pPr>
            <a:r>
              <a:rPr lang="en-IN" sz="2000" dirty="0"/>
              <a:t>I just wanted to send you all a reminder about the meeting we're having tomorrow!</a:t>
            </a:r>
          </a:p>
          <a:p>
            <a:pPr>
              <a:buNone/>
            </a:pPr>
            <a:r>
              <a:rPr lang="en-IN" sz="2000" dirty="0"/>
              <a:t>See you then,</a:t>
            </a:r>
          </a:p>
          <a:p>
            <a:pPr>
              <a:buNone/>
            </a:pPr>
            <a:r>
              <a:rPr lang="en-IN" sz="2000" dirty="0" err="1"/>
              <a:t>Mukesh</a:t>
            </a:r>
            <a:endParaRPr lang="en-IN" sz="2000" dirty="0"/>
          </a:p>
          <a:p>
            <a:pPr>
              <a:buNone/>
            </a:pPr>
            <a:endParaRPr lang="en-IN" sz="2000" b="1" dirty="0"/>
          </a:p>
          <a:p>
            <a:pPr>
              <a:buNone/>
            </a:pPr>
            <a:endParaRPr lang="en-IN" sz="2000" b="1" dirty="0"/>
          </a:p>
          <a:p>
            <a:pPr>
              <a:buNone/>
            </a:pPr>
            <a:r>
              <a:rPr lang="en-IN" sz="2000" dirty="0"/>
              <a:t>Hi everyone,</a:t>
            </a:r>
          </a:p>
          <a:p>
            <a:pPr algn="just">
              <a:buNone/>
            </a:pPr>
            <a:r>
              <a:rPr lang="en-IN" sz="2000" dirty="0"/>
              <a:t>	I just wanted to remind you about tomorrow's meeting on the new telecommuting policies. The meeting will be at 10:00 a.m. in the second-level conference room. Please let me know if you can't attend.</a:t>
            </a:r>
          </a:p>
          <a:p>
            <a:pPr>
              <a:buNone/>
            </a:pPr>
            <a:r>
              <a:rPr lang="en-IN" sz="2000" dirty="0"/>
              <a:t>See you then,</a:t>
            </a:r>
          </a:p>
          <a:p>
            <a:pPr>
              <a:buNone/>
            </a:pPr>
            <a:r>
              <a:rPr lang="en-IN" sz="2000" dirty="0" err="1"/>
              <a:t>Mukesh</a:t>
            </a:r>
            <a:endParaRPr lang="en-IN" sz="2000" dirty="0"/>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Completeness</a:t>
            </a:r>
          </a:p>
        </p:txBody>
      </p:sp>
      <p:sp>
        <p:nvSpPr>
          <p:cNvPr id="3" name="Content Placeholder 2"/>
          <p:cNvSpPr>
            <a:spLocks noGrp="1"/>
          </p:cNvSpPr>
          <p:nvPr>
            <p:ph idx="1"/>
          </p:nvPr>
        </p:nvSpPr>
        <p:spPr/>
        <p:txBody>
          <a:bodyPr/>
          <a:lstStyle/>
          <a:p>
            <a:r>
              <a:rPr lang="en-IN" dirty="0"/>
              <a:t>I did not hear from your company, after complaining to the customer care twice.</a:t>
            </a:r>
          </a:p>
          <a:p>
            <a:pPr>
              <a:buNone/>
            </a:pPr>
            <a:r>
              <a:rPr lang="en-IN" dirty="0"/>
              <a:t>   </a:t>
            </a:r>
            <a:r>
              <a:rPr lang="en-IN" dirty="0" err="1"/>
              <a:t>vs</a:t>
            </a:r>
            <a:endParaRPr lang="en-IN" dirty="0"/>
          </a:p>
          <a:p>
            <a:pPr algn="just"/>
            <a:r>
              <a:rPr lang="en-IN" dirty="0"/>
              <a:t>I had registered a complaint with the customer care (reference number/ complaint numbers 12 and 23) on 16</a:t>
            </a:r>
            <a:r>
              <a:rPr lang="en-IN" baseline="30000" dirty="0"/>
              <a:t>th</a:t>
            </a:r>
            <a:r>
              <a:rPr lang="en-IN" dirty="0"/>
              <a:t> February 2017, and 23</a:t>
            </a:r>
            <a:r>
              <a:rPr lang="en-IN" baseline="30000" dirty="0"/>
              <a:t>rd</a:t>
            </a:r>
            <a:r>
              <a:rPr lang="en-IN" dirty="0"/>
              <a:t> February 2017, respectively. Can you please let me know the status of the complaint?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Completeness</a:t>
            </a:r>
          </a:p>
        </p:txBody>
      </p:sp>
      <p:sp>
        <p:nvSpPr>
          <p:cNvPr id="3" name="Content Placeholder 2"/>
          <p:cNvSpPr>
            <a:spLocks noGrp="1"/>
          </p:cNvSpPr>
          <p:nvPr>
            <p:ph idx="1"/>
          </p:nvPr>
        </p:nvSpPr>
        <p:spPr/>
        <p:txBody>
          <a:bodyPr/>
          <a:lstStyle/>
          <a:p>
            <a:r>
              <a:rPr lang="en-IN" dirty="0"/>
              <a:t>I will reach Delhi airport tomorrow.</a:t>
            </a:r>
          </a:p>
          <a:p>
            <a:pPr>
              <a:buNone/>
            </a:pPr>
            <a:r>
              <a:rPr lang="en-IN" dirty="0"/>
              <a:t>   </a:t>
            </a:r>
            <a:r>
              <a:rPr lang="en-IN" dirty="0" err="1"/>
              <a:t>vs</a:t>
            </a:r>
            <a:endParaRPr lang="en-IN" dirty="0"/>
          </a:p>
          <a:p>
            <a:pPr algn="just"/>
            <a:r>
              <a:rPr lang="en-IN" dirty="0"/>
              <a:t>I will reach Delhi international airport by Jet Airways  at 8 a.m. on 25</a:t>
            </a:r>
            <a:r>
              <a:rPr lang="en-IN" baseline="30000" dirty="0"/>
              <a:t>th</a:t>
            </a:r>
            <a:r>
              <a:rPr lang="en-IN" dirty="0"/>
              <a:t> February 2017.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33793"/>
          <p:cNvSpPr>
            <a:spLocks noGrp="1"/>
          </p:cNvSpPr>
          <p:nvPr>
            <p:ph type="title"/>
          </p:nvPr>
        </p:nvSpPr>
        <p:spPr>
          <a:xfrm>
            <a:off x="2514600" y="457200"/>
            <a:ext cx="7772400" cy="655638"/>
          </a:xfrm>
        </p:spPr>
        <p:txBody>
          <a:bodyPr anchor="ctr">
            <a:normAutofit fontScale="90000"/>
          </a:bodyPr>
          <a:lstStyle/>
          <a:p>
            <a:r>
              <a:rPr lang="en-US" altLang="en-US">
                <a:solidFill>
                  <a:schemeClr val="accent2"/>
                </a:solidFill>
              </a:rPr>
              <a:t>2) Conciseness</a:t>
            </a:r>
          </a:p>
        </p:txBody>
      </p:sp>
      <p:sp>
        <p:nvSpPr>
          <p:cNvPr id="34818" name="Text Placeholder 33794"/>
          <p:cNvSpPr>
            <a:spLocks noGrp="1"/>
          </p:cNvSpPr>
          <p:nvPr>
            <p:ph idx="1"/>
          </p:nvPr>
        </p:nvSpPr>
        <p:spPr>
          <a:xfrm>
            <a:off x="2590800" y="1600200"/>
            <a:ext cx="7696200" cy="4559300"/>
          </a:xfrm>
        </p:spPr>
        <p:txBody>
          <a:bodyPr anchor="t"/>
          <a:lstStyle/>
          <a:p>
            <a:pPr marL="609600" indent="-609600">
              <a:lnSpc>
                <a:spcPct val="90000"/>
              </a:lnSpc>
            </a:pPr>
            <a:r>
              <a:rPr lang="en-US" altLang="en-US"/>
              <a:t>Conciseness means  </a:t>
            </a:r>
            <a:r>
              <a:rPr lang="en-US" altLang="en-US">
                <a:solidFill>
                  <a:schemeClr val="accent2"/>
                </a:solidFill>
              </a:rPr>
              <a:t>“convey the message by using fewest words”.</a:t>
            </a:r>
          </a:p>
          <a:p>
            <a:pPr marL="609600" indent="-609600">
              <a:lnSpc>
                <a:spcPct val="90000"/>
              </a:lnSpc>
            </a:pPr>
            <a:r>
              <a:rPr lang="en-US" altLang="en-US">
                <a:solidFill>
                  <a:schemeClr val="accent2"/>
                </a:solidFill>
              </a:rPr>
              <a:t>“Conciseness is the prerequisite to effective business communication.”</a:t>
            </a:r>
            <a:r>
              <a:rPr lang="en-US" altLang="en-US"/>
              <a:t> </a:t>
            </a:r>
          </a:p>
          <a:p>
            <a:pPr marL="609600" indent="-609600">
              <a:lnSpc>
                <a:spcPct val="90000"/>
              </a:lnSpc>
            </a:pPr>
            <a:r>
              <a:rPr lang="en-IN" altLang="en-US"/>
              <a:t>A</a:t>
            </a:r>
            <a:r>
              <a:rPr lang="en-US" altLang="en-US"/>
              <a:t> concise message save</a:t>
            </a:r>
            <a:r>
              <a:rPr lang="en-IN" altLang="en-US"/>
              <a:t>s</a:t>
            </a:r>
            <a:r>
              <a:rPr lang="en-US" altLang="en-US"/>
              <a:t> the time and expenses for both the parties.</a:t>
            </a:r>
          </a:p>
          <a:p>
            <a:pPr marL="609600" indent="-609600">
              <a:lnSpc>
                <a:spcPct val="90000"/>
              </a:lnSpc>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4337"/>
          <p:cNvSpPr/>
          <p:nvPr/>
        </p:nvSpPr>
        <p:spPr>
          <a:xfrm>
            <a:off x="2090738" y="684213"/>
            <a:ext cx="7354570" cy="762000"/>
          </a:xfrm>
          <a:prstGeom prst="rect">
            <a:avLst/>
          </a:prstGeom>
          <a:noFill/>
          <a:ln w="9525">
            <a:noFill/>
          </a:ln>
        </p:spPr>
        <p:txBody>
          <a:bodyPr wrap="none" anchor="t">
            <a:spAutoFit/>
          </a:bodyPr>
          <a:lstStyle/>
          <a:p>
            <a:pPr lvl="0" indent="0"/>
            <a:r>
              <a:rPr lang="en-US" altLang="en-US" sz="4400">
                <a:solidFill>
                  <a:schemeClr val="tx2"/>
                </a:solidFill>
                <a:latin typeface="Arial" panose="020B0604020202020204" pitchFamily="34" charset="0"/>
                <a:ea typeface="Times New Roman" panose="02020603050405020304" charset="0"/>
              </a:rPr>
              <a:t>The Communication Process</a:t>
            </a:r>
          </a:p>
        </p:txBody>
      </p:sp>
      <p:sp>
        <p:nvSpPr>
          <p:cNvPr id="14339" name="Curved Right Arrow 14338"/>
          <p:cNvSpPr/>
          <p:nvPr/>
        </p:nvSpPr>
        <p:spPr>
          <a:xfrm rot="5463459">
            <a:off x="5334000" y="-939800"/>
            <a:ext cx="669925" cy="7696200"/>
          </a:xfrm>
          <a:prstGeom prst="curvedRightArrow">
            <a:avLst>
              <a:gd name="adj1" fmla="val 209819"/>
              <a:gd name="adj2" fmla="val 453414"/>
              <a:gd name="adj3" fmla="val 32444"/>
            </a:avLst>
          </a:prstGeom>
          <a:solidFill>
            <a:srgbClr val="BCB4F4"/>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3315" name="Rectangle 14339"/>
          <p:cNvSpPr/>
          <p:nvPr/>
        </p:nvSpPr>
        <p:spPr>
          <a:xfrm>
            <a:off x="5334000" y="2971800"/>
            <a:ext cx="1521460" cy="457200"/>
          </a:xfrm>
          <a:prstGeom prst="rect">
            <a:avLst/>
          </a:prstGeom>
          <a:noFill/>
          <a:ln w="9525">
            <a:noFill/>
          </a:ln>
        </p:spPr>
        <p:txBody>
          <a:bodyPr wrap="none" anchor="t">
            <a:spAutoFit/>
          </a:bodyPr>
          <a:lstStyle/>
          <a:p>
            <a:pPr lvl="0" indent="0"/>
            <a:r>
              <a:rPr lang="en-US" altLang="en-US" sz="2400">
                <a:latin typeface="Arial" panose="020B0604020202020204" pitchFamily="34" charset="0"/>
                <a:ea typeface="Times New Roman" panose="02020603050405020304" charset="0"/>
              </a:rPr>
              <a:t>Feedback</a:t>
            </a:r>
          </a:p>
        </p:txBody>
      </p:sp>
      <p:sp>
        <p:nvSpPr>
          <p:cNvPr id="13316" name="Rectangle 14340"/>
          <p:cNvSpPr/>
          <p:nvPr/>
        </p:nvSpPr>
        <p:spPr>
          <a:xfrm>
            <a:off x="2133600" y="4267200"/>
            <a:ext cx="986790"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Source</a:t>
            </a:r>
          </a:p>
        </p:txBody>
      </p:sp>
      <p:sp>
        <p:nvSpPr>
          <p:cNvPr id="13317" name="Rectangle 14341"/>
          <p:cNvSpPr/>
          <p:nvPr/>
        </p:nvSpPr>
        <p:spPr>
          <a:xfrm>
            <a:off x="3886200" y="4267200"/>
            <a:ext cx="1240790"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Encoding</a:t>
            </a:r>
          </a:p>
        </p:txBody>
      </p:sp>
      <p:sp>
        <p:nvSpPr>
          <p:cNvPr id="13318" name="Rectangle 14342"/>
          <p:cNvSpPr/>
          <p:nvPr/>
        </p:nvSpPr>
        <p:spPr>
          <a:xfrm>
            <a:off x="5715000" y="4191000"/>
            <a:ext cx="1127760"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Channel</a:t>
            </a:r>
          </a:p>
        </p:txBody>
      </p:sp>
      <p:sp>
        <p:nvSpPr>
          <p:cNvPr id="13319" name="Rectangle 14343"/>
          <p:cNvSpPr/>
          <p:nvPr/>
        </p:nvSpPr>
        <p:spPr>
          <a:xfrm>
            <a:off x="7315200" y="4114800"/>
            <a:ext cx="1254760"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Decoding</a:t>
            </a:r>
          </a:p>
        </p:txBody>
      </p:sp>
      <p:sp>
        <p:nvSpPr>
          <p:cNvPr id="13320" name="Rectangle 14344"/>
          <p:cNvSpPr/>
          <p:nvPr/>
        </p:nvSpPr>
        <p:spPr>
          <a:xfrm>
            <a:off x="8915400" y="4038600"/>
            <a:ext cx="1184275" cy="396240"/>
          </a:xfrm>
          <a:prstGeom prst="rect">
            <a:avLst/>
          </a:prstGeom>
          <a:noFill/>
          <a:ln w="9525">
            <a:noFill/>
          </a:ln>
        </p:spPr>
        <p:txBody>
          <a:bodyPr wrap="none" anchor="t">
            <a:spAutoFit/>
          </a:bodyPr>
          <a:lstStyle/>
          <a:p>
            <a:pPr lvl="0" indent="0"/>
            <a:r>
              <a:rPr lang="en-US" altLang="en-US" sz="2000">
                <a:latin typeface="Arial" panose="020B0604020202020204" pitchFamily="34" charset="0"/>
                <a:ea typeface="Times New Roman" panose="02020603050405020304" charset="0"/>
              </a:rPr>
              <a:t>Receiver</a:t>
            </a:r>
          </a:p>
        </p:txBody>
      </p:sp>
      <p:sp>
        <p:nvSpPr>
          <p:cNvPr id="14346" name="Right Arrow 14345"/>
          <p:cNvSpPr/>
          <p:nvPr/>
        </p:nvSpPr>
        <p:spPr>
          <a:xfrm>
            <a:off x="3276600" y="4267200"/>
            <a:ext cx="519113" cy="485775"/>
          </a:xfrm>
          <a:prstGeom prst="rightArrow">
            <a:avLst>
              <a:gd name="adj1" fmla="val 50000"/>
              <a:gd name="adj2" fmla="val 26705"/>
            </a:avLst>
          </a:prstGeom>
          <a:solidFill>
            <a:srgbClr val="4414DC"/>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4347" name="Right Arrow 14346"/>
          <p:cNvSpPr/>
          <p:nvPr/>
        </p:nvSpPr>
        <p:spPr>
          <a:xfrm>
            <a:off x="5181600" y="4191000"/>
            <a:ext cx="519113" cy="485775"/>
          </a:xfrm>
          <a:prstGeom prst="rightArrow">
            <a:avLst>
              <a:gd name="adj1" fmla="val 50000"/>
              <a:gd name="adj2" fmla="val 26705"/>
            </a:avLst>
          </a:prstGeom>
          <a:solidFill>
            <a:srgbClr val="4414DC"/>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4348" name="Right Arrow 14347"/>
          <p:cNvSpPr/>
          <p:nvPr/>
        </p:nvSpPr>
        <p:spPr>
          <a:xfrm>
            <a:off x="6781800" y="4114800"/>
            <a:ext cx="519113" cy="485775"/>
          </a:xfrm>
          <a:prstGeom prst="rightArrow">
            <a:avLst>
              <a:gd name="adj1" fmla="val 50000"/>
              <a:gd name="adj2" fmla="val 26705"/>
            </a:avLst>
          </a:prstGeom>
          <a:solidFill>
            <a:srgbClr val="4414DC"/>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4349" name="Right Arrow 14348"/>
          <p:cNvSpPr/>
          <p:nvPr/>
        </p:nvSpPr>
        <p:spPr>
          <a:xfrm>
            <a:off x="8534400" y="4038600"/>
            <a:ext cx="519113" cy="485775"/>
          </a:xfrm>
          <a:prstGeom prst="rightArrow">
            <a:avLst>
              <a:gd name="adj1" fmla="val 50000"/>
              <a:gd name="adj2" fmla="val 26705"/>
            </a:avLst>
          </a:prstGeom>
          <a:solidFill>
            <a:srgbClr val="4414DC"/>
          </a:solidFill>
          <a:ln w="9525" cap="flat" cmpd="sng">
            <a:solidFill>
              <a:schemeClr val="tx1"/>
            </a:solidFill>
            <a:prstDash val="solid"/>
            <a:miter/>
            <a:headEnd type="none" w="med" len="med"/>
            <a:tailEnd type="none" w="med" len="med"/>
          </a:ln>
        </p:spPr>
        <p:txBody>
          <a:bodyPr anchor="t"/>
          <a:lstStyle/>
          <a:p>
            <a:pPr lvl="0" indent="0"/>
            <a:endParaRPr lang="en-US" altLang="en-US">
              <a:latin typeface="Times New Roman" panose="02020603050405020304" charset="0"/>
              <a:ea typeface="Times New Roman" panose="02020603050405020304" charset="0"/>
            </a:endParaRPr>
          </a:p>
        </p:txBody>
      </p:sp>
      <p:sp>
        <p:nvSpPr>
          <p:cNvPr id="13325" name="Rectangle 14349"/>
          <p:cNvSpPr/>
          <p:nvPr/>
        </p:nvSpPr>
        <p:spPr>
          <a:xfrm>
            <a:off x="2209800" y="49530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
        <p:nvSpPr>
          <p:cNvPr id="13326" name="Rectangle 14350"/>
          <p:cNvSpPr/>
          <p:nvPr/>
        </p:nvSpPr>
        <p:spPr>
          <a:xfrm>
            <a:off x="3962400" y="49530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
        <p:nvSpPr>
          <p:cNvPr id="13327" name="Rectangle 14351"/>
          <p:cNvSpPr/>
          <p:nvPr/>
        </p:nvSpPr>
        <p:spPr>
          <a:xfrm>
            <a:off x="5638800" y="49530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
        <p:nvSpPr>
          <p:cNvPr id="13328" name="Rectangle 14352"/>
          <p:cNvSpPr/>
          <p:nvPr/>
        </p:nvSpPr>
        <p:spPr>
          <a:xfrm>
            <a:off x="7315200" y="48768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
        <p:nvSpPr>
          <p:cNvPr id="13329" name="Rectangle 14353"/>
          <p:cNvSpPr/>
          <p:nvPr/>
        </p:nvSpPr>
        <p:spPr>
          <a:xfrm>
            <a:off x="8915400" y="4800600"/>
            <a:ext cx="1212215" cy="396240"/>
          </a:xfrm>
          <a:prstGeom prst="rect">
            <a:avLst/>
          </a:prstGeom>
          <a:noFill/>
          <a:ln w="9525">
            <a:noFill/>
          </a:ln>
        </p:spPr>
        <p:txBody>
          <a:bodyPr wrap="none" anchor="t">
            <a:spAutoFit/>
          </a:bodyPr>
          <a:lstStyle/>
          <a:p>
            <a:pPr lvl="0" indent="0"/>
            <a:r>
              <a:rPr lang="en-US" altLang="en-US" sz="2000" i="1">
                <a:latin typeface="Arial" panose="020B0604020202020204" pitchFamily="34" charset="0"/>
                <a:ea typeface="Times New Roman" panose="02020603050405020304" charset="0"/>
              </a:rPr>
              <a:t>Message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3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3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3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4817"/>
          <p:cNvSpPr>
            <a:spLocks noGrp="1"/>
          </p:cNvSpPr>
          <p:nvPr>
            <p:ph type="title"/>
          </p:nvPr>
        </p:nvSpPr>
        <p:spPr>
          <a:xfrm>
            <a:off x="2438400" y="609600"/>
            <a:ext cx="7772400" cy="914400"/>
          </a:xfrm>
        </p:spPr>
        <p:txBody>
          <a:bodyPr anchor="ctr"/>
          <a:lstStyle/>
          <a:p>
            <a:r>
              <a:rPr lang="en-US" altLang="en-US" sz="4000" dirty="0">
                <a:solidFill>
                  <a:schemeClr val="accent2"/>
                </a:solidFill>
              </a:rPr>
              <a:t> </a:t>
            </a:r>
            <a:r>
              <a:rPr lang="en-US" altLang="en-US" sz="4000" b="1" dirty="0">
                <a:solidFill>
                  <a:schemeClr val="accent2"/>
                </a:solidFill>
              </a:rPr>
              <a:t>How To achieve conciseness ?</a:t>
            </a:r>
          </a:p>
        </p:txBody>
      </p:sp>
      <p:sp>
        <p:nvSpPr>
          <p:cNvPr id="35842" name="Text Placeholder 34818"/>
          <p:cNvSpPr>
            <a:spLocks noGrp="1"/>
          </p:cNvSpPr>
          <p:nvPr>
            <p:ph idx="1"/>
          </p:nvPr>
        </p:nvSpPr>
        <p:spPr>
          <a:xfrm>
            <a:off x="2286000" y="1752600"/>
            <a:ext cx="7986713" cy="4079875"/>
          </a:xfrm>
        </p:spPr>
        <p:txBody>
          <a:bodyPr anchor="t"/>
          <a:lstStyle/>
          <a:p>
            <a:pPr lvl="2">
              <a:buNone/>
            </a:pPr>
            <a:r>
              <a:rPr lang="en-US" altLang="en-US" sz="3600"/>
              <a:t>For achieving the conciseness  you have to consider  the following.</a:t>
            </a:r>
          </a:p>
          <a:p>
            <a:pPr lvl="2">
              <a:buAutoNum type="arabicPeriod"/>
            </a:pPr>
            <a:r>
              <a:rPr lang="en-US" altLang="en-US" sz="3600">
                <a:solidFill>
                  <a:schemeClr val="accent2"/>
                </a:solidFill>
              </a:rPr>
              <a:t>Avoid wordy expression</a:t>
            </a:r>
          </a:p>
          <a:p>
            <a:pPr lvl="2">
              <a:buAutoNum type="arabicPeriod"/>
            </a:pPr>
            <a:r>
              <a:rPr lang="en-US" altLang="en-US" sz="3600">
                <a:solidFill>
                  <a:schemeClr val="accent2"/>
                </a:solidFill>
              </a:rPr>
              <a:t>Include only relevant material</a:t>
            </a:r>
          </a:p>
          <a:p>
            <a:pPr lvl="2">
              <a:buAutoNum type="arabicPeriod"/>
            </a:pPr>
            <a:r>
              <a:rPr lang="en-US" altLang="en-US" sz="3600">
                <a:solidFill>
                  <a:schemeClr val="accent2"/>
                </a:solidFill>
              </a:rPr>
              <a:t>Avoid unnecessary repetition.</a:t>
            </a:r>
          </a:p>
          <a:p>
            <a:endParaRPr lang="en-US" altLang="en-US" sz="4400">
              <a:solidFill>
                <a:schemeClr val="accent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2"/>
                </a:solidFill>
              </a:rPr>
              <a:t>Avoid Wordy Expression</a:t>
            </a:r>
            <a:endParaRPr lang="en-IN" dirty="0"/>
          </a:p>
        </p:txBody>
      </p:sp>
      <p:sp>
        <p:nvSpPr>
          <p:cNvPr id="3" name="Content Placeholder 2"/>
          <p:cNvSpPr>
            <a:spLocks noGrp="1"/>
          </p:cNvSpPr>
          <p:nvPr>
            <p:ph idx="1"/>
          </p:nvPr>
        </p:nvSpPr>
        <p:spPr/>
        <p:txBody>
          <a:bodyPr/>
          <a:lstStyle/>
          <a:p>
            <a:pPr algn="just"/>
            <a:r>
              <a:rPr lang="en-IN" sz="2400" dirty="0"/>
              <a:t>Last financial year, the room sales for our hotel were average, and the figures went up merely by a small percentage. One may list a number of reasons for this performance. Some of the important factors can be the quality of marketing activities undertaken by our company. Moreover, the recession had its impact.</a:t>
            </a:r>
          </a:p>
          <a:p>
            <a:pPr>
              <a:buNone/>
            </a:pPr>
            <a:r>
              <a:rPr lang="en-IN" sz="2400" dirty="0"/>
              <a:t>	or</a:t>
            </a:r>
          </a:p>
          <a:p>
            <a:pPr algn="just"/>
            <a:r>
              <a:rPr lang="en-IN" sz="2400" dirty="0"/>
              <a:t>The financial year 2016-17 saw a mere 5 percent growth in the sale of rooms, compared to the last financial year. The major reason for this average performance was our inability to tap into the corporate space. The </a:t>
            </a:r>
            <a:r>
              <a:rPr lang="en-IN" sz="2400" dirty="0" err="1"/>
              <a:t>recessionarry</a:t>
            </a:r>
            <a:r>
              <a:rPr lang="en-IN" sz="2400" dirty="0"/>
              <a:t> trend in the market was another reason.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2"/>
                </a:solidFill>
              </a:rPr>
              <a:t>Avoid Wordy Expression</a:t>
            </a:r>
            <a:endParaRPr lang="en-IN" dirty="0"/>
          </a:p>
        </p:txBody>
      </p:sp>
      <p:sp>
        <p:nvSpPr>
          <p:cNvPr id="3" name="Content Placeholder 2"/>
          <p:cNvSpPr>
            <a:spLocks noGrp="1"/>
          </p:cNvSpPr>
          <p:nvPr>
            <p:ph idx="1"/>
          </p:nvPr>
        </p:nvSpPr>
        <p:spPr/>
        <p:txBody>
          <a:bodyPr/>
          <a:lstStyle/>
          <a:p>
            <a:pPr algn="just"/>
            <a:r>
              <a:rPr lang="en-IN" sz="2400" dirty="0"/>
              <a:t>We are pleased to inform you that the corrected bill that you have sent us looks better than the previous one.</a:t>
            </a:r>
          </a:p>
          <a:p>
            <a:pPr algn="just">
              <a:buNone/>
            </a:pPr>
            <a:r>
              <a:rPr lang="en-IN" sz="2400" dirty="0"/>
              <a:t>    </a:t>
            </a:r>
            <a:r>
              <a:rPr lang="en-IN" sz="2400" dirty="0" err="1"/>
              <a:t>vs</a:t>
            </a:r>
            <a:endParaRPr lang="en-IN" sz="2400" dirty="0"/>
          </a:p>
          <a:p>
            <a:pPr algn="just"/>
            <a:r>
              <a:rPr lang="en-IN" sz="2400" dirty="0"/>
              <a:t>We have received your corrected bill.</a:t>
            </a:r>
          </a:p>
          <a:p>
            <a:pPr algn="just"/>
            <a:endParaRPr lang="en-IN" sz="2400" dirty="0"/>
          </a:p>
          <a:p>
            <a:pPr algn="just"/>
            <a:r>
              <a:rPr lang="en-IN" sz="2400" dirty="0"/>
              <a:t>Please refer to the email sent by </a:t>
            </a:r>
            <a:r>
              <a:rPr lang="en-IN" sz="2400" dirty="0" err="1"/>
              <a:t>Rahul</a:t>
            </a:r>
            <a:r>
              <a:rPr lang="en-IN" sz="2400" dirty="0"/>
              <a:t> and you are expected to complete the assignment and send it across by today evening.</a:t>
            </a:r>
          </a:p>
          <a:p>
            <a:pPr algn="just">
              <a:buNone/>
            </a:pPr>
            <a:r>
              <a:rPr lang="en-IN" sz="2400" dirty="0"/>
              <a:t>	</a:t>
            </a:r>
            <a:r>
              <a:rPr lang="en-IN" sz="2400" dirty="0" err="1"/>
              <a:t>vs</a:t>
            </a:r>
            <a:endParaRPr lang="en-IN" sz="2400" dirty="0"/>
          </a:p>
          <a:p>
            <a:pPr algn="just"/>
            <a:r>
              <a:rPr lang="en-IN" sz="2400" dirty="0"/>
              <a:t>With reference to </a:t>
            </a:r>
            <a:r>
              <a:rPr lang="en-IN" sz="2400" dirty="0" err="1"/>
              <a:t>Rahul’s</a:t>
            </a:r>
            <a:r>
              <a:rPr lang="en-IN" sz="2400" dirty="0"/>
              <a:t> email dated 5</a:t>
            </a:r>
            <a:r>
              <a:rPr lang="en-IN" sz="2400" baseline="30000" dirty="0"/>
              <a:t>th</a:t>
            </a:r>
            <a:r>
              <a:rPr lang="en-IN" sz="2400" dirty="0"/>
              <a:t> August 2017, please submit your assignments by 5 this evening.</a:t>
            </a:r>
          </a:p>
          <a:p>
            <a:pPr algn="just"/>
            <a:endParaRPr lang="en-IN"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2"/>
                </a:solidFill>
              </a:rPr>
              <a:t>Avoid Wordy Expression</a:t>
            </a:r>
            <a:endParaRPr lang="en-IN" dirty="0"/>
          </a:p>
        </p:txBody>
      </p:sp>
      <p:sp>
        <p:nvSpPr>
          <p:cNvPr id="3" name="Content Placeholder 2"/>
          <p:cNvSpPr>
            <a:spLocks noGrp="1"/>
          </p:cNvSpPr>
          <p:nvPr>
            <p:ph idx="1"/>
          </p:nvPr>
        </p:nvSpPr>
        <p:spPr/>
        <p:txBody>
          <a:bodyPr/>
          <a:lstStyle/>
          <a:p>
            <a:pPr algn="just"/>
            <a:r>
              <a:rPr lang="en-IN" sz="2400" dirty="0"/>
              <a:t>The revenues were up this year by a significant margin.</a:t>
            </a:r>
          </a:p>
          <a:p>
            <a:pPr algn="just">
              <a:buNone/>
            </a:pPr>
            <a:r>
              <a:rPr lang="en-IN" sz="2400" dirty="0"/>
              <a:t>    </a:t>
            </a:r>
            <a:r>
              <a:rPr lang="en-IN" sz="2400" dirty="0" err="1"/>
              <a:t>vs</a:t>
            </a:r>
            <a:endParaRPr lang="en-IN" sz="2400" dirty="0"/>
          </a:p>
          <a:p>
            <a:pPr algn="just"/>
            <a:r>
              <a:rPr lang="en-IN" sz="2400" dirty="0"/>
              <a:t>The revenues were up by 40%.</a:t>
            </a:r>
          </a:p>
          <a:p>
            <a:pPr algn="just"/>
            <a:endParaRPr lang="en-IN" sz="2400" dirty="0"/>
          </a:p>
          <a:p>
            <a:pPr algn="just"/>
            <a:r>
              <a:rPr lang="en-IN" sz="2400" dirty="0"/>
              <a:t>We deeply regret the fact that the prices are up.</a:t>
            </a:r>
          </a:p>
          <a:p>
            <a:pPr algn="just">
              <a:buNone/>
            </a:pPr>
            <a:r>
              <a:rPr lang="en-IN" sz="2400" dirty="0"/>
              <a:t>	</a:t>
            </a:r>
            <a:r>
              <a:rPr lang="en-IN" sz="2400" dirty="0" err="1"/>
              <a:t>vs</a:t>
            </a:r>
            <a:endParaRPr lang="en-IN" sz="2400" dirty="0"/>
          </a:p>
          <a:p>
            <a:pPr algn="just"/>
            <a:r>
              <a:rPr lang="en-IN" sz="2400" dirty="0"/>
              <a:t>We regret the increase in prices.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35841"/>
          <p:cNvSpPr>
            <a:spLocks noGrp="1"/>
          </p:cNvSpPr>
          <p:nvPr>
            <p:ph type="title"/>
          </p:nvPr>
        </p:nvSpPr>
        <p:spPr>
          <a:xfrm>
            <a:off x="2514600" y="457200"/>
            <a:ext cx="7772400" cy="665163"/>
          </a:xfrm>
        </p:spPr>
        <p:txBody>
          <a:bodyPr anchor="ctr">
            <a:normAutofit fontScale="90000"/>
          </a:bodyPr>
          <a:lstStyle/>
          <a:p>
            <a:r>
              <a:rPr lang="en-US" altLang="en-US" dirty="0">
                <a:solidFill>
                  <a:schemeClr val="accent2"/>
                </a:solidFill>
              </a:rPr>
              <a:t>Avoid Wordy Expression</a:t>
            </a:r>
          </a:p>
        </p:txBody>
      </p:sp>
      <p:sp>
        <p:nvSpPr>
          <p:cNvPr id="36866" name="Text Placeholder 35842"/>
          <p:cNvSpPr>
            <a:spLocks noGrp="1"/>
          </p:cNvSpPr>
          <p:nvPr>
            <p:ph idx="1"/>
          </p:nvPr>
        </p:nvSpPr>
        <p:spPr>
          <a:xfrm>
            <a:off x="2438400" y="1676400"/>
            <a:ext cx="7696200" cy="4238625"/>
          </a:xfrm>
        </p:spPr>
        <p:txBody>
          <a:bodyPr anchor="t"/>
          <a:lstStyle/>
          <a:p>
            <a:r>
              <a:rPr lang="en-US" altLang="en-US"/>
              <a:t>E.g. </a:t>
            </a:r>
            <a:r>
              <a:rPr lang="en-US" altLang="en-US">
                <a:solidFill>
                  <a:schemeClr val="accent2"/>
                </a:solidFill>
              </a:rPr>
              <a:t>Wordy:-</a:t>
            </a:r>
            <a:r>
              <a:rPr lang="en-US" altLang="en-US"/>
              <a:t> at this time. </a:t>
            </a:r>
          </a:p>
          <a:p>
            <a:pPr>
              <a:buNone/>
            </a:pPr>
            <a:r>
              <a:rPr lang="en-US" altLang="en-US"/>
              <a:t>Instead of </a:t>
            </a:r>
            <a:r>
              <a:rPr lang="en-US" altLang="en-US">
                <a:solidFill>
                  <a:schemeClr val="accent2"/>
                </a:solidFill>
              </a:rPr>
              <a:t>“at this time”</a:t>
            </a:r>
            <a:r>
              <a:rPr lang="en-US" altLang="en-US"/>
              <a:t> you can just use only  a concise word:- </a:t>
            </a:r>
            <a:r>
              <a:rPr lang="en-US" altLang="en-US">
                <a:solidFill>
                  <a:schemeClr val="accent2"/>
                </a:solidFill>
              </a:rPr>
              <a:t>NOW </a:t>
            </a:r>
            <a:r>
              <a:rPr lang="en-US" altLang="en-US">
                <a:solidFill>
                  <a:schemeClr val="tx2"/>
                </a:solidFill>
              </a:rPr>
              <a:t>,</a:t>
            </a:r>
          </a:p>
          <a:p>
            <a:pPr>
              <a:buNone/>
            </a:pPr>
            <a:r>
              <a:rPr lang="en-US" altLang="en-US"/>
              <a:t>Always try to use </a:t>
            </a:r>
            <a:r>
              <a:rPr lang="en-US" altLang="en-US">
                <a:solidFill>
                  <a:schemeClr val="accent2"/>
                </a:solidFill>
              </a:rPr>
              <a:t>“ To the point Approach”</a:t>
            </a:r>
            <a:r>
              <a:rPr lang="en-US" altLang="en-US">
                <a:solidFill>
                  <a:schemeClr val="tx2"/>
                </a:solidFill>
              </a:rPr>
              <a:t> </a:t>
            </a:r>
            <a:r>
              <a:rPr lang="en-US" altLang="en-US"/>
              <a:t>in business</a:t>
            </a:r>
            <a:r>
              <a:rPr lang="en-US" altLang="en-US">
                <a:solidFill>
                  <a:schemeClr val="tx2"/>
                </a:solidFill>
              </a:rPr>
              <a:t> </a:t>
            </a:r>
            <a:r>
              <a:rPr lang="en-US" altLang="en-US"/>
              <a:t>scenario perspective.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Avoid filler words/ phrases</a:t>
            </a:r>
          </a:p>
        </p:txBody>
      </p:sp>
      <p:sp>
        <p:nvSpPr>
          <p:cNvPr id="3" name="Content Placeholder 2"/>
          <p:cNvSpPr>
            <a:spLocks noGrp="1"/>
          </p:cNvSpPr>
          <p:nvPr>
            <p:ph idx="1"/>
          </p:nvPr>
        </p:nvSpPr>
        <p:spPr/>
        <p:txBody>
          <a:bodyPr/>
          <a:lstStyle/>
          <a:p>
            <a:pPr>
              <a:buNone/>
            </a:pPr>
            <a:r>
              <a:rPr lang="en-IN" dirty="0"/>
              <a:t>	"for instance,“</a:t>
            </a:r>
          </a:p>
          <a:p>
            <a:pPr>
              <a:buNone/>
            </a:pPr>
            <a:r>
              <a:rPr lang="en-IN" dirty="0"/>
              <a:t>   "you see," </a:t>
            </a:r>
          </a:p>
          <a:p>
            <a:pPr>
              <a:buNone/>
            </a:pPr>
            <a:r>
              <a:rPr lang="en-IN" dirty="0"/>
              <a:t>   "definitely," </a:t>
            </a:r>
          </a:p>
          <a:p>
            <a:pPr>
              <a:buNone/>
            </a:pPr>
            <a:r>
              <a:rPr lang="en-IN" dirty="0"/>
              <a:t>   "kind of," </a:t>
            </a:r>
          </a:p>
          <a:p>
            <a:pPr>
              <a:buNone/>
            </a:pPr>
            <a:r>
              <a:rPr lang="en-IN" dirty="0"/>
              <a:t>   "literally," </a:t>
            </a:r>
          </a:p>
          <a:p>
            <a:pPr>
              <a:buNone/>
            </a:pPr>
            <a:r>
              <a:rPr lang="en-IN" dirty="0"/>
              <a:t>   "basically," </a:t>
            </a:r>
          </a:p>
          <a:p>
            <a:pPr>
              <a:buNone/>
            </a:pPr>
            <a:r>
              <a:rPr lang="en-IN" dirty="0"/>
              <a:t>   "I mean."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36865"/>
          <p:cNvSpPr>
            <a:spLocks noGrp="1"/>
          </p:cNvSpPr>
          <p:nvPr>
            <p:ph type="title"/>
          </p:nvPr>
        </p:nvSpPr>
        <p:spPr>
          <a:xfrm>
            <a:off x="2514600" y="457200"/>
            <a:ext cx="7772400" cy="779463"/>
          </a:xfrm>
        </p:spPr>
        <p:txBody>
          <a:bodyPr anchor="ctr"/>
          <a:lstStyle/>
          <a:p>
            <a:r>
              <a:rPr lang="en-US" altLang="en-US" sz="4000">
                <a:solidFill>
                  <a:schemeClr val="accent2"/>
                </a:solidFill>
              </a:rPr>
              <a:t>Include only relevant information</a:t>
            </a:r>
          </a:p>
        </p:txBody>
      </p:sp>
      <p:sp>
        <p:nvSpPr>
          <p:cNvPr id="37890" name="Text Placeholder 36866"/>
          <p:cNvSpPr>
            <a:spLocks noGrp="1"/>
          </p:cNvSpPr>
          <p:nvPr>
            <p:ph idx="1"/>
          </p:nvPr>
        </p:nvSpPr>
        <p:spPr>
          <a:xfrm>
            <a:off x="2286000" y="1600200"/>
            <a:ext cx="8074025" cy="4803775"/>
          </a:xfrm>
        </p:spPr>
        <p:txBody>
          <a:bodyPr anchor="t"/>
          <a:lstStyle/>
          <a:p>
            <a:pPr>
              <a:lnSpc>
                <a:spcPct val="90000"/>
              </a:lnSpc>
            </a:pPr>
            <a:r>
              <a:rPr lang="en-US" altLang="en-US" sz="2400"/>
              <a:t>Always try to provide </a:t>
            </a:r>
            <a:r>
              <a:rPr lang="en-US" altLang="en-US" sz="2400">
                <a:solidFill>
                  <a:schemeClr val="accent2"/>
                </a:solidFill>
              </a:rPr>
              <a:t>only relevant</a:t>
            </a:r>
            <a:r>
              <a:rPr lang="en-US" altLang="en-US" sz="2400"/>
              <a:t> information to the receiver of the message.</a:t>
            </a:r>
          </a:p>
          <a:p>
            <a:pPr>
              <a:lnSpc>
                <a:spcPct val="90000"/>
              </a:lnSpc>
            </a:pPr>
            <a:r>
              <a:rPr lang="en-US" altLang="en-US" sz="2400"/>
              <a:t>Lets say one of your customer requested </a:t>
            </a:r>
          </a:p>
          <a:p>
            <a:pPr lvl="1">
              <a:lnSpc>
                <a:spcPct val="90000"/>
              </a:lnSpc>
              <a:buClr>
                <a:schemeClr val="tx1"/>
              </a:buClr>
              <a:buFont typeface="Wingdings" panose="05000000000000000000" pitchFamily="2" charset="2"/>
              <a:buChar char="Ø"/>
            </a:pPr>
            <a:r>
              <a:rPr lang="en-US" altLang="en-US" sz="2000"/>
              <a:t>for clients of the company</a:t>
            </a:r>
          </a:p>
          <a:p>
            <a:pPr lvl="1">
              <a:lnSpc>
                <a:spcPct val="90000"/>
              </a:lnSpc>
              <a:buClr>
                <a:schemeClr val="tx1"/>
              </a:buClr>
              <a:buFont typeface="Wingdings" panose="05000000000000000000" pitchFamily="2" charset="2"/>
              <a:buChar char="Ø"/>
            </a:pPr>
            <a:r>
              <a:rPr lang="en-US" altLang="en-US" sz="2000"/>
              <a:t> in reply  you should provide simply list of clients at the panel of your company.</a:t>
            </a:r>
          </a:p>
          <a:p>
            <a:pPr lvl="1">
              <a:lnSpc>
                <a:spcPct val="90000"/>
              </a:lnSpc>
              <a:buClr>
                <a:schemeClr val="tx1"/>
              </a:buClr>
              <a:buFont typeface="Wingdings" panose="05000000000000000000" pitchFamily="2" charset="2"/>
              <a:buChar char="Ø"/>
            </a:pPr>
            <a:r>
              <a:rPr lang="en-US" altLang="en-US" sz="2000"/>
              <a:t>No need to provide  detailed business information about client at all.</a:t>
            </a:r>
          </a:p>
          <a:p>
            <a:pPr>
              <a:lnSpc>
                <a:spcPct val="90000"/>
              </a:lnSpc>
            </a:pPr>
            <a:r>
              <a:rPr lang="en-US" altLang="en-US" sz="2400"/>
              <a:t>Observe the following suggestions to  “ Include only relevant information.”</a:t>
            </a:r>
          </a:p>
          <a:p>
            <a:pPr lvl="1">
              <a:lnSpc>
                <a:spcPct val="90000"/>
              </a:lnSpc>
            </a:pPr>
            <a:r>
              <a:rPr lang="en-US" altLang="en-US" sz="2000">
                <a:solidFill>
                  <a:schemeClr val="accent2"/>
                </a:solidFill>
              </a:rPr>
              <a:t>Stick to the purpose of message</a:t>
            </a:r>
          </a:p>
          <a:p>
            <a:pPr lvl="1">
              <a:lnSpc>
                <a:spcPct val="90000"/>
              </a:lnSpc>
            </a:pPr>
            <a:r>
              <a:rPr lang="en-US" altLang="en-US" sz="2000">
                <a:solidFill>
                  <a:schemeClr val="accent2"/>
                </a:solidFill>
              </a:rPr>
              <a:t>Delete irrelevant words</a:t>
            </a:r>
          </a:p>
          <a:p>
            <a:pPr lvl="1">
              <a:lnSpc>
                <a:spcPct val="90000"/>
              </a:lnSpc>
            </a:pPr>
            <a:r>
              <a:rPr lang="en-US" altLang="en-US" sz="2000">
                <a:solidFill>
                  <a:schemeClr val="accent2"/>
                </a:solidFill>
              </a:rPr>
              <a:t>Avoid long introduction, unnecessary  explanation etc.</a:t>
            </a:r>
          </a:p>
          <a:p>
            <a:pPr lvl="1">
              <a:lnSpc>
                <a:spcPct val="90000"/>
              </a:lnSpc>
            </a:pPr>
            <a:r>
              <a:rPr lang="en-US" altLang="en-US" sz="2000">
                <a:solidFill>
                  <a:schemeClr val="accent2"/>
                </a:solidFill>
              </a:rPr>
              <a:t>Get to the important point concisely</a:t>
            </a:r>
            <a:r>
              <a:rPr lang="en-US" altLang="en-US" sz="2000">
                <a:solidFill>
                  <a:schemeClr val="tx2"/>
                </a:solid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37889"/>
          <p:cNvSpPr>
            <a:spLocks noGrp="1"/>
          </p:cNvSpPr>
          <p:nvPr>
            <p:ph type="title"/>
          </p:nvPr>
        </p:nvSpPr>
        <p:spPr>
          <a:xfrm>
            <a:off x="2514600" y="457200"/>
            <a:ext cx="7772400" cy="1143000"/>
          </a:xfrm>
        </p:spPr>
        <p:txBody>
          <a:bodyPr anchor="ctr"/>
          <a:lstStyle/>
          <a:p>
            <a:r>
              <a:rPr lang="en-US" altLang="en-US" sz="4000" dirty="0">
                <a:solidFill>
                  <a:schemeClr val="accent2"/>
                </a:solidFill>
              </a:rPr>
              <a:t>Avoid unnecessary repetition</a:t>
            </a:r>
          </a:p>
        </p:txBody>
      </p:sp>
      <p:sp>
        <p:nvSpPr>
          <p:cNvPr id="38914" name="Text Placeholder 37890"/>
          <p:cNvSpPr>
            <a:spLocks noGrp="1"/>
          </p:cNvSpPr>
          <p:nvPr>
            <p:ph idx="1"/>
          </p:nvPr>
        </p:nvSpPr>
        <p:spPr>
          <a:xfrm>
            <a:off x="2514600" y="1828800"/>
            <a:ext cx="7772400" cy="4114800"/>
          </a:xfrm>
        </p:spPr>
        <p:txBody>
          <a:bodyPr anchor="t"/>
          <a:lstStyle/>
          <a:p>
            <a:pPr>
              <a:lnSpc>
                <a:spcPct val="90000"/>
              </a:lnSpc>
            </a:pPr>
            <a:r>
              <a:rPr lang="en-US" altLang="en-US" dirty="0"/>
              <a:t>Some times repetition is necessary for focusing some special issue. </a:t>
            </a:r>
          </a:p>
          <a:p>
            <a:pPr>
              <a:lnSpc>
                <a:spcPct val="90000"/>
              </a:lnSpc>
            </a:pPr>
            <a:r>
              <a:rPr lang="en-US" altLang="en-US" dirty="0"/>
              <a:t>But when the same thing is said two or three times without a valid reason, the message become wordy and boring.</a:t>
            </a:r>
          </a:p>
          <a:p>
            <a:pPr>
              <a:lnSpc>
                <a:spcPct val="90000"/>
              </a:lnSpc>
            </a:pPr>
            <a:r>
              <a:rPr lang="en-US" altLang="en-US" dirty="0"/>
              <a:t>That’s why try to avoid unnecessary repetition.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38913"/>
          <p:cNvSpPr>
            <a:spLocks noGrp="1"/>
          </p:cNvSpPr>
          <p:nvPr>
            <p:ph type="title"/>
          </p:nvPr>
        </p:nvSpPr>
        <p:spPr>
          <a:xfrm>
            <a:off x="2514600" y="457200"/>
            <a:ext cx="7772400" cy="1143000"/>
          </a:xfrm>
        </p:spPr>
        <p:txBody>
          <a:bodyPr anchor="ctr"/>
          <a:lstStyle/>
          <a:p>
            <a:r>
              <a:rPr lang="en-US" altLang="en-US" sz="3200">
                <a:solidFill>
                  <a:schemeClr val="accent2"/>
                </a:solidFill>
              </a:rPr>
              <a:t>Some ways to eliminate unnecessary words</a:t>
            </a:r>
          </a:p>
        </p:txBody>
      </p:sp>
      <p:sp>
        <p:nvSpPr>
          <p:cNvPr id="39938" name="Text Placeholder 38914"/>
          <p:cNvSpPr>
            <a:spLocks noGrp="1"/>
          </p:cNvSpPr>
          <p:nvPr>
            <p:ph idx="1"/>
          </p:nvPr>
        </p:nvSpPr>
        <p:spPr>
          <a:xfrm>
            <a:off x="2514600" y="1828800"/>
            <a:ext cx="7772400" cy="4114800"/>
          </a:xfrm>
        </p:spPr>
        <p:txBody>
          <a:bodyPr anchor="t"/>
          <a:lstStyle/>
          <a:p>
            <a:pPr>
              <a:lnSpc>
                <a:spcPct val="80000"/>
              </a:lnSpc>
            </a:pPr>
            <a:r>
              <a:rPr lang="en-US" altLang="en-US" sz="2800"/>
              <a:t>Use shorter name after you have mentioned the long once. e.g.</a:t>
            </a:r>
          </a:p>
          <a:p>
            <a:pPr>
              <a:lnSpc>
                <a:spcPct val="80000"/>
              </a:lnSpc>
            </a:pPr>
            <a:r>
              <a:rPr lang="en-US" altLang="en-US" sz="2800">
                <a:solidFill>
                  <a:schemeClr val="accent2"/>
                </a:solidFill>
              </a:rPr>
              <a:t>Spectrum communications Private limited</a:t>
            </a:r>
            <a:r>
              <a:rPr lang="en-US" altLang="en-US" sz="2800"/>
              <a:t> use </a:t>
            </a:r>
            <a:r>
              <a:rPr lang="en-US" altLang="en-US" sz="2800" b="1">
                <a:solidFill>
                  <a:schemeClr val="accent2"/>
                </a:solidFill>
              </a:rPr>
              <a:t>spectrum</a:t>
            </a:r>
            <a:r>
              <a:rPr lang="en-US" altLang="en-US" sz="2800"/>
              <a:t>.</a:t>
            </a:r>
          </a:p>
          <a:p>
            <a:pPr>
              <a:lnSpc>
                <a:spcPct val="80000"/>
              </a:lnSpc>
            </a:pPr>
            <a:r>
              <a:rPr lang="en-US" altLang="en-US" sz="2800"/>
              <a:t>Use pronouns or initials E.g.</a:t>
            </a:r>
          </a:p>
          <a:p>
            <a:pPr>
              <a:lnSpc>
                <a:spcPct val="80000"/>
              </a:lnSpc>
              <a:buNone/>
            </a:pPr>
            <a:r>
              <a:rPr lang="en-US" altLang="en-US" sz="2800"/>
              <a:t>	Instead of </a:t>
            </a:r>
            <a:r>
              <a:rPr lang="en-US" altLang="en-US" sz="2800">
                <a:solidFill>
                  <a:schemeClr val="accent2"/>
                </a:solidFill>
              </a:rPr>
              <a:t>world trade organization</a:t>
            </a:r>
            <a:r>
              <a:rPr lang="en-US" altLang="en-US" sz="2800"/>
              <a:t> use </a:t>
            </a:r>
            <a:r>
              <a:rPr lang="en-US" altLang="en-US" sz="2800">
                <a:solidFill>
                  <a:schemeClr val="accent2"/>
                </a:solidFill>
              </a:rPr>
              <a:t>WTO </a:t>
            </a:r>
            <a:r>
              <a:rPr lang="en-US" altLang="en-US" sz="2800"/>
              <a:t>or You can use </a:t>
            </a:r>
            <a:r>
              <a:rPr lang="en-US" altLang="en-US" sz="2800">
                <a:solidFill>
                  <a:schemeClr val="accent2"/>
                </a:solidFill>
              </a:rPr>
              <a:t>IT</a:t>
            </a:r>
            <a:r>
              <a:rPr lang="en-US" altLang="en-US" sz="2800"/>
              <a:t> for </a:t>
            </a:r>
            <a:r>
              <a:rPr lang="en-US" altLang="en-US" sz="2800">
                <a:solidFill>
                  <a:schemeClr val="accent2"/>
                </a:solidFill>
              </a:rPr>
              <a:t>Information Technology</a:t>
            </a:r>
            <a:r>
              <a:rPr lang="en-US" altLang="en-US" sz="2800"/>
              <a:t>.( keeping in views that receiver knows about these terms)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39937"/>
          <p:cNvSpPr>
            <a:spLocks noGrp="1"/>
          </p:cNvSpPr>
          <p:nvPr>
            <p:ph type="title"/>
          </p:nvPr>
        </p:nvSpPr>
        <p:spPr>
          <a:xfrm>
            <a:off x="2514600" y="228600"/>
            <a:ext cx="6870700" cy="1136650"/>
          </a:xfrm>
        </p:spPr>
        <p:txBody>
          <a:bodyPr anchor="ctr"/>
          <a:lstStyle/>
          <a:p>
            <a:r>
              <a:rPr lang="en-US" altLang="en-US" sz="4000">
                <a:solidFill>
                  <a:schemeClr val="accent2"/>
                </a:solidFill>
              </a:rPr>
              <a:t>3) Consideration</a:t>
            </a:r>
          </a:p>
        </p:txBody>
      </p:sp>
      <p:sp>
        <p:nvSpPr>
          <p:cNvPr id="40962" name="Text Placeholder 39938"/>
          <p:cNvSpPr>
            <a:spLocks noGrp="1"/>
          </p:cNvSpPr>
          <p:nvPr>
            <p:ph idx="1"/>
          </p:nvPr>
        </p:nvSpPr>
        <p:spPr>
          <a:xfrm>
            <a:off x="2286000" y="1919288"/>
            <a:ext cx="7696200" cy="3732212"/>
          </a:xfrm>
        </p:spPr>
        <p:txBody>
          <a:bodyPr anchor="t"/>
          <a:lstStyle/>
          <a:p>
            <a:pPr>
              <a:lnSpc>
                <a:spcPct val="90000"/>
              </a:lnSpc>
            </a:pPr>
            <a:r>
              <a:rPr lang="en-US" altLang="en-US" dirty="0"/>
              <a:t>Consideration means – </a:t>
            </a:r>
            <a:r>
              <a:rPr lang="en-US" altLang="en-US" dirty="0">
                <a:solidFill>
                  <a:schemeClr val="accent2"/>
                </a:solidFill>
              </a:rPr>
              <a:t>To consider the receiver’s Interest/Intention.</a:t>
            </a:r>
          </a:p>
          <a:p>
            <a:pPr algn="just">
              <a:lnSpc>
                <a:spcPct val="90000"/>
              </a:lnSpc>
            </a:pPr>
            <a:r>
              <a:rPr lang="en-US" altLang="en-US" dirty="0"/>
              <a:t>It is very important in effective communication while writing a message you should always keep in mind your target group</a:t>
            </a:r>
          </a:p>
          <a:p>
            <a:pPr>
              <a:lnSpc>
                <a:spcPct val="90000"/>
              </a:lnSpc>
              <a:buNone/>
            </a:pPr>
            <a:r>
              <a:rPr lang="en-US" alt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7649"/>
          <p:cNvSpPr/>
          <p:nvPr/>
        </p:nvSpPr>
        <p:spPr>
          <a:xfrm>
            <a:off x="2743200" y="762000"/>
            <a:ext cx="6204585" cy="762000"/>
          </a:xfrm>
          <a:prstGeom prst="rect">
            <a:avLst/>
          </a:prstGeom>
          <a:noFill/>
          <a:ln w="9525">
            <a:noFill/>
          </a:ln>
        </p:spPr>
        <p:txBody>
          <a:bodyPr wrap="none" anchor="t">
            <a:spAutoFit/>
          </a:bodyPr>
          <a:lstStyle/>
          <a:p>
            <a:pPr lvl="0" indent="0"/>
            <a:r>
              <a:rPr lang="en-IN" altLang="en-US" sz="4400" dirty="0">
                <a:solidFill>
                  <a:schemeClr val="tx2"/>
                </a:solidFill>
                <a:latin typeface="Arial" panose="020B0604020202020204" pitchFamily="34" charset="0"/>
                <a:ea typeface="Times New Roman" panose="02020603050405020304" charset="0"/>
              </a:rPr>
              <a:t>Importance of</a:t>
            </a:r>
            <a:r>
              <a:rPr lang="zh-CN" altLang="en-US" sz="4400" dirty="0">
                <a:solidFill>
                  <a:schemeClr val="tx2"/>
                </a:solidFill>
                <a:latin typeface="Arial" panose="020B0604020202020204" pitchFamily="34" charset="0"/>
                <a:ea typeface="Times New Roman" panose="02020603050405020304" charset="0"/>
              </a:rPr>
              <a:t> Feedback</a:t>
            </a:r>
          </a:p>
        </p:txBody>
      </p:sp>
      <p:sp>
        <p:nvSpPr>
          <p:cNvPr id="26626" name="Rectangle 27650"/>
          <p:cNvSpPr/>
          <p:nvPr/>
        </p:nvSpPr>
        <p:spPr>
          <a:xfrm>
            <a:off x="2133600" y="1905000"/>
            <a:ext cx="8153400" cy="3674110"/>
          </a:xfrm>
          <a:prstGeom prst="rect">
            <a:avLst/>
          </a:prstGeom>
          <a:noFill/>
          <a:ln w="9525">
            <a:noFill/>
          </a:ln>
        </p:spPr>
        <p:txBody>
          <a:bodyPr anchor="t">
            <a:spAutoFit/>
          </a:bodyPr>
          <a:lstStyle/>
          <a:p>
            <a:pPr lvl="0" indent="0">
              <a:lnSpc>
                <a:spcPct val="90000"/>
              </a:lnSpc>
              <a:spcBef>
                <a:spcPct val="50000"/>
              </a:spcBef>
              <a:buClr>
                <a:schemeClr val="folHlink"/>
              </a:buClr>
              <a:buSzPct val="60000"/>
              <a:buFont typeface="Wingdings" panose="05000000000000000000" pitchFamily="2" charset="2"/>
              <a:buChar char="n"/>
            </a:pPr>
            <a:r>
              <a:rPr lang="en-US" altLang="en-US" sz="3200">
                <a:latin typeface="Arial" panose="020B0604020202020204" pitchFamily="34" charset="0"/>
                <a:ea typeface="Times New Roman" panose="02020603050405020304" charset="0"/>
              </a:rPr>
              <a:t>We may say that communication has occurred only when the message has been understood.</a:t>
            </a:r>
          </a:p>
          <a:p>
            <a:pPr lvl="0" indent="0">
              <a:lnSpc>
                <a:spcPct val="90000"/>
              </a:lnSpc>
              <a:spcBef>
                <a:spcPct val="50000"/>
              </a:spcBef>
              <a:buClr>
                <a:schemeClr val="folHlink"/>
              </a:buClr>
              <a:buSzPct val="60000"/>
              <a:buFont typeface="Wingdings" panose="05000000000000000000" pitchFamily="2" charset="2"/>
              <a:buChar char="n"/>
            </a:pPr>
            <a:r>
              <a:rPr lang="en-US" altLang="en-US" sz="3200">
                <a:latin typeface="Arial" panose="020B0604020202020204" pitchFamily="34" charset="0"/>
                <a:ea typeface="Times New Roman" panose="02020603050405020304" charset="0"/>
              </a:rPr>
              <a:t>Understanding occurs in the mind of the receiver.</a:t>
            </a:r>
          </a:p>
          <a:p>
            <a:pPr lvl="0" indent="0">
              <a:lnSpc>
                <a:spcPct val="90000"/>
              </a:lnSpc>
              <a:spcBef>
                <a:spcPct val="50000"/>
              </a:spcBef>
              <a:buClr>
                <a:schemeClr val="folHlink"/>
              </a:buClr>
              <a:buSzPct val="60000"/>
              <a:buFont typeface="Wingdings" panose="05000000000000000000" pitchFamily="2" charset="2"/>
              <a:buChar char="n"/>
            </a:pPr>
            <a:r>
              <a:rPr lang="en-US" altLang="en-US" sz="3200">
                <a:latin typeface="Arial" panose="020B0604020202020204" pitchFamily="34" charset="0"/>
                <a:ea typeface="Times New Roman" panose="02020603050405020304" charset="0"/>
              </a:rPr>
              <a:t>Feedback is critical to ensure that accurate understanding of the message has occurred.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40961"/>
          <p:cNvSpPr>
            <a:spLocks noGrp="1"/>
          </p:cNvSpPr>
          <p:nvPr>
            <p:ph type="title"/>
          </p:nvPr>
        </p:nvSpPr>
        <p:spPr>
          <a:xfrm>
            <a:off x="2514600" y="457200"/>
            <a:ext cx="7772400" cy="1143000"/>
          </a:xfrm>
        </p:spPr>
        <p:txBody>
          <a:bodyPr anchor="ctr"/>
          <a:lstStyle/>
          <a:p>
            <a:r>
              <a:rPr lang="en-US" altLang="en-US" sz="3200">
                <a:solidFill>
                  <a:schemeClr val="accent2"/>
                </a:solidFill>
              </a:rPr>
              <a:t>Three specific ways to indicate consideration</a:t>
            </a:r>
          </a:p>
        </p:txBody>
      </p:sp>
      <p:sp>
        <p:nvSpPr>
          <p:cNvPr id="41986" name="Text Placeholder 40962"/>
          <p:cNvSpPr>
            <a:spLocks noGrp="1"/>
          </p:cNvSpPr>
          <p:nvPr>
            <p:ph idx="1"/>
          </p:nvPr>
        </p:nvSpPr>
        <p:spPr>
          <a:xfrm>
            <a:off x="2514600" y="1828800"/>
            <a:ext cx="7772400" cy="4114800"/>
          </a:xfrm>
        </p:spPr>
        <p:txBody>
          <a:bodyPr anchor="t"/>
          <a:lstStyle/>
          <a:p>
            <a:pPr>
              <a:lnSpc>
                <a:spcPct val="90000"/>
              </a:lnSpc>
              <a:buNone/>
            </a:pPr>
            <a:r>
              <a:rPr lang="zh-CN" altLang="en-US" dirty="0"/>
              <a:t>i-Focus on </a:t>
            </a:r>
            <a:r>
              <a:rPr lang="zh-CN" altLang="en-US" dirty="0">
                <a:solidFill>
                  <a:srgbClr val="FF33CC"/>
                </a:solidFill>
              </a:rPr>
              <a:t>“you”</a:t>
            </a:r>
            <a:r>
              <a:rPr lang="zh-CN" altLang="en-US" dirty="0"/>
              <a:t> instead of </a:t>
            </a:r>
            <a:r>
              <a:rPr lang="zh-CN" altLang="en-US" dirty="0">
                <a:solidFill>
                  <a:srgbClr val="FF33CC"/>
                </a:solidFill>
              </a:rPr>
              <a:t>“I” or “We”</a:t>
            </a:r>
          </a:p>
          <a:p>
            <a:pPr>
              <a:lnSpc>
                <a:spcPct val="90000"/>
              </a:lnSpc>
              <a:buNone/>
            </a:pPr>
            <a:r>
              <a:rPr lang="zh-CN" altLang="en-US" dirty="0"/>
              <a:t>ii-Show audience benefit or interest of the receiver</a:t>
            </a:r>
          </a:p>
          <a:p>
            <a:pPr>
              <a:lnSpc>
                <a:spcPct val="90000"/>
              </a:lnSpc>
              <a:buNone/>
            </a:pPr>
            <a:r>
              <a:rPr lang="zh-CN" altLang="en-US" dirty="0"/>
              <a:t>iii-Emphasize positive, pleasant facts.</a:t>
            </a:r>
          </a:p>
          <a:p>
            <a:pPr>
              <a:lnSpc>
                <a:spcPct val="90000"/>
              </a:lnSpc>
              <a:buNone/>
            </a:pPr>
            <a:r>
              <a:rPr lang="zh-CN" altLang="en-US" dirty="0"/>
              <a:t>Using </a:t>
            </a:r>
            <a:r>
              <a:rPr lang="zh-CN" altLang="en-US" dirty="0">
                <a:solidFill>
                  <a:srgbClr val="FF33CC"/>
                </a:solidFill>
              </a:rPr>
              <a:t>“you”</a:t>
            </a:r>
            <a:r>
              <a:rPr lang="zh-CN" altLang="en-US" dirty="0"/>
              <a:t> help</a:t>
            </a:r>
            <a:r>
              <a:rPr lang="en-IN" altLang="en-US" dirty="0"/>
              <a:t>s</a:t>
            </a:r>
            <a:r>
              <a:rPr lang="zh-CN" altLang="en-US" dirty="0"/>
              <a:t> </a:t>
            </a:r>
            <a:r>
              <a:rPr lang="zh-CN" altLang="en-US" dirty="0">
                <a:solidFill>
                  <a:schemeClr val="accent2"/>
                </a:solidFill>
              </a:rPr>
              <a:t>you</a:t>
            </a:r>
            <a:r>
              <a:rPr lang="zh-CN" altLang="en-US" dirty="0"/>
              <a:t>, but over use lead a negative reaction.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Placeholder 41985"/>
          <p:cNvSpPr>
            <a:spLocks noGrp="1"/>
          </p:cNvSpPr>
          <p:nvPr>
            <p:ph idx="1"/>
          </p:nvPr>
        </p:nvSpPr>
        <p:spPr>
          <a:xfrm>
            <a:off x="2514600" y="1828800"/>
            <a:ext cx="7772400" cy="4114800"/>
          </a:xfrm>
        </p:spPr>
        <p:txBody>
          <a:bodyPr anchor="t"/>
          <a:lstStyle/>
          <a:p>
            <a:pPr>
              <a:buNone/>
            </a:pPr>
            <a:r>
              <a:rPr lang="en-IN" altLang="zh-CN" dirty="0">
                <a:solidFill>
                  <a:srgbClr val="FF33CC"/>
                </a:solidFill>
              </a:rPr>
              <a:t>	</a:t>
            </a:r>
            <a:r>
              <a:rPr lang="zh-CN" altLang="en-US" dirty="0">
                <a:solidFill>
                  <a:srgbClr val="FF33CC"/>
                </a:solidFill>
              </a:rPr>
              <a:t>Always write a message in such a way </a:t>
            </a:r>
            <a:r>
              <a:rPr lang="en-IN" altLang="zh-CN" dirty="0">
                <a:solidFill>
                  <a:srgbClr val="FF33CC"/>
                </a:solidFill>
              </a:rPr>
              <a:t>as to show</a:t>
            </a:r>
            <a:r>
              <a:rPr lang="zh-CN" altLang="en-US" dirty="0">
                <a:solidFill>
                  <a:srgbClr val="FF33CC"/>
                </a:solidFill>
              </a:rPr>
              <a:t> how audience should be benefited from it.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Placeholder 43009"/>
          <p:cNvSpPr>
            <a:spLocks noGrp="1"/>
          </p:cNvSpPr>
          <p:nvPr>
            <p:ph idx="1"/>
          </p:nvPr>
        </p:nvSpPr>
        <p:spPr>
          <a:xfrm>
            <a:off x="2438400" y="1600200"/>
            <a:ext cx="7696200" cy="4808538"/>
          </a:xfrm>
        </p:spPr>
        <p:txBody>
          <a:bodyPr anchor="t"/>
          <a:lstStyle/>
          <a:p>
            <a:pPr>
              <a:buNone/>
            </a:pPr>
            <a:r>
              <a:rPr lang="zh-CN" altLang="en-US" u="sng" dirty="0">
                <a:solidFill>
                  <a:schemeClr val="accent2"/>
                </a:solidFill>
              </a:rPr>
              <a:t>We attitude</a:t>
            </a:r>
          </a:p>
          <a:p>
            <a:pPr>
              <a:buNone/>
            </a:pPr>
            <a:r>
              <a:rPr lang="en-IN" altLang="zh-CN" dirty="0"/>
              <a:t>We are</a:t>
            </a:r>
            <a:r>
              <a:rPr lang="zh-CN" altLang="en-US" dirty="0"/>
              <a:t> delighted to announce that we will extend to make shopping more</a:t>
            </a:r>
            <a:r>
              <a:rPr lang="en-IN" altLang="en-US" dirty="0"/>
              <a:t> enjoyable and longer...</a:t>
            </a:r>
            <a:endParaRPr lang="zh-CN" altLang="en-US" dirty="0"/>
          </a:p>
          <a:p>
            <a:pPr>
              <a:buNone/>
            </a:pPr>
            <a:r>
              <a:rPr lang="en-US" altLang="en-US" u="sng" dirty="0">
                <a:solidFill>
                  <a:schemeClr val="hlink"/>
                </a:solidFill>
              </a:rPr>
              <a:t>You attitude</a:t>
            </a:r>
          </a:p>
          <a:p>
            <a:pPr>
              <a:buNone/>
            </a:pPr>
            <a:r>
              <a:rPr lang="en-US" altLang="en-US" dirty="0">
                <a:solidFill>
                  <a:schemeClr val="accent2"/>
                </a:solidFill>
              </a:rPr>
              <a:t>“You will be able to shop in the evening with the extended hours.”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Placeholder 44033"/>
          <p:cNvSpPr>
            <a:spLocks noGrp="1"/>
          </p:cNvSpPr>
          <p:nvPr>
            <p:ph idx="1"/>
          </p:nvPr>
        </p:nvSpPr>
        <p:spPr>
          <a:xfrm>
            <a:off x="2362200" y="1600200"/>
            <a:ext cx="7696200" cy="4684713"/>
          </a:xfrm>
        </p:spPr>
        <p:txBody>
          <a:bodyPr anchor="t"/>
          <a:lstStyle/>
          <a:p>
            <a:pPr>
              <a:buNone/>
            </a:pPr>
            <a:r>
              <a:rPr lang="en-US" altLang="en-US" dirty="0">
                <a:solidFill>
                  <a:schemeClr val="accent2"/>
                </a:solidFill>
              </a:rPr>
              <a:t>Readers may react positively when benefit are shown to them. </a:t>
            </a:r>
          </a:p>
          <a:p>
            <a:pPr>
              <a:buNone/>
            </a:pPr>
            <a:r>
              <a:rPr lang="en-US" altLang="en-US" dirty="0">
                <a:solidFill>
                  <a:schemeClr val="accent2"/>
                </a:solidFill>
              </a:rPr>
              <a:t>Always try to address his/her </a:t>
            </a:r>
            <a:r>
              <a:rPr lang="en-US" altLang="en-US" dirty="0">
                <a:solidFill>
                  <a:srgbClr val="FF33CC"/>
                </a:solidFill>
              </a:rPr>
              <a:t>need</a:t>
            </a:r>
            <a:r>
              <a:rPr lang="en-US" altLang="en-US" dirty="0">
                <a:solidFill>
                  <a:schemeClr val="accent2"/>
                </a:solidFill>
              </a:rPr>
              <a:t> and </a:t>
            </a:r>
            <a:r>
              <a:rPr lang="en-US" altLang="en-US" dirty="0">
                <a:solidFill>
                  <a:srgbClr val="FF33CC"/>
                </a:solidFill>
              </a:rPr>
              <a:t>want.</a:t>
            </a:r>
            <a:endParaRPr lang="en-US" altLang="en-US" dirty="0"/>
          </a:p>
          <a:p>
            <a:r>
              <a:rPr lang="en-US" altLang="en-US" dirty="0"/>
              <a:t>Always show/write to reader………… what has been done so far as his/her query is concerned. </a:t>
            </a:r>
          </a:p>
          <a:p>
            <a:r>
              <a:rPr lang="en-US" altLang="en-US" dirty="0"/>
              <a:t>Always avoid that has not been done so  far.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45057"/>
          <p:cNvSpPr>
            <a:spLocks noGrp="1"/>
          </p:cNvSpPr>
          <p:nvPr>
            <p:ph type="title"/>
          </p:nvPr>
        </p:nvSpPr>
        <p:spPr>
          <a:xfrm>
            <a:off x="2514600" y="457200"/>
            <a:ext cx="7772400" cy="677863"/>
          </a:xfrm>
        </p:spPr>
        <p:txBody>
          <a:bodyPr anchor="ctr">
            <a:normAutofit fontScale="90000"/>
          </a:bodyPr>
          <a:lstStyle/>
          <a:p>
            <a:r>
              <a:rPr lang="en-US" altLang="en-US" b="1">
                <a:solidFill>
                  <a:srgbClr val="FF33CC"/>
                </a:solidFill>
              </a:rPr>
              <a:t>4) Concreteness</a:t>
            </a:r>
          </a:p>
        </p:txBody>
      </p:sp>
      <p:sp>
        <p:nvSpPr>
          <p:cNvPr id="46082" name="Text Placeholder 45058"/>
          <p:cNvSpPr>
            <a:spLocks noGrp="1"/>
          </p:cNvSpPr>
          <p:nvPr>
            <p:ph idx="1"/>
          </p:nvPr>
        </p:nvSpPr>
        <p:spPr>
          <a:xfrm>
            <a:off x="2362200" y="1752600"/>
            <a:ext cx="7696200" cy="4484688"/>
          </a:xfrm>
        </p:spPr>
        <p:txBody>
          <a:bodyPr anchor="t"/>
          <a:lstStyle/>
          <a:p>
            <a:r>
              <a:rPr lang="en-US" altLang="en-US" dirty="0"/>
              <a:t>It means that message should be </a:t>
            </a:r>
            <a:r>
              <a:rPr lang="en-US" altLang="en-US" dirty="0">
                <a:solidFill>
                  <a:schemeClr val="hlink"/>
                </a:solidFill>
              </a:rPr>
              <a:t>specific</a:t>
            </a:r>
            <a:r>
              <a:rPr lang="en-US" altLang="en-US" dirty="0"/>
              <a:t> instead of </a:t>
            </a:r>
            <a:r>
              <a:rPr lang="en-US" altLang="en-US" dirty="0">
                <a:solidFill>
                  <a:schemeClr val="hlink"/>
                </a:solidFill>
              </a:rPr>
              <a:t>general.</a:t>
            </a:r>
            <a:r>
              <a:rPr lang="en-US" altLang="en-US" dirty="0"/>
              <a:t> Misunderstanding of words creates problems for both parties (sender and receiver). </a:t>
            </a:r>
          </a:p>
          <a:p>
            <a:r>
              <a:rPr lang="en-US" altLang="en-US" dirty="0"/>
              <a:t>When you  talk to your client always use facts and figures instead of generic or irrelevant information.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Placeholder 46081"/>
          <p:cNvSpPr>
            <a:spLocks noGrp="1"/>
          </p:cNvSpPr>
          <p:nvPr>
            <p:ph idx="1"/>
          </p:nvPr>
        </p:nvSpPr>
        <p:spPr>
          <a:xfrm>
            <a:off x="2362200" y="1600200"/>
            <a:ext cx="7683500" cy="5029200"/>
          </a:xfrm>
        </p:spPr>
        <p:txBody>
          <a:bodyPr anchor="t"/>
          <a:lstStyle/>
          <a:p>
            <a:pPr>
              <a:buNone/>
            </a:pPr>
            <a:r>
              <a:rPr lang="en-US" altLang="en-US" dirty="0"/>
              <a:t>The following guidelines should help you to achieve the </a:t>
            </a:r>
            <a:r>
              <a:rPr lang="en-US" altLang="en-US" b="1" dirty="0">
                <a:solidFill>
                  <a:srgbClr val="FF33CC"/>
                </a:solidFill>
              </a:rPr>
              <a:t>Concreteness.</a:t>
            </a:r>
          </a:p>
          <a:p>
            <a:pPr>
              <a:buNone/>
            </a:pPr>
            <a:r>
              <a:rPr lang="en-US" altLang="en-US" dirty="0" err="1"/>
              <a:t>i</a:t>
            </a:r>
            <a:r>
              <a:rPr lang="en-US" altLang="en-US" dirty="0"/>
              <a:t>- use specific facts and figures</a:t>
            </a:r>
          </a:p>
          <a:p>
            <a:pPr>
              <a:buNone/>
            </a:pPr>
            <a:r>
              <a:rPr lang="en-US" altLang="en-US" dirty="0"/>
              <a:t>ii-choose unambiguous words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Placeholder 47105"/>
          <p:cNvSpPr>
            <a:spLocks noGrp="1"/>
          </p:cNvSpPr>
          <p:nvPr>
            <p:ph idx="1"/>
          </p:nvPr>
        </p:nvSpPr>
        <p:spPr>
          <a:xfrm>
            <a:off x="2362200" y="1919288"/>
            <a:ext cx="7696200" cy="3890962"/>
          </a:xfrm>
        </p:spPr>
        <p:txBody>
          <a:bodyPr anchor="t"/>
          <a:lstStyle/>
          <a:p>
            <a:pPr>
              <a:buNone/>
            </a:pPr>
            <a:r>
              <a:rPr lang="en-US" altLang="en-US" u="sng" dirty="0">
                <a:solidFill>
                  <a:srgbClr val="800080"/>
                </a:solidFill>
              </a:rPr>
              <a:t>General</a:t>
            </a:r>
          </a:p>
          <a:p>
            <a:pPr>
              <a:buNone/>
            </a:pPr>
            <a:r>
              <a:rPr lang="en-US" altLang="en-US" sz="2400" dirty="0"/>
              <a:t>He is very intelligent student of class and stood first in the class.</a:t>
            </a:r>
          </a:p>
          <a:p>
            <a:pPr>
              <a:buNone/>
            </a:pPr>
            <a:r>
              <a:rPr lang="en-US" altLang="en-US" sz="2400" u="sng" dirty="0" err="1">
                <a:solidFill>
                  <a:srgbClr val="800080"/>
                </a:solidFill>
              </a:rPr>
              <a:t>vs</a:t>
            </a:r>
            <a:endParaRPr lang="en-US" altLang="en-US" sz="2400" u="sng" dirty="0">
              <a:solidFill>
                <a:srgbClr val="800080"/>
              </a:solidFill>
            </a:endParaRPr>
          </a:p>
          <a:p>
            <a:pPr>
              <a:buNone/>
            </a:pPr>
            <a:r>
              <a:rPr lang="en-US" altLang="en-US" u="sng" dirty="0">
                <a:solidFill>
                  <a:srgbClr val="800080"/>
                </a:solidFill>
              </a:rPr>
              <a:t>Concrete</a:t>
            </a:r>
          </a:p>
          <a:p>
            <a:pPr>
              <a:buNone/>
            </a:pPr>
            <a:r>
              <a:rPr lang="en-US" altLang="en-US" sz="2400" dirty="0" err="1"/>
              <a:t>Rahul’s</a:t>
            </a:r>
            <a:r>
              <a:rPr lang="en-US" altLang="en-US" sz="2400" dirty="0"/>
              <a:t> GPA in </a:t>
            </a:r>
            <a:r>
              <a:rPr lang="en-US" altLang="en-US" sz="2400" dirty="0" err="1"/>
              <a:t>B.Tech</a:t>
            </a:r>
            <a:r>
              <a:rPr lang="en-US" altLang="en-US" sz="2400" dirty="0"/>
              <a:t>. Electrical Engineering 2014 even semester was 3.95/4.0; he stood first in his class.</a:t>
            </a:r>
          </a:p>
          <a:p>
            <a:pPr>
              <a:buNone/>
            </a:pPr>
            <a:endParaRPr lang="en-US"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Placeholder 48129"/>
          <p:cNvSpPr>
            <a:spLocks noGrp="1"/>
          </p:cNvSpPr>
          <p:nvPr>
            <p:ph idx="1"/>
          </p:nvPr>
        </p:nvSpPr>
        <p:spPr>
          <a:xfrm>
            <a:off x="2438400" y="1571625"/>
            <a:ext cx="7696200" cy="4448175"/>
          </a:xfrm>
        </p:spPr>
        <p:txBody>
          <a:bodyPr anchor="t"/>
          <a:lstStyle/>
          <a:p>
            <a:pPr>
              <a:lnSpc>
                <a:spcPct val="90000"/>
              </a:lnSpc>
              <a:buNone/>
            </a:pPr>
            <a:endParaRPr lang="en-US" altLang="en-US" dirty="0"/>
          </a:p>
          <a:p>
            <a:pPr>
              <a:lnSpc>
                <a:spcPct val="90000"/>
              </a:lnSpc>
            </a:pPr>
            <a:r>
              <a:rPr lang="en-IN" altLang="en-US" dirty="0"/>
              <a:t>Message able to hold attention of receiver</a:t>
            </a:r>
            <a:r>
              <a:rPr lang="en-US" altLang="en-US" dirty="0"/>
              <a:t>.</a:t>
            </a:r>
          </a:p>
          <a:p>
            <a:pPr>
              <a:lnSpc>
                <a:spcPct val="90000"/>
              </a:lnSpc>
            </a:pPr>
            <a:r>
              <a:rPr lang="en-IN" altLang="en-US" dirty="0"/>
              <a:t>Use of images, charts etc creatively.</a:t>
            </a:r>
          </a:p>
          <a:p>
            <a:pPr>
              <a:lnSpc>
                <a:spcPct val="90000"/>
              </a:lnSpc>
            </a:pPr>
            <a:r>
              <a:rPr lang="en-IN" altLang="en-US" dirty="0"/>
              <a:t>Expression that is non-routine and out of the box.</a:t>
            </a:r>
          </a:p>
        </p:txBody>
      </p:sp>
      <p:sp>
        <p:nvSpPr>
          <p:cNvPr id="49154" name="Title 48130"/>
          <p:cNvSpPr>
            <a:spLocks noGrp="1"/>
          </p:cNvSpPr>
          <p:nvPr>
            <p:ph type="title"/>
          </p:nvPr>
        </p:nvSpPr>
        <p:spPr>
          <a:xfrm>
            <a:off x="2514600" y="457200"/>
            <a:ext cx="7772400" cy="1143000"/>
          </a:xfrm>
        </p:spPr>
        <p:txBody>
          <a:bodyPr anchor="ctr">
            <a:normAutofit fontScale="90000"/>
          </a:bodyPr>
          <a:lstStyle/>
          <a:p>
            <a:br>
              <a:rPr lang="zh-CN" altLang="en-US" sz="3600" u="sng" dirty="0">
                <a:solidFill>
                  <a:srgbClr val="800080"/>
                </a:solidFill>
              </a:rPr>
            </a:br>
            <a:r>
              <a:rPr lang="en-IN" altLang="en-US" sz="5300" dirty="0">
                <a:solidFill>
                  <a:srgbClr val="800080"/>
                </a:solidFill>
              </a:rPr>
              <a:t>Creativity</a:t>
            </a:r>
            <a:br>
              <a:rPr lang="zh-CN" altLang="en-US" sz="3600" u="sng" dirty="0">
                <a:solidFill>
                  <a:srgbClr val="800080"/>
                </a:solidFill>
              </a:rPr>
            </a:br>
            <a:endParaRPr lang="zh-CN" altLang="en-US" sz="3600" u="sng" dirty="0">
              <a:solidFill>
                <a:srgbClr val="80008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51201"/>
          <p:cNvSpPr>
            <a:spLocks noGrp="1"/>
          </p:cNvSpPr>
          <p:nvPr>
            <p:ph type="title"/>
          </p:nvPr>
        </p:nvSpPr>
        <p:spPr>
          <a:xfrm>
            <a:off x="2514600" y="457200"/>
            <a:ext cx="7772400" cy="490538"/>
          </a:xfrm>
        </p:spPr>
        <p:txBody>
          <a:bodyPr anchor="ctr">
            <a:normAutofit fontScale="90000"/>
          </a:bodyPr>
          <a:lstStyle/>
          <a:p>
            <a:r>
              <a:rPr lang="en-US" altLang="en-US" sz="5200" b="1" dirty="0">
                <a:solidFill>
                  <a:srgbClr val="FF33CC"/>
                </a:solidFill>
              </a:rPr>
              <a:t>Courtesy</a:t>
            </a:r>
          </a:p>
        </p:txBody>
      </p:sp>
      <p:sp>
        <p:nvSpPr>
          <p:cNvPr id="50178" name="Text Placeholder 51202"/>
          <p:cNvSpPr>
            <a:spLocks noGrp="1"/>
          </p:cNvSpPr>
          <p:nvPr>
            <p:ph idx="1"/>
          </p:nvPr>
        </p:nvSpPr>
        <p:spPr>
          <a:xfrm>
            <a:off x="2362200" y="1531938"/>
            <a:ext cx="8072438" cy="4633731"/>
          </a:xfrm>
        </p:spPr>
        <p:txBody>
          <a:bodyPr anchor="t"/>
          <a:lstStyle/>
          <a:p>
            <a:pPr>
              <a:lnSpc>
                <a:spcPct val="90000"/>
              </a:lnSpc>
            </a:pPr>
            <a:r>
              <a:rPr lang="zh-CN" altLang="en-US" sz="2400" dirty="0">
                <a:solidFill>
                  <a:schemeClr val="accent2"/>
                </a:solidFill>
              </a:rPr>
              <a:t>Knowing your audience allows you to use statements of</a:t>
            </a:r>
            <a:r>
              <a:rPr lang="zh-CN" altLang="en-US" sz="2400" dirty="0">
                <a:solidFill>
                  <a:schemeClr val="hlink"/>
                </a:solidFill>
              </a:rPr>
              <a:t> </a:t>
            </a:r>
            <a:r>
              <a:rPr lang="zh-CN" altLang="en-US" sz="2400" dirty="0">
                <a:solidFill>
                  <a:schemeClr val="accent2"/>
                </a:solidFill>
              </a:rPr>
              <a:t>courtesy;</a:t>
            </a:r>
            <a:r>
              <a:rPr lang="zh-CN" altLang="en-US" sz="2400" dirty="0"/>
              <a:t> be  aware of your message receiver.</a:t>
            </a:r>
          </a:p>
          <a:p>
            <a:pPr>
              <a:lnSpc>
                <a:spcPct val="90000"/>
              </a:lnSpc>
              <a:buNone/>
            </a:pPr>
            <a:r>
              <a:rPr lang="zh-CN" altLang="en-US" sz="2400" dirty="0"/>
              <a:t>	</a:t>
            </a:r>
            <a:r>
              <a:rPr lang="zh-CN" altLang="en-US" sz="2400" dirty="0">
                <a:solidFill>
                  <a:schemeClr val="accent2"/>
                </a:solidFill>
              </a:rPr>
              <a:t>True courtesy involves being aware not only of the perspective of others, but also their feelings</a:t>
            </a:r>
            <a:r>
              <a:rPr lang="zh-CN" altLang="en-US" sz="2400" dirty="0">
                <a:solidFill>
                  <a:schemeClr val="hlink"/>
                </a:solidFill>
              </a:rPr>
              <a:t>.</a:t>
            </a:r>
            <a:r>
              <a:rPr lang="zh-CN" altLang="en-US" sz="2400" dirty="0"/>
              <a:t> courtesy stems from a sincere </a:t>
            </a:r>
            <a:r>
              <a:rPr lang="zh-CN" altLang="en-US" sz="2400" dirty="0">
                <a:solidFill>
                  <a:schemeClr val="accent2"/>
                </a:solidFill>
              </a:rPr>
              <a:t>you-attitude.</a:t>
            </a:r>
            <a:r>
              <a:rPr lang="zh-CN" altLang="en-US" sz="2400" dirty="0"/>
              <a:t> </a:t>
            </a:r>
          </a:p>
          <a:p>
            <a:pPr>
              <a:lnSpc>
                <a:spcPct val="90000"/>
              </a:lnSpc>
            </a:pPr>
            <a:r>
              <a:rPr lang="en-IN" altLang="zh-CN" sz="2400" dirty="0"/>
              <a:t>I</a:t>
            </a:r>
            <a:r>
              <a:rPr lang="zh-CN" altLang="en-US" sz="2400" dirty="0"/>
              <a:t>t is not merely politeness with mechanical insertions of </a:t>
            </a:r>
            <a:r>
              <a:rPr lang="zh-CN" altLang="en-US" sz="2400" dirty="0">
                <a:solidFill>
                  <a:schemeClr val="accent2"/>
                </a:solidFill>
              </a:rPr>
              <a:t>“please”</a:t>
            </a:r>
            <a:r>
              <a:rPr lang="zh-CN" altLang="en-US" sz="2400" dirty="0"/>
              <a:t> and </a:t>
            </a:r>
            <a:r>
              <a:rPr lang="zh-CN" altLang="en-US" sz="2400" dirty="0">
                <a:solidFill>
                  <a:schemeClr val="accent2"/>
                </a:solidFill>
              </a:rPr>
              <a:t>“Thank you” .</a:t>
            </a:r>
          </a:p>
          <a:p>
            <a:pPr>
              <a:lnSpc>
                <a:spcPct val="90000"/>
              </a:lnSpc>
            </a:pPr>
            <a:r>
              <a:rPr lang="zh-CN" altLang="en-US" sz="2400" dirty="0"/>
              <a:t>Although </a:t>
            </a:r>
            <a:r>
              <a:rPr lang="en-IN" altLang="en-US" sz="2400" dirty="0"/>
              <a:t>a</a:t>
            </a:r>
            <a:r>
              <a:rPr lang="zh-CN" altLang="en-US" sz="2400" dirty="0"/>
              <a:t>ppl</a:t>
            </a:r>
            <a:r>
              <a:rPr lang="en-IN" altLang="en-US" sz="2400" dirty="0"/>
              <a:t>y</a:t>
            </a:r>
            <a:r>
              <a:rPr lang="zh-CN" altLang="en-US" sz="2400" dirty="0"/>
              <a:t>ing </a:t>
            </a:r>
            <a:r>
              <a:rPr lang="zh-CN" altLang="en-US" sz="2400" dirty="0">
                <a:solidFill>
                  <a:schemeClr val="accent2"/>
                </a:solidFill>
              </a:rPr>
              <a:t>socially accepted manners</a:t>
            </a:r>
            <a:r>
              <a:rPr lang="zh-CN" altLang="en-US" sz="2400" dirty="0"/>
              <a:t> is a form of courtesy </a:t>
            </a:r>
            <a:r>
              <a:rPr lang="en-IN" altLang="en-US" sz="2400" dirty="0"/>
              <a:t>,</a:t>
            </a:r>
            <a:r>
              <a:rPr lang="zh-CN" altLang="en-US" sz="2400" dirty="0"/>
              <a:t> it is politeness that grow</a:t>
            </a:r>
            <a:r>
              <a:rPr lang="en-IN" altLang="en-US" sz="2400" dirty="0"/>
              <a:t>s</a:t>
            </a:r>
            <a:r>
              <a:rPr lang="zh-CN" altLang="en-US" sz="2400" dirty="0"/>
              <a:t> ou</a:t>
            </a:r>
            <a:r>
              <a:rPr lang="en-IN" altLang="zh-CN" sz="2400" dirty="0"/>
              <a:t>r</a:t>
            </a:r>
            <a:r>
              <a:rPr lang="zh-CN" altLang="en-US" sz="2400" dirty="0"/>
              <a:t> respect and concern for others.</a:t>
            </a:r>
          </a:p>
          <a:p>
            <a:pPr>
              <a:lnSpc>
                <a:spcPct val="90000"/>
              </a:lnSpc>
              <a:buNone/>
            </a:pPr>
            <a:r>
              <a:rPr lang="zh-CN" altLang="en-US" sz="2400" dirty="0"/>
              <a:t>Courteous communicat</a:t>
            </a:r>
            <a:r>
              <a:rPr lang="en-IN" altLang="en-US" sz="2400" dirty="0"/>
              <a:t>ors</a:t>
            </a:r>
            <a:r>
              <a:rPr lang="zh-CN" altLang="en-US" sz="2400" dirty="0"/>
              <a:t> generate a special tone in their writing and speaking.</a:t>
            </a:r>
          </a:p>
          <a:p>
            <a:pPr>
              <a:lnSpc>
                <a:spcPct val="90000"/>
              </a:lnSpc>
            </a:pPr>
            <a:endParaRPr lang="zh-CN" alt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Email 1</a:t>
            </a:r>
          </a:p>
        </p:txBody>
      </p:sp>
      <p:sp>
        <p:nvSpPr>
          <p:cNvPr id="3" name="Content Placeholder 2"/>
          <p:cNvSpPr>
            <a:spLocks noGrp="1"/>
          </p:cNvSpPr>
          <p:nvPr>
            <p:ph idx="1"/>
          </p:nvPr>
        </p:nvSpPr>
        <p:spPr/>
        <p:txBody>
          <a:bodyPr/>
          <a:lstStyle/>
          <a:p>
            <a:pPr>
              <a:buNone/>
            </a:pPr>
            <a:r>
              <a:rPr lang="en-IN" sz="2400" dirty="0"/>
              <a:t>	</a:t>
            </a:r>
            <a:r>
              <a:rPr lang="en-IN" sz="2400" dirty="0" err="1"/>
              <a:t>Ramesh</a:t>
            </a:r>
            <a:r>
              <a:rPr lang="en-IN" sz="2400" dirty="0"/>
              <a:t>,</a:t>
            </a:r>
          </a:p>
          <a:p>
            <a:pPr algn="just">
              <a:buNone/>
            </a:pPr>
            <a:r>
              <a:rPr lang="en-IN" sz="2400" dirty="0"/>
              <a:t>	I wanted to let you know that I don't appreciate how your team always monopolizes the discussion at our weekly meetings. I have a lot of projects, and I really need time to get my team's progress discussed as well. So far, thanks to your department, I haven't been able to do that. Can you make sure they make time for me and my team next week?</a:t>
            </a:r>
          </a:p>
          <a:p>
            <a:pPr>
              <a:buNone/>
            </a:pPr>
            <a:r>
              <a:rPr lang="en-IN" sz="2400" dirty="0"/>
              <a:t>	Thanks,</a:t>
            </a:r>
          </a:p>
          <a:p>
            <a:pPr>
              <a:buNone/>
            </a:pPr>
            <a:r>
              <a:rPr lang="en-IN" sz="2400" dirty="0"/>
              <a:t>	Suresh</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28673"/>
          <p:cNvSpPr>
            <a:spLocks noGrp="1"/>
          </p:cNvSpPr>
          <p:nvPr>
            <p:ph type="title"/>
          </p:nvPr>
        </p:nvSpPr>
        <p:spPr/>
        <p:txBody>
          <a:bodyPr anchor="ctr"/>
          <a:lstStyle/>
          <a:p>
            <a:r>
              <a:rPr lang="en-IN" altLang="en-US" sz="4000" dirty="0"/>
              <a:t>Constructive and Destructive feedback</a:t>
            </a:r>
            <a:endParaRPr lang="zh-CN" altLang="en-US" sz="4000" dirty="0"/>
          </a:p>
        </p:txBody>
      </p:sp>
      <p:sp>
        <p:nvSpPr>
          <p:cNvPr id="27650" name="Text Placeholder 28674"/>
          <p:cNvSpPr>
            <a:spLocks noGrp="1"/>
          </p:cNvSpPr>
          <p:nvPr>
            <p:ph sz="half" idx="1"/>
          </p:nvPr>
        </p:nvSpPr>
        <p:spPr>
          <a:xfrm>
            <a:off x="1981200" y="1600200"/>
            <a:ext cx="4038600" cy="4525963"/>
          </a:xfrm>
        </p:spPr>
        <p:txBody>
          <a:bodyPr anchor="t"/>
          <a:lstStyle/>
          <a:p>
            <a:pPr>
              <a:buNone/>
            </a:pPr>
            <a:r>
              <a:rPr lang="en-IN" altLang="en-US" sz="2800" kern="1200" dirty="0"/>
              <a:t>Constructive</a:t>
            </a:r>
          </a:p>
          <a:p>
            <a:r>
              <a:rPr lang="en-IN" altLang="en-US" sz="2800" kern="1200" dirty="0"/>
              <a:t>tries to imrove the current situation.</a:t>
            </a:r>
          </a:p>
          <a:p>
            <a:r>
              <a:rPr lang="en-IN" altLang="en-US" sz="2800" kern="1200" dirty="0"/>
              <a:t>positive and correct tone of message.</a:t>
            </a:r>
          </a:p>
          <a:p>
            <a:r>
              <a:rPr lang="en-IN" altLang="en-US" sz="2800" kern="1200" dirty="0"/>
              <a:t>e.g-The design needs to be reviewed from the practical angle and minute issues.</a:t>
            </a:r>
            <a:endParaRPr lang="zh-CN" altLang="en-US" sz="2800" kern="1200" dirty="0"/>
          </a:p>
        </p:txBody>
      </p:sp>
      <p:sp>
        <p:nvSpPr>
          <p:cNvPr id="27651" name="Text Placeholder 28675"/>
          <p:cNvSpPr>
            <a:spLocks noGrp="1"/>
          </p:cNvSpPr>
          <p:nvPr>
            <p:ph sz="half" idx="2"/>
          </p:nvPr>
        </p:nvSpPr>
        <p:spPr>
          <a:xfrm>
            <a:off x="6172200" y="1600200"/>
            <a:ext cx="4038600" cy="4525963"/>
          </a:xfrm>
        </p:spPr>
        <p:txBody>
          <a:bodyPr anchor="t"/>
          <a:lstStyle/>
          <a:p>
            <a:pPr>
              <a:lnSpc>
                <a:spcPct val="90000"/>
              </a:lnSpc>
              <a:buNone/>
            </a:pPr>
            <a:r>
              <a:rPr lang="en-IN" altLang="en-US" sz="2800" kern="1200" dirty="0"/>
              <a:t>Destructive</a:t>
            </a:r>
          </a:p>
          <a:p>
            <a:pPr>
              <a:lnSpc>
                <a:spcPct val="90000"/>
              </a:lnSpc>
            </a:pPr>
            <a:r>
              <a:rPr lang="en-IN" altLang="en-US" sz="2800" kern="1200" dirty="0"/>
              <a:t>Derogatory</a:t>
            </a:r>
          </a:p>
          <a:p>
            <a:pPr>
              <a:lnSpc>
                <a:spcPct val="90000"/>
              </a:lnSpc>
            </a:pPr>
            <a:r>
              <a:rPr lang="en-IN" altLang="en-US" sz="2800" kern="1200" dirty="0"/>
              <a:t>Hurting</a:t>
            </a:r>
          </a:p>
          <a:p>
            <a:pPr>
              <a:lnSpc>
                <a:spcPct val="90000"/>
              </a:lnSpc>
            </a:pPr>
            <a:r>
              <a:rPr lang="en-IN" altLang="en-US" sz="2800" kern="1200" dirty="0"/>
              <a:t>Harmful</a:t>
            </a:r>
          </a:p>
          <a:p>
            <a:pPr>
              <a:lnSpc>
                <a:spcPct val="90000"/>
              </a:lnSpc>
              <a:buNone/>
            </a:pPr>
            <a:endParaRPr lang="zh-CN" altLang="en-US" sz="2800" kern="1200" dirty="0"/>
          </a:p>
          <a:p>
            <a:pPr>
              <a:lnSpc>
                <a:spcPct val="90000"/>
              </a:lnSpc>
              <a:buNone/>
            </a:pPr>
            <a:r>
              <a:rPr lang="en-IN" altLang="en-US" sz="2800" kern="1200" dirty="0"/>
              <a:t>e.g-This design is absolutely useless and impractical and lacks attention to little details.</a:t>
            </a:r>
            <a:endParaRPr lang="zh-CN" altLang="en-US" sz="2800" kern="1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Email 2</a:t>
            </a:r>
          </a:p>
        </p:txBody>
      </p:sp>
      <p:sp>
        <p:nvSpPr>
          <p:cNvPr id="3" name="Content Placeholder 2"/>
          <p:cNvSpPr>
            <a:spLocks noGrp="1"/>
          </p:cNvSpPr>
          <p:nvPr>
            <p:ph idx="1"/>
          </p:nvPr>
        </p:nvSpPr>
        <p:spPr/>
        <p:txBody>
          <a:bodyPr/>
          <a:lstStyle/>
          <a:p>
            <a:pPr>
              <a:buNone/>
            </a:pPr>
            <a:r>
              <a:rPr lang="en-IN" sz="2400" dirty="0"/>
              <a:t>	Hi </a:t>
            </a:r>
            <a:r>
              <a:rPr lang="en-IN" sz="2400" dirty="0" err="1"/>
              <a:t>Ramesh</a:t>
            </a:r>
            <a:r>
              <a:rPr lang="en-IN" sz="2400" dirty="0"/>
              <a:t>,</a:t>
            </a:r>
          </a:p>
          <a:p>
            <a:pPr algn="just">
              <a:buNone/>
            </a:pPr>
            <a:r>
              <a:rPr lang="en-IN" sz="2400" dirty="0"/>
              <a:t>	I wanted to write you a quick note to ask a </a:t>
            </a:r>
            <a:r>
              <a:rPr lang="en-IN" sz="2400" dirty="0" err="1"/>
              <a:t>favor</a:t>
            </a:r>
            <a:r>
              <a:rPr lang="en-IN" sz="2400" dirty="0"/>
              <a:t>. During our weekly meetings, your team does an excellent job of highlighting their progress. But this uses some of the time available for my team to highlight theirs. I'd really appreciate it if you could give my team a little extra time each week to fully cover their progress reports.</a:t>
            </a:r>
          </a:p>
          <a:p>
            <a:pPr>
              <a:buNone/>
            </a:pPr>
            <a:r>
              <a:rPr lang="en-IN" sz="2400" dirty="0"/>
              <a:t>	Thanks so much, and please let me know if there's anything I can do for you!</a:t>
            </a:r>
          </a:p>
          <a:p>
            <a:pPr>
              <a:buNone/>
            </a:pPr>
            <a:r>
              <a:rPr lang="en-IN" sz="2400" dirty="0"/>
              <a:t>	Best,</a:t>
            </a:r>
          </a:p>
          <a:p>
            <a:pPr>
              <a:buNone/>
            </a:pPr>
            <a:r>
              <a:rPr lang="en-IN" sz="2400" dirty="0"/>
              <a:t>	Suresh</a:t>
            </a:r>
          </a:p>
          <a:p>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52225"/>
          <p:cNvSpPr>
            <a:spLocks noGrp="1"/>
          </p:cNvSpPr>
          <p:nvPr>
            <p:ph type="title"/>
          </p:nvPr>
        </p:nvSpPr>
        <p:spPr>
          <a:xfrm>
            <a:off x="2514600" y="457200"/>
            <a:ext cx="7772400" cy="811213"/>
          </a:xfrm>
        </p:spPr>
        <p:txBody>
          <a:bodyPr anchor="ctr"/>
          <a:lstStyle/>
          <a:p>
            <a:r>
              <a:rPr lang="en-US" altLang="en-US" sz="4000" b="1">
                <a:solidFill>
                  <a:schemeClr val="accent2"/>
                </a:solidFill>
              </a:rPr>
              <a:t>How to generate a  Courteous Tone ?</a:t>
            </a:r>
          </a:p>
        </p:txBody>
      </p:sp>
      <p:sp>
        <p:nvSpPr>
          <p:cNvPr id="51202" name="Text Placeholder 52226"/>
          <p:cNvSpPr>
            <a:spLocks noGrp="1"/>
          </p:cNvSpPr>
          <p:nvPr>
            <p:ph idx="1"/>
          </p:nvPr>
        </p:nvSpPr>
        <p:spPr>
          <a:xfrm>
            <a:off x="2362200" y="1663700"/>
            <a:ext cx="8074025" cy="4279900"/>
          </a:xfrm>
        </p:spPr>
        <p:txBody>
          <a:bodyPr anchor="t"/>
          <a:lstStyle/>
          <a:p>
            <a:pPr>
              <a:lnSpc>
                <a:spcPct val="90000"/>
              </a:lnSpc>
              <a:buNone/>
            </a:pPr>
            <a:r>
              <a:rPr lang="en-US" altLang="en-US" sz="2400" dirty="0"/>
              <a:t>The following are suggestions for generating a courteous tone:</a:t>
            </a:r>
          </a:p>
          <a:p>
            <a:pPr>
              <a:lnSpc>
                <a:spcPct val="90000"/>
              </a:lnSpc>
              <a:buClr>
                <a:schemeClr val="tx1"/>
              </a:buClr>
            </a:pPr>
            <a:r>
              <a:rPr lang="en-US" altLang="en-US" sz="2400" dirty="0">
                <a:solidFill>
                  <a:schemeClr val="accent2"/>
                </a:solidFill>
              </a:rPr>
              <a:t>Be tactful, thoughtful and sincerely appreciative.</a:t>
            </a:r>
          </a:p>
          <a:p>
            <a:pPr>
              <a:lnSpc>
                <a:spcPct val="90000"/>
              </a:lnSpc>
              <a:buClr>
                <a:schemeClr val="tx1"/>
              </a:buClr>
            </a:pPr>
            <a:r>
              <a:rPr lang="en-US" altLang="en-US" sz="2400" dirty="0">
                <a:solidFill>
                  <a:schemeClr val="accent2"/>
                </a:solidFill>
              </a:rPr>
              <a:t>Use expressions that show respect for the others.</a:t>
            </a:r>
          </a:p>
          <a:p>
            <a:pPr>
              <a:lnSpc>
                <a:spcPct val="90000"/>
              </a:lnSpc>
              <a:buClr>
                <a:schemeClr val="tx1"/>
              </a:buClr>
            </a:pPr>
            <a:r>
              <a:rPr lang="en-US" altLang="en-US" sz="2400" dirty="0">
                <a:solidFill>
                  <a:schemeClr val="accent2"/>
                </a:solidFill>
              </a:rPr>
              <a:t>Choose nondiscriminatory expressions.</a:t>
            </a:r>
          </a:p>
          <a:p>
            <a:pPr>
              <a:lnSpc>
                <a:spcPct val="90000"/>
              </a:lnSpc>
              <a:buClr>
                <a:schemeClr val="tx1"/>
              </a:buClr>
              <a:buNone/>
            </a:pPr>
            <a:endParaRPr lang="en-US" alt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Placeholder 53250"/>
          <p:cNvSpPr>
            <a:spLocks noGrp="1"/>
          </p:cNvSpPr>
          <p:nvPr>
            <p:ph type="body" sz="half" idx="1"/>
          </p:nvPr>
        </p:nvSpPr>
        <p:spPr>
          <a:xfrm>
            <a:off x="2514600" y="1828800"/>
            <a:ext cx="3810000" cy="4114800"/>
          </a:xfrm>
        </p:spPr>
        <p:txBody>
          <a:bodyPr anchor="t"/>
          <a:lstStyle/>
          <a:p>
            <a:pPr>
              <a:buNone/>
            </a:pPr>
            <a:endParaRPr lang="en-US" altLang="en-US" sz="2800" kern="1200"/>
          </a:p>
          <a:p>
            <a:endParaRPr lang="en-US" altLang="en-US" sz="2800" kern="1200"/>
          </a:p>
        </p:txBody>
      </p:sp>
      <p:graphicFrame>
        <p:nvGraphicFramePr>
          <p:cNvPr id="53252" name="Content Placeholder 53251"/>
          <p:cNvGraphicFramePr>
            <a:graphicFrameLocks noGrp="1"/>
          </p:cNvGraphicFramePr>
          <p:nvPr>
            <p:ph sz="half" idx="2"/>
          </p:nvPr>
        </p:nvGraphicFramePr>
        <p:xfrm>
          <a:off x="2438400" y="457200"/>
          <a:ext cx="7696200" cy="4673600"/>
        </p:xfrm>
        <a:graphic>
          <a:graphicData uri="http://schemas.openxmlformats.org/drawingml/2006/table">
            <a:tbl>
              <a:tblPr/>
              <a:tblGrid>
                <a:gridCol w="3850005">
                  <a:extLst>
                    <a:ext uri="{9D8B030D-6E8A-4147-A177-3AD203B41FA5}">
                      <a16:colId xmlns:a16="http://schemas.microsoft.com/office/drawing/2014/main" val="20000"/>
                    </a:ext>
                  </a:extLst>
                </a:gridCol>
                <a:gridCol w="3846195">
                  <a:extLst>
                    <a:ext uri="{9D8B030D-6E8A-4147-A177-3AD203B41FA5}">
                      <a16:colId xmlns:a16="http://schemas.microsoft.com/office/drawing/2014/main" val="20001"/>
                    </a:ext>
                  </a:extLst>
                </a:gridCol>
              </a:tblGrid>
              <a:tr h="11430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sz="4000" b="1">
                          <a:solidFill>
                            <a:srgbClr val="FF33CC"/>
                          </a:solidFill>
                        </a:rPr>
                        <a:t>Tactless, Blunt</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sz="4000" b="1">
                          <a:solidFill>
                            <a:srgbClr val="FF33CC"/>
                          </a:solidFill>
                        </a:rPr>
                        <a:t>More Tactful</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20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sz="2400"/>
                        <a:t>Stupid letter; I can’t understand</a:t>
                      </a:r>
                      <a:r>
                        <a:rPr lang="en-IN" sz="2400" dirty="0"/>
                        <a:t>.</a:t>
                      </a:r>
                      <a:endParaRPr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IN" sz="2400" dirty="0"/>
                        <a:t>C</a:t>
                      </a:r>
                      <a:r>
                        <a:rPr sz="2400"/>
                        <a:t>ould you please explain it once again ..?</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97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sz="2400"/>
                        <a:t>Its your fault, you did not properly read my latest </a:t>
                      </a:r>
                      <a:r>
                        <a:rPr lang="en-IN" sz="2400" dirty="0"/>
                        <a:t>email.</a:t>
                      </a:r>
                      <a:endParaRPr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SimSun"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IN" sz="2400" dirty="0"/>
                        <a:t>L</a:t>
                      </a:r>
                      <a:r>
                        <a:rPr sz="2400"/>
                        <a:t>et me try </a:t>
                      </a:r>
                      <a:r>
                        <a:rPr lang="en-IN" sz="2400" dirty="0"/>
                        <a:t>if</a:t>
                      </a:r>
                      <a:r>
                        <a:rPr lang="en-IN" sz="2400" baseline="0" dirty="0"/>
                        <a:t> I can change my wording to make you understand better</a:t>
                      </a:r>
                      <a:r>
                        <a:rPr lang="en-IN" sz="2400" dirty="0"/>
                        <a:t>.</a:t>
                      </a:r>
                      <a:endParaRPr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Never use offensive words</a:t>
            </a:r>
          </a:p>
        </p:txBody>
      </p:sp>
      <p:sp>
        <p:nvSpPr>
          <p:cNvPr id="3" name="Text Placeholder 2"/>
          <p:cNvSpPr>
            <a:spLocks noGrp="1"/>
          </p:cNvSpPr>
          <p:nvPr>
            <p:ph type="body" sz="half" idx="1"/>
          </p:nvPr>
        </p:nvSpPr>
        <p:spPr/>
        <p:txBody>
          <a:bodyPr/>
          <a:lstStyle/>
          <a:p>
            <a:r>
              <a:rPr lang="en-IN" dirty="0"/>
              <a:t>This report is useless</a:t>
            </a:r>
          </a:p>
          <a:p>
            <a:endParaRPr lang="en-IN" dirty="0"/>
          </a:p>
          <a:p>
            <a:r>
              <a:rPr lang="en-IN" dirty="0"/>
              <a:t>Your behaviour was irresponsible.</a:t>
            </a:r>
          </a:p>
          <a:p>
            <a:endParaRPr lang="en-IN" dirty="0"/>
          </a:p>
          <a:p>
            <a:r>
              <a:rPr lang="en-IN" dirty="0"/>
              <a:t>Your laziness towards work has created all this mishap.</a:t>
            </a:r>
          </a:p>
          <a:p>
            <a:endParaRPr lang="en-IN" dirty="0"/>
          </a:p>
        </p:txBody>
      </p:sp>
      <p:sp>
        <p:nvSpPr>
          <p:cNvPr id="4" name="Content Placeholder 3"/>
          <p:cNvSpPr>
            <a:spLocks noGrp="1"/>
          </p:cNvSpPr>
          <p:nvPr>
            <p:ph sz="half" idx="2"/>
          </p:nvPr>
        </p:nvSpPr>
        <p:spPr/>
        <p:txBody>
          <a:bodyPr/>
          <a:lstStyle/>
          <a:p>
            <a:r>
              <a:rPr lang="en-IN" dirty="0"/>
              <a:t>This report needs more clarity.</a:t>
            </a:r>
          </a:p>
          <a:p>
            <a:r>
              <a:rPr lang="en-IN" dirty="0"/>
              <a:t>You will need to behave more professionally.</a:t>
            </a:r>
          </a:p>
          <a:p>
            <a:endParaRPr lang="en-IN" dirty="0"/>
          </a:p>
          <a:p>
            <a:r>
              <a:rPr lang="en-IN" dirty="0"/>
              <a:t>A little more focus on work would have been more productive.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Thoughtfulness and Appreciation</a:t>
            </a:r>
            <a:endParaRPr lang="en-IN" dirty="0"/>
          </a:p>
        </p:txBody>
      </p:sp>
      <p:sp>
        <p:nvSpPr>
          <p:cNvPr id="4" name="Title 53249"/>
          <p:cNvSpPr>
            <a:spLocks noGrp="1"/>
          </p:cNvSpPr>
          <p:nvPr>
            <p:ph idx="1"/>
          </p:nvPr>
        </p:nvSpPr>
        <p:spPr/>
        <p:txBody>
          <a:bodyPr anchor="ctr"/>
          <a:lstStyle/>
          <a:p>
            <a:pPr>
              <a:buNone/>
            </a:pPr>
            <a:r>
              <a:rPr lang="en-US" altLang="en-US" sz="2000" dirty="0"/>
              <a:t>	</a:t>
            </a:r>
            <a:r>
              <a:rPr lang="en-US" altLang="en-US" sz="2800" dirty="0">
                <a:solidFill>
                  <a:schemeClr val="tx1"/>
                </a:solidFill>
              </a:rPr>
              <a:t>Writers/ speakers who send/ speak cordial, courteous messages of deserved congratulations and appreciation (to a person inside &amp; outside) help to build goodwill.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2"/>
                </a:solidFill>
              </a:rPr>
              <a:t>Choose nondiscriminatory expressions</a:t>
            </a:r>
            <a:endParaRPr lang="en-IN" dirty="0"/>
          </a:p>
        </p:txBody>
      </p:sp>
      <p:sp>
        <p:nvSpPr>
          <p:cNvPr id="3" name="Content Placeholder 2"/>
          <p:cNvSpPr>
            <a:spLocks noGrp="1"/>
          </p:cNvSpPr>
          <p:nvPr>
            <p:ph idx="1"/>
          </p:nvPr>
        </p:nvSpPr>
        <p:spPr/>
        <p:txBody>
          <a:bodyPr/>
          <a:lstStyle/>
          <a:p>
            <a:r>
              <a:rPr lang="en-IN" sz="2400" dirty="0"/>
              <a:t>Use gender-neutral words</a:t>
            </a:r>
          </a:p>
          <a:p>
            <a:pPr lvl="1"/>
            <a:r>
              <a:rPr lang="en-IN" sz="2400" dirty="0"/>
              <a:t>Neutralise any reference to gender, like using "they" as a third person singular pronoun instead of "he" or "she” </a:t>
            </a:r>
          </a:p>
          <a:p>
            <a:pPr lvl="1"/>
            <a:r>
              <a:rPr lang="en-IN" sz="2400" dirty="0"/>
              <a:t>or instead of using ‘he’, use he/she or s/he</a:t>
            </a:r>
          </a:p>
          <a:p>
            <a:pPr lvl="1"/>
            <a:r>
              <a:rPr lang="en-IN" sz="2400" dirty="0"/>
              <a:t>Use gender-neutral words like chairperson (instead of chairman) or police officer (instead of policeman) </a:t>
            </a:r>
          </a:p>
          <a:p>
            <a:r>
              <a:rPr lang="en-IN" sz="2400" dirty="0"/>
              <a:t>Use appropriate disability wording </a:t>
            </a:r>
          </a:p>
          <a:p>
            <a:pPr>
              <a:buNone/>
            </a:pPr>
            <a:r>
              <a:rPr lang="en-IN" sz="2400" dirty="0"/>
              <a:t>	(respectful disability language is important)</a:t>
            </a:r>
          </a:p>
          <a:p>
            <a:r>
              <a:rPr lang="en-IN" sz="2400" dirty="0"/>
              <a:t>Do not mention age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talking about disability </a:t>
            </a:r>
          </a:p>
        </p:txBody>
      </p:sp>
      <p:sp>
        <p:nvSpPr>
          <p:cNvPr id="3" name="Content Placeholder 2"/>
          <p:cNvSpPr>
            <a:spLocks noGrp="1"/>
          </p:cNvSpPr>
          <p:nvPr>
            <p:ph idx="1"/>
          </p:nvPr>
        </p:nvSpPr>
        <p:spPr/>
        <p:txBody>
          <a:bodyPr/>
          <a:lstStyle/>
          <a:p>
            <a:r>
              <a:rPr lang="en-IN" sz="2000" dirty="0"/>
              <a:t>Do not refer to a person's disability unless it is relevant. For example, don’t ask “What’s wrong with you?” or refer to the “girl in the wheelchair”. </a:t>
            </a:r>
          </a:p>
          <a:p>
            <a:r>
              <a:rPr lang="en-IN" sz="2000" dirty="0"/>
              <a:t>Use "disability" rather than "handicap" to refer to a person's disability. When talking about or referring to parking spaces or bathroom stalls used by people with disabilities say "accessible" or “disabled” parking or “accessible” or “disabled” access stall. </a:t>
            </a:r>
          </a:p>
          <a:p>
            <a:r>
              <a:rPr lang="en-IN" sz="2000" dirty="0"/>
              <a:t>Never use "cripple/crippled" or “mental” when talking about disability in general or the person.  </a:t>
            </a:r>
          </a:p>
          <a:p>
            <a:r>
              <a:rPr lang="en-IN" sz="2000" dirty="0"/>
              <a:t>Don't portray people with disabilities as overly courageous, brave, special, or superhuman. This makes it sound like it is unusual for people with disabilities to have talents, skills or to live life like everyone else. </a:t>
            </a:r>
          </a:p>
          <a:p>
            <a:r>
              <a:rPr lang="en-IN" sz="2000" dirty="0"/>
              <a:t>Don't use "normal" to describe people who don't have disabilities. It is better to say "people without disabilities” if necessary to make comparisons.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Words to use and avoid regarding disabled</a:t>
            </a:r>
          </a:p>
        </p:txBody>
      </p:sp>
      <p:sp>
        <p:nvSpPr>
          <p:cNvPr id="3" name="Content Placeholder 2"/>
          <p:cNvSpPr>
            <a:spLocks noGrp="1"/>
          </p:cNvSpPr>
          <p:nvPr>
            <p:ph idx="1"/>
          </p:nvPr>
        </p:nvSpPr>
        <p:spPr/>
        <p:txBody>
          <a:bodyPr/>
          <a:lstStyle/>
          <a:p>
            <a:pPr>
              <a:buNone/>
            </a:pPr>
            <a:r>
              <a:rPr lang="en-IN" sz="2400" b="1" dirty="0"/>
              <a:t>	AVOID:</a:t>
            </a:r>
          </a:p>
          <a:p>
            <a:pPr>
              <a:buNone/>
            </a:pPr>
            <a:r>
              <a:rPr lang="en-IN" sz="2400" dirty="0"/>
              <a:t>	Crazy, insane • Cripple, lame • Handicapped, physically challenged, special • Retarded, slow • Wheelchair-bound• Brain-damaged • Dwarf, midget, little person • Invalid, deaf, dumb, deaf-mute • Deformed </a:t>
            </a:r>
          </a:p>
          <a:p>
            <a:pPr>
              <a:buNone/>
            </a:pPr>
            <a:r>
              <a:rPr lang="en-IN" sz="2400" dirty="0"/>
              <a:t>	</a:t>
            </a:r>
            <a:r>
              <a:rPr lang="en-IN" sz="2400" b="1" dirty="0"/>
              <a:t>USE:</a:t>
            </a:r>
          </a:p>
          <a:p>
            <a:pPr>
              <a:buNone/>
            </a:pPr>
            <a:r>
              <a:rPr lang="en-IN" sz="2400" dirty="0"/>
              <a:t>	Psychiatrically disabled • Disabled • Cognitively disabled • People with disabilities • Visually impaired, Hearing-impaired • Wheelchair user • Someone of short stature • Developmentally disabled • Learning disabled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54273"/>
          <p:cNvSpPr>
            <a:spLocks noGrp="1"/>
          </p:cNvSpPr>
          <p:nvPr>
            <p:ph type="title"/>
          </p:nvPr>
        </p:nvSpPr>
        <p:spPr>
          <a:xfrm>
            <a:off x="2514600" y="457200"/>
            <a:ext cx="7772400" cy="708025"/>
          </a:xfrm>
        </p:spPr>
        <p:txBody>
          <a:bodyPr anchor="ctr">
            <a:normAutofit fontScale="90000"/>
          </a:bodyPr>
          <a:lstStyle/>
          <a:p>
            <a:r>
              <a:rPr lang="en-US" altLang="en-US">
                <a:solidFill>
                  <a:srgbClr val="FF33CC"/>
                </a:solidFill>
              </a:rPr>
              <a:t>7) Correctness</a:t>
            </a:r>
          </a:p>
        </p:txBody>
      </p:sp>
      <p:sp>
        <p:nvSpPr>
          <p:cNvPr id="53250" name="Text Placeholder 54274"/>
          <p:cNvSpPr>
            <a:spLocks noGrp="1"/>
          </p:cNvSpPr>
          <p:nvPr>
            <p:ph idx="1"/>
          </p:nvPr>
        </p:nvSpPr>
        <p:spPr>
          <a:xfrm>
            <a:off x="2362200" y="1676400"/>
            <a:ext cx="7915275" cy="4746625"/>
          </a:xfrm>
        </p:spPr>
        <p:txBody>
          <a:bodyPr anchor="t"/>
          <a:lstStyle/>
          <a:p>
            <a:pPr algn="just">
              <a:lnSpc>
                <a:spcPct val="90000"/>
              </a:lnSpc>
              <a:buNone/>
            </a:pPr>
            <a:r>
              <a:rPr lang="en-US" altLang="en-US" sz="2800"/>
              <a:t>At the core of correctness is proper grammar, punctuation and spelling. </a:t>
            </a:r>
          </a:p>
          <a:p>
            <a:pPr algn="just">
              <a:lnSpc>
                <a:spcPct val="90000"/>
              </a:lnSpc>
              <a:buNone/>
            </a:pPr>
            <a:r>
              <a:rPr lang="en-US" altLang="en-US" sz="2800"/>
              <a:t>however, message must be perfect grammatically and mechanically</a:t>
            </a:r>
          </a:p>
          <a:p>
            <a:pPr algn="just">
              <a:lnSpc>
                <a:spcPct val="90000"/>
              </a:lnSpc>
              <a:buNone/>
            </a:pPr>
            <a:r>
              <a:rPr lang="en-US" altLang="en-US" sz="2800"/>
              <a:t>. The term correctness, as applied to business messages also mean three characteristics</a:t>
            </a:r>
          </a:p>
          <a:p>
            <a:pPr algn="just">
              <a:lnSpc>
                <a:spcPct val="90000"/>
              </a:lnSpc>
              <a:buClr>
                <a:schemeClr val="tx1"/>
              </a:buClr>
              <a:buChar char="o"/>
            </a:pPr>
            <a:r>
              <a:rPr lang="en-US" altLang="en-US" sz="2800">
                <a:solidFill>
                  <a:schemeClr val="accent2"/>
                </a:solidFill>
              </a:rPr>
              <a:t>Use the right level of language</a:t>
            </a:r>
          </a:p>
          <a:p>
            <a:pPr algn="just">
              <a:lnSpc>
                <a:spcPct val="90000"/>
              </a:lnSpc>
              <a:buClr>
                <a:schemeClr val="tx1"/>
              </a:buClr>
              <a:buChar char="o"/>
            </a:pPr>
            <a:r>
              <a:rPr lang="en-US" altLang="en-US" sz="2800">
                <a:solidFill>
                  <a:schemeClr val="accent2"/>
                </a:solidFill>
              </a:rPr>
              <a:t>Check the accuracy of figures, facts and words</a:t>
            </a:r>
          </a:p>
          <a:p>
            <a:pPr algn="just">
              <a:lnSpc>
                <a:spcPct val="90000"/>
              </a:lnSpc>
              <a:buClr>
                <a:schemeClr val="tx1"/>
              </a:buClr>
              <a:buChar char="o"/>
            </a:pPr>
            <a:r>
              <a:rPr lang="en-US" altLang="en-US" sz="2800">
                <a:solidFill>
                  <a:schemeClr val="accent2"/>
                </a:solidFill>
              </a:rPr>
              <a:t>Maintain acceptable writing mechanics</a:t>
            </a:r>
          </a:p>
          <a:p>
            <a:pPr>
              <a:lnSpc>
                <a:spcPct val="90000"/>
              </a:lnSpc>
            </a:pPr>
            <a:endParaRPr lang="en-US" altLang="en-US" sz="2800">
              <a:solidFill>
                <a:schemeClr val="accent2"/>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55297"/>
          <p:cNvSpPr>
            <a:spLocks noGrp="1"/>
          </p:cNvSpPr>
          <p:nvPr>
            <p:ph type="title"/>
          </p:nvPr>
        </p:nvSpPr>
        <p:spPr>
          <a:xfrm>
            <a:off x="2514600" y="457200"/>
            <a:ext cx="7772400" cy="1143000"/>
          </a:xfrm>
        </p:spPr>
        <p:txBody>
          <a:bodyPr anchor="ctr"/>
          <a:lstStyle/>
          <a:p>
            <a:r>
              <a:rPr lang="en-US" altLang="en-US" b="1">
                <a:solidFill>
                  <a:srgbClr val="FF33CC"/>
                </a:solidFill>
              </a:rPr>
              <a:t>Use the right Level of Language</a:t>
            </a:r>
          </a:p>
        </p:txBody>
      </p:sp>
      <p:sp>
        <p:nvSpPr>
          <p:cNvPr id="54274" name="Text Placeholder 55298"/>
          <p:cNvSpPr>
            <a:spLocks noGrp="1"/>
          </p:cNvSpPr>
          <p:nvPr>
            <p:ph idx="1"/>
          </p:nvPr>
        </p:nvSpPr>
        <p:spPr>
          <a:xfrm>
            <a:off x="2514600" y="1828800"/>
            <a:ext cx="7772400" cy="4114800"/>
          </a:xfrm>
        </p:spPr>
        <p:txBody>
          <a:bodyPr anchor="t"/>
          <a:lstStyle/>
          <a:p>
            <a:pPr marL="609600" indent="-609600" algn="just">
              <a:lnSpc>
                <a:spcPct val="90000"/>
              </a:lnSpc>
              <a:buClr>
                <a:schemeClr val="tx1"/>
              </a:buClr>
              <a:buNone/>
            </a:pPr>
            <a:r>
              <a:rPr lang="en-US" altLang="en-US" sz="2800" dirty="0"/>
              <a:t> </a:t>
            </a:r>
            <a:r>
              <a:rPr lang="en-IN" altLang="en-US" sz="2800" dirty="0"/>
              <a:t>T</a:t>
            </a:r>
            <a:r>
              <a:rPr lang="en-US" altLang="en-US" sz="2800" dirty="0" err="1"/>
              <a:t>hree</a:t>
            </a:r>
            <a:r>
              <a:rPr lang="en-US" altLang="en-US" sz="2800" dirty="0"/>
              <a:t> level</a:t>
            </a:r>
            <a:r>
              <a:rPr lang="en-IN" altLang="en-US" sz="2800" dirty="0"/>
              <a:t>s</a:t>
            </a:r>
            <a:r>
              <a:rPr lang="en-US" altLang="en-US" sz="2800" dirty="0"/>
              <a:t> of language</a:t>
            </a:r>
          </a:p>
          <a:p>
            <a:pPr marL="609600" indent="-609600" algn="just">
              <a:lnSpc>
                <a:spcPct val="90000"/>
              </a:lnSpc>
              <a:buClr>
                <a:schemeClr val="tx1"/>
              </a:buClr>
              <a:buAutoNum type="arabicPeriod"/>
            </a:pPr>
            <a:r>
              <a:rPr lang="en-US" altLang="en-US" sz="2800" dirty="0"/>
              <a:t>Formal</a:t>
            </a:r>
          </a:p>
          <a:p>
            <a:pPr marL="609600" indent="-609600" algn="just">
              <a:lnSpc>
                <a:spcPct val="90000"/>
              </a:lnSpc>
              <a:buClr>
                <a:schemeClr val="tx1"/>
              </a:buClr>
              <a:buAutoNum type="arabicPeriod"/>
            </a:pPr>
            <a:r>
              <a:rPr lang="en-US" altLang="en-US" sz="2800" dirty="0"/>
              <a:t>Informal </a:t>
            </a:r>
          </a:p>
          <a:p>
            <a:pPr marL="609600" indent="-609600" algn="just">
              <a:lnSpc>
                <a:spcPct val="90000"/>
              </a:lnSpc>
              <a:buClr>
                <a:schemeClr val="tx1"/>
              </a:buClr>
              <a:buAutoNum type="arabicPeriod"/>
            </a:pPr>
            <a:r>
              <a:rPr lang="en-US" altLang="en-US" sz="2800" dirty="0"/>
              <a:t>Substandard. </a:t>
            </a:r>
          </a:p>
          <a:p>
            <a:pPr marL="609600" indent="-609600" algn="just">
              <a:lnSpc>
                <a:spcPct val="90000"/>
              </a:lnSpc>
              <a:buClr>
                <a:schemeClr val="tx1"/>
              </a:buClr>
              <a:buNone/>
            </a:pPr>
            <a:endParaRPr lang="en-US" altLang="en-US" sz="2800" b="1" dirty="0"/>
          </a:p>
          <a:p>
            <a:pPr marL="609600" indent="-609600">
              <a:lnSpc>
                <a:spcPct val="90000"/>
              </a:lnSpc>
            </a:pPr>
            <a:endParaRPr lang="en-US"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Feedback</a:t>
            </a:r>
          </a:p>
        </p:txBody>
      </p:sp>
      <p:sp>
        <p:nvSpPr>
          <p:cNvPr id="3" name="Content Placeholder 2"/>
          <p:cNvSpPr>
            <a:spLocks noGrp="1"/>
          </p:cNvSpPr>
          <p:nvPr>
            <p:ph idx="1"/>
          </p:nvPr>
        </p:nvSpPr>
        <p:spPr/>
        <p:txBody>
          <a:bodyPr/>
          <a:lstStyle/>
          <a:p>
            <a:pPr>
              <a:buNone/>
            </a:pPr>
            <a:r>
              <a:rPr lang="en-IN" b="1" dirty="0"/>
              <a:t>Some points while giving feedback:</a:t>
            </a:r>
          </a:p>
          <a:p>
            <a:r>
              <a:rPr lang="en-IN" dirty="0"/>
              <a:t>Avoid giving bitter feedback directly</a:t>
            </a:r>
          </a:p>
          <a:p>
            <a:r>
              <a:rPr lang="en-IN" dirty="0"/>
              <a:t>Look at areas that can be improved upon</a:t>
            </a:r>
          </a:p>
          <a:p>
            <a:r>
              <a:rPr lang="en-IN" dirty="0"/>
              <a:t>Do not highlight the negative areas too much</a:t>
            </a:r>
          </a:p>
          <a:p>
            <a:r>
              <a:rPr lang="en-IN" dirty="0"/>
              <a:t>Do not settle your personal scores while giving feedback</a:t>
            </a:r>
          </a:p>
          <a:p>
            <a:r>
              <a:rPr lang="en-IN" dirty="0"/>
              <a:t>Explain your limitations</a:t>
            </a:r>
          </a:p>
          <a:p>
            <a:r>
              <a:rPr lang="en-IN" dirty="0"/>
              <a:t>Take time to give feedback</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56321"/>
          <p:cNvSpPr>
            <a:spLocks noGrp="1"/>
          </p:cNvSpPr>
          <p:nvPr>
            <p:ph type="title"/>
          </p:nvPr>
        </p:nvSpPr>
        <p:spPr>
          <a:xfrm>
            <a:off x="2514600" y="457200"/>
            <a:ext cx="7772400" cy="612775"/>
          </a:xfrm>
        </p:spPr>
        <p:txBody>
          <a:bodyPr anchor="ctr">
            <a:normAutofit fontScale="90000"/>
          </a:bodyPr>
          <a:lstStyle/>
          <a:p>
            <a:r>
              <a:rPr lang="en-US" altLang="en-US" sz="4000">
                <a:solidFill>
                  <a:srgbClr val="FF33CC"/>
                </a:solidFill>
              </a:rPr>
              <a:t>Formal and Informal Words</a:t>
            </a:r>
          </a:p>
        </p:txBody>
      </p:sp>
      <p:sp>
        <p:nvSpPr>
          <p:cNvPr id="55298" name="Text Placeholder 56322"/>
          <p:cNvSpPr>
            <a:spLocks noGrp="1"/>
          </p:cNvSpPr>
          <p:nvPr>
            <p:ph idx="1"/>
          </p:nvPr>
        </p:nvSpPr>
        <p:spPr>
          <a:xfrm>
            <a:off x="2438400" y="1524000"/>
            <a:ext cx="7696200" cy="4891088"/>
          </a:xfrm>
        </p:spPr>
        <p:txBody>
          <a:bodyPr anchor="t"/>
          <a:lstStyle/>
          <a:p>
            <a:pPr algn="just">
              <a:lnSpc>
                <a:spcPct val="80000"/>
              </a:lnSpc>
              <a:buNone/>
            </a:pPr>
            <a:r>
              <a:rPr lang="en-US" altLang="en-US" sz="2400">
                <a:solidFill>
                  <a:schemeClr val="accent2"/>
                </a:solidFill>
              </a:rPr>
              <a:t>Formal </a:t>
            </a:r>
            <a:r>
              <a:rPr lang="en-US" altLang="en-US" sz="2400"/>
              <a:t>writing is often associated with scholarly writing: doctoral dissertations, scholarly, legal documents, top-level government agreements and other material where formality is demanded.</a:t>
            </a:r>
          </a:p>
          <a:p>
            <a:pPr algn="just">
              <a:lnSpc>
                <a:spcPct val="80000"/>
              </a:lnSpc>
              <a:buNone/>
            </a:pPr>
            <a:r>
              <a:rPr lang="en-US" altLang="en-US" sz="2400">
                <a:solidFill>
                  <a:schemeClr val="accent2"/>
                </a:solidFill>
              </a:rPr>
              <a:t>Informal </a:t>
            </a:r>
            <a:r>
              <a:rPr lang="en-US" altLang="en-US" sz="2400"/>
              <a:t>writing is more characteristic of business writing. Here you use words that are short, well-known and conversational as in this comparison list:</a:t>
            </a:r>
          </a:p>
          <a:p>
            <a:pPr>
              <a:lnSpc>
                <a:spcPct val="80000"/>
              </a:lnSpc>
              <a:buNone/>
            </a:pPr>
            <a:r>
              <a:rPr lang="en-US" altLang="en-US" sz="2400" b="1">
                <a:solidFill>
                  <a:srgbClr val="FF33CC"/>
                </a:solidFill>
              </a:rPr>
              <a:t>More Formal			less formal</a:t>
            </a:r>
          </a:p>
          <a:p>
            <a:pPr>
              <a:lnSpc>
                <a:spcPct val="80000"/>
              </a:lnSpc>
              <a:buNone/>
            </a:pPr>
            <a:r>
              <a:rPr lang="en-US" altLang="en-US" sz="2400"/>
              <a:t>Participate				Join</a:t>
            </a:r>
          </a:p>
          <a:p>
            <a:pPr>
              <a:lnSpc>
                <a:spcPct val="80000"/>
              </a:lnSpc>
              <a:buNone/>
            </a:pPr>
            <a:r>
              <a:rPr lang="en-US" altLang="en-US" sz="2400"/>
              <a:t>Endeavor				try</a:t>
            </a:r>
          </a:p>
          <a:p>
            <a:pPr>
              <a:lnSpc>
                <a:spcPct val="80000"/>
              </a:lnSpc>
              <a:buNone/>
            </a:pPr>
            <a:r>
              <a:rPr lang="en-US" altLang="en-US" sz="2400"/>
              <a:t>Ascertain				find out</a:t>
            </a:r>
          </a:p>
          <a:p>
            <a:pPr>
              <a:lnSpc>
                <a:spcPct val="80000"/>
              </a:lnSpc>
              <a:buNone/>
            </a:pPr>
            <a:r>
              <a:rPr lang="en-US" altLang="en-US" sz="2400"/>
              <a:t>Utilize					use</a:t>
            </a:r>
          </a:p>
          <a:p>
            <a:pPr>
              <a:lnSpc>
                <a:spcPct val="80000"/>
              </a:lnSpc>
              <a:buNone/>
            </a:pPr>
            <a:r>
              <a:rPr lang="en-US" altLang="en-US" sz="2400"/>
              <a:t>Interrogate				question</a:t>
            </a:r>
          </a:p>
          <a:p>
            <a:pPr>
              <a:lnSpc>
                <a:spcPct val="80000"/>
              </a:lnSpc>
              <a:buNone/>
            </a:pPr>
            <a:endParaRPr lang="en-US" altLang="en-US" sz="2400"/>
          </a:p>
          <a:p>
            <a:pPr>
              <a:lnSpc>
                <a:spcPct val="80000"/>
              </a:lnSpc>
            </a:pPr>
            <a:endParaRPr lang="en-US" alt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57345"/>
          <p:cNvSpPr>
            <a:spLocks noGrp="1"/>
          </p:cNvSpPr>
          <p:nvPr>
            <p:ph type="title"/>
          </p:nvPr>
        </p:nvSpPr>
        <p:spPr>
          <a:xfrm>
            <a:off x="2514600" y="457200"/>
            <a:ext cx="7772400" cy="708025"/>
          </a:xfrm>
        </p:spPr>
        <p:txBody>
          <a:bodyPr anchor="ctr">
            <a:normAutofit fontScale="90000"/>
          </a:bodyPr>
          <a:lstStyle/>
          <a:p>
            <a:r>
              <a:rPr lang="en-US" altLang="en-US">
                <a:solidFill>
                  <a:srgbClr val="FF33CC"/>
                </a:solidFill>
              </a:rPr>
              <a:t>Substandard Language</a:t>
            </a:r>
          </a:p>
        </p:txBody>
      </p:sp>
      <p:sp>
        <p:nvSpPr>
          <p:cNvPr id="56322" name="Text Placeholder 57346"/>
          <p:cNvSpPr>
            <a:spLocks noGrp="1"/>
          </p:cNvSpPr>
          <p:nvPr>
            <p:ph idx="1"/>
          </p:nvPr>
        </p:nvSpPr>
        <p:spPr>
          <a:xfrm>
            <a:off x="2362200" y="1600200"/>
            <a:ext cx="7696200" cy="4179888"/>
          </a:xfrm>
        </p:spPr>
        <p:txBody>
          <a:bodyPr anchor="t">
            <a:normAutofit/>
          </a:bodyPr>
          <a:lstStyle/>
          <a:p>
            <a:pPr>
              <a:lnSpc>
                <a:spcPct val="80000"/>
              </a:lnSpc>
              <a:buNone/>
            </a:pPr>
            <a:r>
              <a:rPr lang="en-US" altLang="en-US" sz="2800" dirty="0"/>
              <a:t>Avoid substandard language. Using correct words, incorrect grammar, faulty pronunciation all suggest an inability to use good English. Some examples follow:</a:t>
            </a:r>
          </a:p>
          <a:p>
            <a:pPr>
              <a:lnSpc>
                <a:spcPct val="80000"/>
              </a:lnSpc>
              <a:buNone/>
            </a:pPr>
            <a:r>
              <a:rPr lang="en-US" altLang="en-US" sz="2800" b="1" dirty="0">
                <a:solidFill>
                  <a:srgbClr val="FF33CC"/>
                </a:solidFill>
              </a:rPr>
              <a:t>Substandard			More Acceptable</a:t>
            </a:r>
          </a:p>
          <a:p>
            <a:pPr>
              <a:lnSpc>
                <a:spcPct val="80000"/>
              </a:lnSpc>
              <a:buNone/>
            </a:pPr>
            <a:r>
              <a:rPr lang="en-US" altLang="en-US" sz="2800" dirty="0" err="1"/>
              <a:t>Ain’t</a:t>
            </a:r>
            <a:r>
              <a:rPr lang="en-US" altLang="en-US" sz="2800" dirty="0"/>
              <a:t>					</a:t>
            </a:r>
            <a:r>
              <a:rPr lang="en-US" altLang="en-US" sz="2800" dirty="0" err="1"/>
              <a:t>isn’t,aren’t</a:t>
            </a:r>
            <a:endParaRPr lang="en-US" altLang="en-US" sz="2800" dirty="0"/>
          </a:p>
          <a:p>
            <a:pPr>
              <a:lnSpc>
                <a:spcPct val="80000"/>
              </a:lnSpc>
              <a:buNone/>
            </a:pPr>
            <a:r>
              <a:rPr lang="en-US" altLang="en-US" sz="2800" dirty="0"/>
              <a:t>Can’t hardly			can hardly</a:t>
            </a:r>
          </a:p>
          <a:p>
            <a:pPr>
              <a:lnSpc>
                <a:spcPct val="80000"/>
              </a:lnSpc>
              <a:buNone/>
            </a:pPr>
            <a:r>
              <a:rPr lang="en-US" altLang="en-US" sz="2800" dirty="0"/>
              <a:t>Aim to proving			aim to prove</a:t>
            </a:r>
          </a:p>
          <a:p>
            <a:pPr>
              <a:lnSpc>
                <a:spcPct val="80000"/>
              </a:lnSpc>
              <a:buNone/>
            </a:pPr>
            <a:r>
              <a:rPr lang="en-US" altLang="en-US" sz="2800" dirty="0"/>
              <a:t>Desirous to 			desirous of</a:t>
            </a:r>
          </a:p>
          <a:p>
            <a:pPr>
              <a:lnSpc>
                <a:spcPct val="80000"/>
              </a:lnSpc>
              <a:buNone/>
            </a:pPr>
            <a:r>
              <a:rPr lang="en-US" altLang="en-US" sz="2800" dirty="0" err="1"/>
              <a:t>Stoled</a:t>
            </a:r>
            <a:r>
              <a:rPr lang="en-US" altLang="en-US" sz="2800" dirty="0"/>
              <a:t>				stolen</a:t>
            </a:r>
          </a:p>
          <a:p>
            <a:pPr>
              <a:lnSpc>
                <a:spcPct val="80000"/>
              </a:lnSpc>
              <a:buNone/>
            </a:pPr>
            <a:endParaRPr lang="en-US" altLang="en-US" sz="2800" dirty="0"/>
          </a:p>
          <a:p>
            <a:pPr>
              <a:lnSpc>
                <a:spcPct val="80000"/>
              </a:lnSpc>
            </a:pPr>
            <a:endParaRPr lang="en-US" altLang="en-US" sz="2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58369"/>
          <p:cNvSpPr>
            <a:spLocks noGrp="1"/>
          </p:cNvSpPr>
          <p:nvPr>
            <p:ph type="title"/>
          </p:nvPr>
        </p:nvSpPr>
        <p:spPr>
          <a:xfrm>
            <a:off x="2438400" y="304800"/>
            <a:ext cx="6870700" cy="1258888"/>
          </a:xfrm>
        </p:spPr>
        <p:txBody>
          <a:bodyPr anchor="ctr"/>
          <a:lstStyle/>
          <a:p>
            <a:r>
              <a:rPr lang="en-US" altLang="en-US" sz="4000" b="1">
                <a:solidFill>
                  <a:srgbClr val="FF33CC"/>
                </a:solidFill>
              </a:rPr>
              <a:t>Facts and Figures Accuracy</a:t>
            </a:r>
          </a:p>
        </p:txBody>
      </p:sp>
      <p:sp>
        <p:nvSpPr>
          <p:cNvPr id="57346" name="Text Placeholder 58370"/>
          <p:cNvSpPr>
            <a:spLocks noGrp="1"/>
          </p:cNvSpPr>
          <p:nvPr>
            <p:ph idx="1"/>
          </p:nvPr>
        </p:nvSpPr>
        <p:spPr>
          <a:xfrm>
            <a:off x="2362200" y="1676400"/>
            <a:ext cx="8001000" cy="4687888"/>
          </a:xfrm>
        </p:spPr>
        <p:txBody>
          <a:bodyPr anchor="t"/>
          <a:lstStyle/>
          <a:p>
            <a:pPr>
              <a:lnSpc>
                <a:spcPct val="80000"/>
              </a:lnSpc>
              <a:buNone/>
            </a:pPr>
            <a:r>
              <a:rPr lang="en-US" altLang="en-US" sz="2000" dirty="0"/>
              <a:t>Check Accuracy of Facts, Figures and words</a:t>
            </a:r>
          </a:p>
          <a:p>
            <a:pPr>
              <a:lnSpc>
                <a:spcPct val="80000"/>
              </a:lnSpc>
              <a:buNone/>
            </a:pPr>
            <a:r>
              <a:rPr lang="en-US" altLang="en-US" sz="2000" dirty="0"/>
              <a:t>It is impossible to convey meaning precisely, through words, from the head of the sender to a receiver. Our goal is to be as precise as possible, which means checking and double-checking to ensure that the figures, facts and words you use are correct.</a:t>
            </a:r>
          </a:p>
          <a:p>
            <a:pPr>
              <a:lnSpc>
                <a:spcPct val="80000"/>
              </a:lnSpc>
              <a:buNone/>
            </a:pPr>
            <a:r>
              <a:rPr lang="en-US" altLang="en-US" sz="2000" dirty="0">
                <a:solidFill>
                  <a:schemeClr val="accent2"/>
                </a:solidFill>
              </a:rPr>
              <a:t>“A good check of your data is to have another person read and comment on the validity of the material”</a:t>
            </a:r>
          </a:p>
          <a:p>
            <a:pPr>
              <a:lnSpc>
                <a:spcPct val="80000"/>
              </a:lnSpc>
              <a:buNone/>
            </a:pPr>
            <a:r>
              <a:rPr lang="en-US" altLang="en-US" sz="2000" b="1" dirty="0"/>
              <a:t>Figures and facts</a:t>
            </a:r>
          </a:p>
          <a:p>
            <a:pPr>
              <a:lnSpc>
                <a:spcPct val="80000"/>
              </a:lnSpc>
              <a:buClr>
                <a:schemeClr val="tx1"/>
              </a:buClr>
              <a:buFont typeface="Wingdings" panose="05000000000000000000" pitchFamily="2" charset="2"/>
              <a:buChar char="§"/>
            </a:pPr>
            <a:r>
              <a:rPr lang="en-US" altLang="en-US" sz="2000" dirty="0"/>
              <a:t>Verify your statistical data</a:t>
            </a:r>
          </a:p>
          <a:p>
            <a:pPr>
              <a:lnSpc>
                <a:spcPct val="80000"/>
              </a:lnSpc>
              <a:buClr>
                <a:schemeClr val="tx1"/>
              </a:buClr>
              <a:buFont typeface="Wingdings" panose="05000000000000000000" pitchFamily="2" charset="2"/>
              <a:buChar char="§"/>
            </a:pPr>
            <a:r>
              <a:rPr lang="en-US" altLang="en-US" sz="2000" dirty="0"/>
              <a:t>Double-check your totals</a:t>
            </a:r>
          </a:p>
          <a:p>
            <a:pPr>
              <a:lnSpc>
                <a:spcPct val="80000"/>
              </a:lnSpc>
              <a:buClr>
                <a:schemeClr val="tx1"/>
              </a:buClr>
              <a:buFont typeface="Wingdings" panose="05000000000000000000" pitchFamily="2" charset="2"/>
              <a:buChar char="§"/>
            </a:pPr>
            <a:r>
              <a:rPr lang="en-US" altLang="en-US" sz="2000" dirty="0"/>
              <a:t>Avoid guessing at laws that have an impact on you, the sender and your organization.</a:t>
            </a:r>
          </a:p>
          <a:p>
            <a:pPr>
              <a:lnSpc>
                <a:spcPct val="80000"/>
              </a:lnSpc>
              <a:buClr>
                <a:schemeClr val="tx1"/>
              </a:buClr>
              <a:buFont typeface="Wingdings" panose="05000000000000000000" pitchFamily="2" charset="2"/>
              <a:buChar char="§"/>
            </a:pPr>
            <a:r>
              <a:rPr lang="en-US" altLang="en-US" sz="2000" dirty="0"/>
              <a:t>Have someone else read your message if the topic involves data.</a:t>
            </a:r>
          </a:p>
          <a:p>
            <a:pPr>
              <a:lnSpc>
                <a:spcPct val="80000"/>
              </a:lnSpc>
              <a:buClr>
                <a:schemeClr val="tx1"/>
              </a:buClr>
              <a:buFont typeface="Wingdings" panose="05000000000000000000" pitchFamily="2" charset="2"/>
              <a:buChar char="§"/>
            </a:pPr>
            <a:r>
              <a:rPr lang="en-US" altLang="en-US" sz="2000" dirty="0"/>
              <a:t>Determine whether a </a:t>
            </a:r>
            <a:r>
              <a:rPr lang="en-US" altLang="en-US" sz="2000" dirty="0">
                <a:solidFill>
                  <a:srgbClr val="FF33CC"/>
                </a:solidFill>
              </a:rPr>
              <a:t>“fact”</a:t>
            </a:r>
            <a:r>
              <a:rPr lang="en-US" altLang="en-US" sz="2000" dirty="0"/>
              <a:t> has changed over time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59393"/>
          <p:cNvSpPr>
            <a:spLocks noGrp="1"/>
          </p:cNvSpPr>
          <p:nvPr>
            <p:ph type="title"/>
          </p:nvPr>
        </p:nvSpPr>
        <p:spPr>
          <a:xfrm>
            <a:off x="2514600" y="457200"/>
            <a:ext cx="7772400" cy="790575"/>
          </a:xfrm>
        </p:spPr>
        <p:txBody>
          <a:bodyPr anchor="ctr"/>
          <a:lstStyle/>
          <a:p>
            <a:r>
              <a:rPr lang="en-US" altLang="en-US" sz="3200" b="1" dirty="0">
                <a:solidFill>
                  <a:srgbClr val="FF33CC"/>
                </a:solidFill>
              </a:rPr>
              <a:t>Proper Use of Confusing Words!</a:t>
            </a:r>
          </a:p>
        </p:txBody>
      </p:sp>
      <p:sp>
        <p:nvSpPr>
          <p:cNvPr id="58370" name="Text Placeholder 59394"/>
          <p:cNvSpPr>
            <a:spLocks noGrp="1"/>
          </p:cNvSpPr>
          <p:nvPr>
            <p:ph idx="1"/>
          </p:nvPr>
        </p:nvSpPr>
        <p:spPr>
          <a:xfrm>
            <a:off x="2438400" y="1600200"/>
            <a:ext cx="7696200" cy="4732338"/>
          </a:xfrm>
        </p:spPr>
        <p:txBody>
          <a:bodyPr anchor="t"/>
          <a:lstStyle/>
          <a:p>
            <a:pPr>
              <a:lnSpc>
                <a:spcPct val="80000"/>
              </a:lnSpc>
              <a:buNone/>
            </a:pPr>
            <a:r>
              <a:rPr lang="en-US" altLang="en-US" sz="2000"/>
              <a:t>Our </a:t>
            </a:r>
            <a:r>
              <a:rPr lang="en-US" altLang="en-US" sz="2000">
                <a:solidFill>
                  <a:srgbClr val="FF33CC"/>
                </a:solidFill>
              </a:rPr>
              <a:t>Languag</a:t>
            </a:r>
            <a:r>
              <a:rPr lang="en-US" altLang="en-US" sz="2000"/>
              <a:t>e (Any) is constantly changing. In fact,even dictionaries can not keep up with rapid change in our language. the following words often confusing in usage:</a:t>
            </a:r>
          </a:p>
          <a:p>
            <a:pPr>
              <a:lnSpc>
                <a:spcPct val="80000"/>
              </a:lnSpc>
              <a:buNone/>
            </a:pPr>
            <a:endParaRPr lang="en-US" altLang="en-US" sz="2000"/>
          </a:p>
          <a:p>
            <a:pPr>
              <a:lnSpc>
                <a:spcPct val="80000"/>
              </a:lnSpc>
              <a:buNone/>
            </a:pPr>
            <a:r>
              <a:rPr lang="en-US" altLang="en-US" sz="2000">
                <a:solidFill>
                  <a:srgbClr val="FF33CC"/>
                </a:solidFill>
              </a:rPr>
              <a:t>A, An</a:t>
            </a:r>
            <a:r>
              <a:rPr lang="en-US" altLang="en-US" sz="2000"/>
              <a:t>	use a before consonants and 					consonants sounds or a long ” u” 				sound. Use an before vowels.</a:t>
            </a:r>
          </a:p>
          <a:p>
            <a:pPr>
              <a:lnSpc>
                <a:spcPct val="80000"/>
              </a:lnSpc>
              <a:buNone/>
            </a:pPr>
            <a:endParaRPr lang="en-US" altLang="en-US" sz="2000"/>
          </a:p>
          <a:p>
            <a:pPr>
              <a:lnSpc>
                <a:spcPct val="80000"/>
              </a:lnSpc>
              <a:buNone/>
            </a:pPr>
            <a:r>
              <a:rPr lang="en-US" altLang="en-US" sz="2000">
                <a:solidFill>
                  <a:srgbClr val="FF33CC"/>
                </a:solidFill>
              </a:rPr>
              <a:t>Accept, except</a:t>
            </a:r>
            <a:r>
              <a:rPr lang="en-US" altLang="en-US" sz="2000"/>
              <a:t>	accept is a verb and means to 					receive. except is a verb or a 					preposition and relates to 						omitting or leaving out.</a:t>
            </a:r>
          </a:p>
          <a:p>
            <a:pPr>
              <a:lnSpc>
                <a:spcPct val="80000"/>
              </a:lnSpc>
              <a:buNone/>
            </a:pPr>
            <a:endParaRPr lang="en-US" altLang="en-US" sz="2000"/>
          </a:p>
          <a:p>
            <a:pPr>
              <a:lnSpc>
                <a:spcPct val="80000"/>
              </a:lnSpc>
              <a:buNone/>
            </a:pPr>
            <a:r>
              <a:rPr lang="en-US" altLang="en-US" sz="2000">
                <a:solidFill>
                  <a:srgbClr val="FF33CC"/>
                </a:solidFill>
              </a:rPr>
              <a:t>Anxious, eager	</a:t>
            </a:r>
            <a:r>
              <a:rPr lang="en-US" altLang="en-US" sz="2000"/>
              <a:t>Anxious implies worry, eager 					conveys keen desire</a:t>
            </a:r>
          </a:p>
          <a:p>
            <a:pPr>
              <a:lnSpc>
                <a:spcPct val="80000"/>
              </a:lnSpc>
              <a:buNone/>
            </a:pPr>
            <a:endParaRPr lang="en-US" altLang="en-US" sz="2000"/>
          </a:p>
          <a:p>
            <a:pPr>
              <a:lnSpc>
                <a:spcPct val="80000"/>
              </a:lnSpc>
            </a:pPr>
            <a:endParaRPr lang="en-US" altLang="en-US" sz="20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59393"/>
          <p:cNvSpPr>
            <a:spLocks noGrp="1"/>
          </p:cNvSpPr>
          <p:nvPr>
            <p:ph type="title"/>
          </p:nvPr>
        </p:nvSpPr>
        <p:spPr>
          <a:xfrm>
            <a:off x="2514600" y="457200"/>
            <a:ext cx="7772400" cy="790575"/>
          </a:xfrm>
        </p:spPr>
        <p:txBody>
          <a:bodyPr anchor="ctr"/>
          <a:lstStyle/>
          <a:p>
            <a:r>
              <a:rPr lang="en-US" altLang="en-US" sz="3200" b="1" dirty="0">
                <a:solidFill>
                  <a:srgbClr val="FF33CC"/>
                </a:solidFill>
              </a:rPr>
              <a:t>Proper Use of Confusing Words!</a:t>
            </a:r>
          </a:p>
        </p:txBody>
      </p:sp>
      <p:sp>
        <p:nvSpPr>
          <p:cNvPr id="58370" name="Text Placeholder 59394"/>
          <p:cNvSpPr>
            <a:spLocks noGrp="1"/>
          </p:cNvSpPr>
          <p:nvPr>
            <p:ph idx="1"/>
          </p:nvPr>
        </p:nvSpPr>
        <p:spPr>
          <a:xfrm>
            <a:off x="2438400" y="1600200"/>
            <a:ext cx="7696200" cy="4732338"/>
          </a:xfrm>
        </p:spPr>
        <p:txBody>
          <a:bodyPr anchor="t"/>
          <a:lstStyle/>
          <a:p>
            <a:pPr>
              <a:lnSpc>
                <a:spcPct val="80000"/>
              </a:lnSpc>
            </a:pPr>
            <a:r>
              <a:rPr lang="en-US" altLang="en-US" sz="2400" dirty="0"/>
              <a:t>Adopt/ adapt</a:t>
            </a:r>
          </a:p>
          <a:p>
            <a:pPr>
              <a:lnSpc>
                <a:spcPct val="80000"/>
              </a:lnSpc>
            </a:pPr>
            <a:r>
              <a:rPr lang="en-US" altLang="en-US" sz="2400" dirty="0"/>
              <a:t>Advise/ advice</a:t>
            </a:r>
          </a:p>
          <a:p>
            <a:pPr>
              <a:lnSpc>
                <a:spcPct val="80000"/>
              </a:lnSpc>
            </a:pPr>
            <a:r>
              <a:rPr lang="en-US" altLang="en-US" sz="2400" dirty="0"/>
              <a:t>Affect/ effect</a:t>
            </a:r>
          </a:p>
          <a:p>
            <a:pPr>
              <a:lnSpc>
                <a:spcPct val="80000"/>
              </a:lnSpc>
            </a:pPr>
            <a:r>
              <a:rPr lang="en-US" altLang="en-US" sz="2400" dirty="0"/>
              <a:t>Allusion/ illusion</a:t>
            </a:r>
          </a:p>
          <a:p>
            <a:pPr>
              <a:lnSpc>
                <a:spcPct val="80000"/>
              </a:lnSpc>
            </a:pPr>
            <a:r>
              <a:rPr lang="en-US" altLang="en-US" sz="2400" dirty="0"/>
              <a:t>Principal/ principle</a:t>
            </a:r>
          </a:p>
          <a:p>
            <a:pPr>
              <a:lnSpc>
                <a:spcPct val="80000"/>
              </a:lnSpc>
            </a:pPr>
            <a:r>
              <a:rPr lang="en-US" altLang="en-US" sz="2400" dirty="0"/>
              <a:t>Compliment/ complement</a:t>
            </a:r>
          </a:p>
          <a:p>
            <a:pPr>
              <a:lnSpc>
                <a:spcPct val="80000"/>
              </a:lnSpc>
            </a:pPr>
            <a:r>
              <a:rPr lang="en-US" altLang="en-US" sz="2400" dirty="0"/>
              <a:t>Criterion/ criteria</a:t>
            </a:r>
          </a:p>
          <a:p>
            <a:pPr>
              <a:lnSpc>
                <a:spcPct val="80000"/>
              </a:lnSpc>
            </a:pPr>
            <a:r>
              <a:rPr lang="en-US" altLang="en-US" sz="2400" dirty="0"/>
              <a:t>Phenomenon/ phenomena</a:t>
            </a:r>
          </a:p>
          <a:p>
            <a:pPr>
              <a:lnSpc>
                <a:spcPct val="80000"/>
              </a:lnSpc>
            </a:pPr>
            <a:r>
              <a:rPr lang="en-US" altLang="en-US" sz="2400" dirty="0"/>
              <a:t>Fortunate/ fortuitous</a:t>
            </a:r>
          </a:p>
          <a:p>
            <a:pPr>
              <a:lnSpc>
                <a:spcPct val="80000"/>
              </a:lnSpc>
            </a:pPr>
            <a:r>
              <a:rPr lang="en-US" altLang="en-US" sz="2400" dirty="0"/>
              <a:t>Idol/ idle</a:t>
            </a:r>
          </a:p>
          <a:p>
            <a:pPr>
              <a:lnSpc>
                <a:spcPct val="80000"/>
              </a:lnSpc>
            </a:pPr>
            <a:r>
              <a:rPr lang="en-US" altLang="en-US" sz="2400"/>
              <a:t>Desert/dessert</a:t>
            </a:r>
          </a:p>
          <a:p>
            <a:pPr>
              <a:lnSpc>
                <a:spcPct val="80000"/>
              </a:lnSpc>
            </a:pPr>
            <a:endParaRPr lang="en-US" altLang="en-US" sz="2400" dirty="0"/>
          </a:p>
          <a:p>
            <a:pPr>
              <a:lnSpc>
                <a:spcPct val="80000"/>
              </a:lnSpc>
            </a:pPr>
            <a:endParaRPr lang="en-US" alt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6385"/>
          <p:cNvSpPr>
            <a:spLocks noGrp="1"/>
          </p:cNvSpPr>
          <p:nvPr>
            <p:ph type="title"/>
          </p:nvPr>
        </p:nvSpPr>
        <p:spPr/>
        <p:txBody>
          <a:bodyPr anchor="ctr"/>
          <a:lstStyle/>
          <a:p>
            <a:r>
              <a:rPr lang="en-IN" altLang="en-US" sz="4000" dirty="0"/>
              <a:t>Challenges while sending and receiving a message</a:t>
            </a:r>
            <a:endParaRPr lang="zh-CN" altLang="en-US" sz="4000" dirty="0"/>
          </a:p>
        </p:txBody>
      </p:sp>
      <p:sp>
        <p:nvSpPr>
          <p:cNvPr id="15362" name="Text Placeholder 16386"/>
          <p:cNvSpPr>
            <a:spLocks noGrp="1"/>
          </p:cNvSpPr>
          <p:nvPr>
            <p:ph idx="1"/>
          </p:nvPr>
        </p:nvSpPr>
        <p:spPr/>
        <p:txBody>
          <a:bodyPr anchor="t"/>
          <a:lstStyle/>
          <a:p>
            <a:pPr>
              <a:lnSpc>
                <a:spcPct val="80000"/>
              </a:lnSpc>
            </a:pPr>
            <a:r>
              <a:rPr lang="en-IN" altLang="en-US" dirty="0"/>
              <a:t>Unclear ideas</a:t>
            </a:r>
          </a:p>
          <a:p>
            <a:pPr>
              <a:lnSpc>
                <a:spcPct val="80000"/>
              </a:lnSpc>
            </a:pPr>
            <a:r>
              <a:rPr lang="en-IN" altLang="en-US" dirty="0"/>
              <a:t>Wrong or inappropriate medium</a:t>
            </a:r>
          </a:p>
          <a:p>
            <a:pPr>
              <a:lnSpc>
                <a:spcPct val="80000"/>
              </a:lnSpc>
            </a:pPr>
            <a:r>
              <a:rPr lang="en-IN" altLang="en-US" dirty="0"/>
              <a:t>Noises or breakdowns during communication</a:t>
            </a:r>
          </a:p>
          <a:p>
            <a:pPr>
              <a:lnSpc>
                <a:spcPct val="80000"/>
              </a:lnSpc>
            </a:pPr>
            <a:r>
              <a:rPr lang="en-IN" altLang="en-US" dirty="0"/>
              <a:t>Message ignored or missed due to information clutter</a:t>
            </a:r>
          </a:p>
          <a:p>
            <a:pPr>
              <a:lnSpc>
                <a:spcPct val="80000"/>
              </a:lnSpc>
            </a:pPr>
            <a:r>
              <a:rPr lang="en-IN" altLang="en-US" dirty="0"/>
              <a:t>Meaning of messages not interpreted the way they were meant</a:t>
            </a:r>
          </a:p>
          <a:p>
            <a:pPr>
              <a:lnSpc>
                <a:spcPct val="80000"/>
              </a:lnSpc>
            </a:pPr>
            <a:r>
              <a:rPr lang="en-IN" altLang="en-US" dirty="0"/>
              <a:t>Low impact of messages and consequent poor response.</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6385"/>
          <p:cNvSpPr>
            <a:spLocks noGrp="1"/>
          </p:cNvSpPr>
          <p:nvPr>
            <p:ph type="title"/>
          </p:nvPr>
        </p:nvSpPr>
        <p:spPr/>
        <p:txBody>
          <a:bodyPr anchor="ctr"/>
          <a:lstStyle/>
          <a:p>
            <a:r>
              <a:rPr lang="en-IN" altLang="en-US" sz="4000" dirty="0"/>
              <a:t>Challenges while sending a message</a:t>
            </a:r>
            <a:endParaRPr lang="zh-CN" altLang="en-US" sz="4000" dirty="0"/>
          </a:p>
        </p:txBody>
      </p:sp>
      <p:sp>
        <p:nvSpPr>
          <p:cNvPr id="15362" name="Text Placeholder 16386"/>
          <p:cNvSpPr>
            <a:spLocks noGrp="1"/>
          </p:cNvSpPr>
          <p:nvPr>
            <p:ph idx="1"/>
          </p:nvPr>
        </p:nvSpPr>
        <p:spPr/>
        <p:txBody>
          <a:bodyPr anchor="t"/>
          <a:lstStyle/>
          <a:p>
            <a:pPr>
              <a:lnSpc>
                <a:spcPct val="80000"/>
              </a:lnSpc>
              <a:buNone/>
            </a:pPr>
            <a:r>
              <a:rPr lang="en-IN" altLang="en-US" dirty="0"/>
              <a:t>	 </a:t>
            </a:r>
            <a:r>
              <a:rPr lang="en-IN" altLang="en-US" b="1" dirty="0"/>
              <a:t>Unclear ideas</a:t>
            </a:r>
          </a:p>
          <a:p>
            <a:pPr>
              <a:lnSpc>
                <a:spcPct val="80000"/>
              </a:lnSpc>
              <a:buNone/>
            </a:pPr>
            <a:r>
              <a:rPr lang="en-IN" altLang="en-US" dirty="0"/>
              <a:t>    Many messages to be addressed.</a:t>
            </a:r>
          </a:p>
          <a:p>
            <a:pPr>
              <a:lnSpc>
                <a:spcPct val="80000"/>
              </a:lnSpc>
              <a:buNone/>
            </a:pPr>
            <a:r>
              <a:rPr lang="en-IN" altLang="en-US" dirty="0"/>
              <a:t>    Multiple thoughts in the same message.</a:t>
            </a:r>
          </a:p>
          <a:p>
            <a:pPr>
              <a:lnSpc>
                <a:spcPct val="80000"/>
              </a:lnSpc>
              <a:buNone/>
            </a:pPr>
            <a:r>
              <a:rPr lang="en-IN" altLang="en-US" dirty="0"/>
              <a:t>     </a:t>
            </a:r>
            <a:r>
              <a:rPr lang="en-IN" altLang="en-US" b="1" dirty="0"/>
              <a:t>SOLUTION:</a:t>
            </a:r>
            <a:r>
              <a:rPr lang="en-IN" altLang="en-US" dirty="0"/>
              <a:t> </a:t>
            </a:r>
          </a:p>
          <a:p>
            <a:pPr>
              <a:lnSpc>
                <a:spcPct val="80000"/>
              </a:lnSpc>
              <a:buNone/>
            </a:pPr>
            <a:r>
              <a:rPr lang="en-IN" altLang="en-US" i="1" dirty="0"/>
              <a:t>	 - </a:t>
            </a:r>
            <a:r>
              <a:rPr lang="en-IN" altLang="en-US" sz="2800" i="1" dirty="0"/>
              <a:t>Stay focused on your message and the reason for sending it (purpose of sending the message).</a:t>
            </a:r>
          </a:p>
          <a:p>
            <a:pPr>
              <a:lnSpc>
                <a:spcPct val="80000"/>
              </a:lnSpc>
              <a:buNone/>
            </a:pPr>
            <a:r>
              <a:rPr lang="en-IN" altLang="en-US" sz="2800" i="1" dirty="0"/>
              <a:t>    - Communicate different pieces of information with separate messages.</a:t>
            </a:r>
          </a:p>
          <a:p>
            <a:pPr>
              <a:lnSpc>
                <a:spcPct val="80000"/>
              </a:lnSpc>
              <a:buNone/>
            </a:pPr>
            <a:r>
              <a:rPr lang="en-IN" altLang="en-US" sz="2800" i="1" dirty="0"/>
              <a:t>    - Do not combine messages and confuse the audience.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6385"/>
          <p:cNvSpPr>
            <a:spLocks noGrp="1"/>
          </p:cNvSpPr>
          <p:nvPr>
            <p:ph type="title"/>
          </p:nvPr>
        </p:nvSpPr>
        <p:spPr/>
        <p:txBody>
          <a:bodyPr anchor="ctr"/>
          <a:lstStyle/>
          <a:p>
            <a:r>
              <a:rPr lang="en-IN" altLang="en-US" sz="4000" dirty="0"/>
              <a:t>Challenges while sending a message</a:t>
            </a:r>
            <a:endParaRPr lang="zh-CN" altLang="en-US" sz="4000" dirty="0"/>
          </a:p>
        </p:txBody>
      </p:sp>
      <p:sp>
        <p:nvSpPr>
          <p:cNvPr id="15362" name="Text Placeholder 16386"/>
          <p:cNvSpPr>
            <a:spLocks noGrp="1"/>
          </p:cNvSpPr>
          <p:nvPr>
            <p:ph idx="1"/>
          </p:nvPr>
        </p:nvSpPr>
        <p:spPr/>
        <p:txBody>
          <a:bodyPr anchor="t"/>
          <a:lstStyle/>
          <a:p>
            <a:pPr>
              <a:lnSpc>
                <a:spcPct val="80000"/>
              </a:lnSpc>
              <a:buNone/>
            </a:pPr>
            <a:endParaRPr lang="en-IN" altLang="en-US" i="1" dirty="0"/>
          </a:p>
          <a:p>
            <a:pPr>
              <a:lnSpc>
                <a:spcPct val="80000"/>
              </a:lnSpc>
            </a:pPr>
            <a:r>
              <a:rPr lang="en-IN" altLang="en-US" dirty="0"/>
              <a:t>Wrong or inappropriate medium</a:t>
            </a:r>
          </a:p>
          <a:p>
            <a:pPr lvl="1">
              <a:lnSpc>
                <a:spcPct val="80000"/>
              </a:lnSpc>
            </a:pPr>
            <a:r>
              <a:rPr lang="en-IN" altLang="en-US" dirty="0"/>
              <a:t>Use suitable media</a:t>
            </a:r>
          </a:p>
          <a:p>
            <a:pPr lvl="1">
              <a:lnSpc>
                <a:spcPct val="80000"/>
              </a:lnSpc>
            </a:pPr>
            <a:r>
              <a:rPr lang="en-IN" altLang="en-US" dirty="0"/>
              <a:t>Each medium has its uses and shortcomings.</a:t>
            </a:r>
          </a:p>
          <a:p>
            <a:pPr lvl="1">
              <a:lnSpc>
                <a:spcPct val="80000"/>
              </a:lnSpc>
            </a:pPr>
            <a:r>
              <a:rPr lang="en-IN" altLang="en-US" dirty="0"/>
              <a:t>Check requirements: type of message, speed, documentation</a:t>
            </a:r>
          </a:p>
          <a:p>
            <a:pPr>
              <a:lnSpc>
                <a:spcPct val="80000"/>
              </a:lnSpc>
              <a:buNone/>
            </a:pPr>
            <a:endParaRPr lang="en-IN" altLang="en-US" dirty="0"/>
          </a:p>
          <a:p>
            <a:pPr>
              <a:lnSpc>
                <a:spcPct val="80000"/>
              </a:lnSpc>
            </a:pPr>
            <a:r>
              <a:rPr lang="en-IN" altLang="en-US" dirty="0"/>
              <a:t>Noises or breakdowns during communication</a:t>
            </a:r>
          </a:p>
          <a:p>
            <a:pPr>
              <a:lnSpc>
                <a:spcPct val="80000"/>
              </a:lnSpc>
              <a:buNone/>
            </a:pPr>
            <a:r>
              <a:rPr lang="en-IN" altLang="en-US" dirty="0"/>
              <a:t>   - </a:t>
            </a:r>
            <a:r>
              <a:rPr lang="en-IN" altLang="en-US" sz="2800" dirty="0"/>
              <a:t>Barriers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6385"/>
          <p:cNvSpPr>
            <a:spLocks noGrp="1"/>
          </p:cNvSpPr>
          <p:nvPr>
            <p:ph type="title"/>
          </p:nvPr>
        </p:nvSpPr>
        <p:spPr/>
        <p:txBody>
          <a:bodyPr anchor="ctr"/>
          <a:lstStyle/>
          <a:p>
            <a:r>
              <a:rPr lang="en-IN" altLang="en-US" sz="4000" dirty="0"/>
              <a:t>Challenges while receiving a message</a:t>
            </a:r>
            <a:endParaRPr lang="zh-CN" altLang="en-US" sz="4000" dirty="0"/>
          </a:p>
        </p:txBody>
      </p:sp>
      <p:sp>
        <p:nvSpPr>
          <p:cNvPr id="15362" name="Text Placeholder 16386"/>
          <p:cNvSpPr>
            <a:spLocks noGrp="1"/>
          </p:cNvSpPr>
          <p:nvPr>
            <p:ph idx="1"/>
          </p:nvPr>
        </p:nvSpPr>
        <p:spPr/>
        <p:txBody>
          <a:bodyPr anchor="t"/>
          <a:lstStyle/>
          <a:p>
            <a:pPr>
              <a:lnSpc>
                <a:spcPct val="80000"/>
              </a:lnSpc>
            </a:pPr>
            <a:r>
              <a:rPr lang="en-IN" altLang="en-US" dirty="0"/>
              <a:t>Message ignored or missed due to information clutter</a:t>
            </a:r>
          </a:p>
          <a:p>
            <a:pPr lvl="1">
              <a:lnSpc>
                <a:spcPct val="80000"/>
              </a:lnSpc>
            </a:pPr>
            <a:r>
              <a:rPr lang="en-IN" altLang="en-US" dirty="0"/>
              <a:t>Solution: target the right audience</a:t>
            </a:r>
          </a:p>
          <a:p>
            <a:pPr lvl="1">
              <a:lnSpc>
                <a:spcPct val="80000"/>
              </a:lnSpc>
            </a:pPr>
            <a:r>
              <a:rPr lang="en-IN" altLang="en-US" dirty="0"/>
              <a:t>Message should be easy to grasp</a:t>
            </a:r>
          </a:p>
          <a:p>
            <a:pPr>
              <a:lnSpc>
                <a:spcPct val="80000"/>
              </a:lnSpc>
            </a:pPr>
            <a:r>
              <a:rPr lang="en-IN" altLang="en-US" dirty="0"/>
              <a:t>Meaning of messages not interpreted the way they were meant</a:t>
            </a:r>
          </a:p>
          <a:p>
            <a:pPr lvl="1">
              <a:lnSpc>
                <a:spcPct val="80000"/>
              </a:lnSpc>
            </a:pPr>
            <a:r>
              <a:rPr lang="en-IN" altLang="en-US" dirty="0"/>
              <a:t>Be objective and concrete</a:t>
            </a:r>
          </a:p>
          <a:p>
            <a:pPr>
              <a:lnSpc>
                <a:spcPct val="80000"/>
              </a:lnSpc>
            </a:pPr>
            <a:r>
              <a:rPr lang="en-IN" altLang="en-US" dirty="0"/>
              <a:t>Low impact of messages and consequent poor </a:t>
            </a:r>
            <a:r>
              <a:rPr lang="en-IN" altLang="en-US"/>
              <a:t>response.</a:t>
            </a:r>
            <a:endParaRPr lang="en-I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29697"/>
          <p:cNvSpPr>
            <a:spLocks noGrp="1"/>
          </p:cNvSpPr>
          <p:nvPr>
            <p:ph type="title"/>
          </p:nvPr>
        </p:nvSpPr>
        <p:spPr/>
        <p:txBody>
          <a:bodyPr anchor="ctr"/>
          <a:lstStyle/>
          <a:p>
            <a:r>
              <a:rPr lang="en-US" altLang="en-US"/>
              <a:t>Barriers to Communication</a:t>
            </a:r>
          </a:p>
        </p:txBody>
      </p:sp>
      <p:sp>
        <p:nvSpPr>
          <p:cNvPr id="28674" name="Text Placeholder 29698"/>
          <p:cNvSpPr>
            <a:spLocks noGrp="1"/>
          </p:cNvSpPr>
          <p:nvPr>
            <p:ph idx="1"/>
          </p:nvPr>
        </p:nvSpPr>
        <p:spPr/>
        <p:txBody>
          <a:bodyPr anchor="t"/>
          <a:lstStyle/>
          <a:p>
            <a:pPr>
              <a:lnSpc>
                <a:spcPct val="90000"/>
              </a:lnSpc>
            </a:pPr>
            <a:r>
              <a:rPr lang="en-IN" altLang="en-US" sz="2800" i="1" dirty="0"/>
              <a:t>Sender oriented barriers</a:t>
            </a:r>
            <a:r>
              <a:rPr lang="en-IN" altLang="en-US" sz="2800" dirty="0"/>
              <a:t>- Sender’s way of framing the message, language, interpersonal behaviour, attitude, frame of reference, complexes, editing, distortion of message, perceptual bias.</a:t>
            </a:r>
          </a:p>
          <a:p>
            <a:pPr>
              <a:lnSpc>
                <a:spcPct val="90000"/>
              </a:lnSpc>
            </a:pPr>
            <a:r>
              <a:rPr lang="en-IN" altLang="en-US" sz="2800" i="1" dirty="0"/>
              <a:t>Verbal and non-verbal barriers </a:t>
            </a:r>
            <a:r>
              <a:rPr lang="en-IN" altLang="en-US" sz="2800" dirty="0"/>
              <a:t>Linguistic, semantic, punctuation, wrong selection of medium, poor vocabulary, emotions, signs, body language.</a:t>
            </a:r>
          </a:p>
          <a:p>
            <a:pPr>
              <a:lnSpc>
                <a:spcPct val="90000"/>
              </a:lnSpc>
            </a:pPr>
            <a:r>
              <a:rPr lang="en-IN" altLang="en-US" sz="2800" i="1" dirty="0"/>
              <a:t>Cross cultural barriers</a:t>
            </a:r>
            <a:r>
              <a:rPr lang="en-IN" altLang="en-US" sz="2800" dirty="0"/>
              <a:t>-difference in approaches to communicate due to cultural nuances.</a:t>
            </a:r>
            <a:endParaRPr lang="en-IN" altLang="en-US" sz="2800" i="1" dirty="0"/>
          </a:p>
          <a:p>
            <a:pPr>
              <a:lnSpc>
                <a:spcPct val="90000"/>
              </a:lnSpc>
            </a:pPr>
            <a:r>
              <a:rPr lang="en-IN" altLang="en-US" sz="2800" i="1" dirty="0"/>
              <a:t>Physical barriers</a:t>
            </a:r>
            <a:r>
              <a:rPr lang="en-IN" altLang="en-US" sz="2800" dirty="0"/>
              <a:t>- noise, filters, failure of communication channels, age, gender, distance.</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Feedback</a:t>
            </a:r>
          </a:p>
        </p:txBody>
      </p:sp>
      <p:sp>
        <p:nvSpPr>
          <p:cNvPr id="3" name="Content Placeholder 2"/>
          <p:cNvSpPr>
            <a:spLocks noGrp="1"/>
          </p:cNvSpPr>
          <p:nvPr>
            <p:ph idx="1"/>
          </p:nvPr>
        </p:nvSpPr>
        <p:spPr/>
        <p:txBody>
          <a:bodyPr/>
          <a:lstStyle/>
          <a:p>
            <a:pPr>
              <a:buNone/>
            </a:pPr>
            <a:r>
              <a:rPr lang="en-IN" b="1" dirty="0"/>
              <a:t>Some points while receiving feedback:</a:t>
            </a:r>
          </a:p>
          <a:p>
            <a:r>
              <a:rPr lang="en-IN" dirty="0"/>
              <a:t>Listen to the person and be more open to receive feedback</a:t>
            </a:r>
          </a:p>
          <a:p>
            <a:r>
              <a:rPr lang="en-IN" dirty="0"/>
              <a:t>Avoid giving justifications as much as possible</a:t>
            </a:r>
          </a:p>
          <a:p>
            <a:r>
              <a:rPr lang="en-IN" dirty="0"/>
              <a:t>Focus on the key areas where you can improve</a:t>
            </a:r>
          </a:p>
          <a:p>
            <a:r>
              <a:rPr lang="en-IN" dirty="0"/>
              <a:t>You may choose to ignore some of the feedback given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Language and semantics</a:t>
            </a:r>
          </a:p>
        </p:txBody>
      </p:sp>
      <p:sp>
        <p:nvSpPr>
          <p:cNvPr id="3" name="Content Placeholder 2"/>
          <p:cNvSpPr>
            <a:spLocks noGrp="1"/>
          </p:cNvSpPr>
          <p:nvPr>
            <p:ph idx="1"/>
          </p:nvPr>
        </p:nvSpPr>
        <p:spPr/>
        <p:txBody>
          <a:bodyPr/>
          <a:lstStyle/>
          <a:p>
            <a:r>
              <a:rPr lang="en-IN" dirty="0"/>
              <a:t>Different languages, different dialects</a:t>
            </a:r>
          </a:p>
          <a:p>
            <a:r>
              <a:rPr lang="en-IN" dirty="0"/>
              <a:t>Semantics: the study of meanings in language</a:t>
            </a:r>
          </a:p>
          <a:p>
            <a:pPr lvl="1"/>
            <a:r>
              <a:rPr lang="en-IN" dirty="0"/>
              <a:t>lie, date, set, Braces</a:t>
            </a:r>
          </a:p>
          <a:p>
            <a:pPr lvl="1"/>
            <a:r>
              <a:rPr lang="en-IN" dirty="0"/>
              <a:t>Rain, rein, reign / quite, quiet/ no, know.</a:t>
            </a:r>
          </a:p>
          <a:p>
            <a:r>
              <a:rPr lang="en-IN" dirty="0"/>
              <a:t>Punctuation</a:t>
            </a:r>
          </a:p>
          <a:p>
            <a:pPr lvl="1"/>
            <a:r>
              <a:rPr lang="en-IN" dirty="0" err="1"/>
              <a:t>Godisnowhere</a:t>
            </a:r>
            <a:endParaRPr lang="en-IN" dirty="0"/>
          </a:p>
          <a:p>
            <a:pPr lvl="1"/>
            <a:r>
              <a:rPr lang="en-IN" dirty="0"/>
              <a:t>A woman without her man is nothing.</a:t>
            </a:r>
          </a:p>
          <a:p>
            <a:pPr lvl="1"/>
            <a:r>
              <a:rPr lang="en-IN" dirty="0"/>
              <a:t>Let’s eat grandma.</a:t>
            </a:r>
          </a:p>
          <a:p>
            <a:pPr lvl="1"/>
            <a:endParaRPr lang="en-IN" dirty="0"/>
          </a:p>
          <a:p>
            <a:pPr lvl="1"/>
            <a:endParaRPr lang="en-I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Scrossculturalbarriers-to-communication.jpg"/>
          <p:cNvPicPr>
            <a:picLocks noGrp="1" noChangeAspect="1"/>
          </p:cNvPicPr>
          <p:nvPr>
            <p:ph idx="1"/>
          </p:nvPr>
        </p:nvPicPr>
        <p:blipFill>
          <a:blip r:embed="rId2" cstate="print"/>
          <a:stretch>
            <a:fillRect/>
          </a:stretch>
        </p:blipFill>
        <p:spPr>
          <a:xfrm>
            <a:off x="3081841" y="1600200"/>
            <a:ext cx="6028318" cy="4525963"/>
          </a:xfr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Cross cultural barriers</a:t>
            </a:r>
            <a:endParaRPr lang="en-IN" dirty="0"/>
          </a:p>
        </p:txBody>
      </p:sp>
      <p:sp>
        <p:nvSpPr>
          <p:cNvPr id="3" name="Content Placeholder 2"/>
          <p:cNvSpPr>
            <a:spLocks noGrp="1"/>
          </p:cNvSpPr>
          <p:nvPr>
            <p:ph idx="1"/>
          </p:nvPr>
        </p:nvSpPr>
        <p:spPr/>
        <p:txBody>
          <a:bodyPr/>
          <a:lstStyle/>
          <a:p>
            <a:pPr>
              <a:buNone/>
            </a:pPr>
            <a:r>
              <a:rPr lang="en-IN" altLang="en-US" i="1" dirty="0"/>
              <a:t>	D</a:t>
            </a:r>
            <a:r>
              <a:rPr lang="en-IN" altLang="en-US" dirty="0"/>
              <a:t>ifference in approaches to communicate due to cultural nuances. </a:t>
            </a:r>
          </a:p>
          <a:p>
            <a:pPr>
              <a:buNone/>
            </a:pPr>
            <a:r>
              <a:rPr lang="en-IN" altLang="en-US" dirty="0"/>
              <a:t>	‘</a:t>
            </a:r>
            <a:r>
              <a:rPr lang="en-IN" altLang="en-US" i="1" dirty="0"/>
              <a:t>soon’, </a:t>
            </a:r>
          </a:p>
          <a:p>
            <a:pPr>
              <a:buNone/>
            </a:pPr>
            <a:r>
              <a:rPr lang="en-IN" altLang="en-US" i="1" dirty="0"/>
              <a:t>	‘eye contact’, </a:t>
            </a:r>
          </a:p>
          <a:p>
            <a:pPr>
              <a:buNone/>
            </a:pPr>
            <a:r>
              <a:rPr lang="en-IN" altLang="en-US" i="1" dirty="0"/>
              <a:t>	 time, </a:t>
            </a:r>
          </a:p>
          <a:p>
            <a:pPr>
              <a:buNone/>
            </a:pPr>
            <a:r>
              <a:rPr lang="en-IN" altLang="en-US" i="1" dirty="0"/>
              <a:t>	‘swastika’ , </a:t>
            </a:r>
          </a:p>
          <a:p>
            <a:pPr>
              <a:buNone/>
            </a:pPr>
            <a:r>
              <a:rPr lang="en-IN" altLang="en-US" i="1" dirty="0"/>
              <a:t>	 stereotypes, </a:t>
            </a:r>
          </a:p>
          <a:p>
            <a:pPr>
              <a:buNone/>
            </a:pPr>
            <a:r>
              <a:rPr lang="en-IN" altLang="en-US" i="1" dirty="0"/>
              <a:t>	ethno-</a:t>
            </a:r>
            <a:r>
              <a:rPr lang="en-IN" altLang="en-US" i="1" dirty="0" err="1"/>
              <a:t>centricism</a:t>
            </a:r>
            <a:endParaRPr lang="en-IN" altLang="en-US" dirty="0"/>
          </a:p>
          <a:p>
            <a:pPr>
              <a:buNone/>
            </a:pPr>
            <a:endParaRPr lang="en-I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Sphysicalbarriers.jpg"/>
          <p:cNvPicPr>
            <a:picLocks noGrp="1" noChangeAspect="1"/>
          </p:cNvPicPr>
          <p:nvPr>
            <p:ph idx="1"/>
          </p:nvPr>
        </p:nvPicPr>
        <p:blipFill>
          <a:blip r:embed="rId2" cstate="print"/>
          <a:stretch>
            <a:fillRect/>
          </a:stretch>
        </p:blipFill>
        <p:spPr>
          <a:xfrm>
            <a:off x="1266772" y="300446"/>
            <a:ext cx="8020920" cy="6021977"/>
          </a:xfr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Physical barriers</a:t>
            </a:r>
          </a:p>
        </p:txBody>
      </p:sp>
      <p:sp>
        <p:nvSpPr>
          <p:cNvPr id="3" name="Content Placeholder 2"/>
          <p:cNvSpPr>
            <a:spLocks noGrp="1"/>
          </p:cNvSpPr>
          <p:nvPr>
            <p:ph idx="1"/>
          </p:nvPr>
        </p:nvSpPr>
        <p:spPr>
          <a:xfrm>
            <a:off x="609600" y="1600200"/>
            <a:ext cx="10972800" cy="5087983"/>
          </a:xfrm>
        </p:spPr>
        <p:txBody>
          <a:bodyPr/>
          <a:lstStyle/>
          <a:p>
            <a:r>
              <a:rPr lang="en-IN" dirty="0"/>
              <a:t>Noise</a:t>
            </a:r>
          </a:p>
          <a:p>
            <a:pPr lvl="1"/>
            <a:r>
              <a:rPr lang="en-IN" sz="2400" dirty="0"/>
              <a:t>Poor acoustics</a:t>
            </a:r>
          </a:p>
          <a:p>
            <a:pPr lvl="1"/>
            <a:r>
              <a:rPr lang="en-IN" sz="2400" dirty="0"/>
              <a:t>People chatting</a:t>
            </a:r>
          </a:p>
          <a:p>
            <a:pPr lvl="1"/>
            <a:r>
              <a:rPr lang="en-IN" sz="2400" dirty="0"/>
              <a:t>Physical/ mental/ written/ visual noise</a:t>
            </a:r>
            <a:endParaRPr lang="en-IN" dirty="0"/>
          </a:p>
          <a:p>
            <a:r>
              <a:rPr lang="en-IN" dirty="0"/>
              <a:t>Filters</a:t>
            </a:r>
          </a:p>
          <a:p>
            <a:pPr lvl="1"/>
            <a:r>
              <a:rPr lang="en-IN" sz="2400" dirty="0"/>
              <a:t>Blockages that prevent message from being received.</a:t>
            </a:r>
          </a:p>
          <a:p>
            <a:pPr lvl="1"/>
            <a:r>
              <a:rPr lang="en-IN" sz="2400" dirty="0"/>
              <a:t>Junk/ spam filters</a:t>
            </a:r>
          </a:p>
          <a:p>
            <a:r>
              <a:rPr lang="en-IN" dirty="0"/>
              <a:t>Failure of communication channels</a:t>
            </a:r>
          </a:p>
          <a:p>
            <a:r>
              <a:rPr lang="en-IN" dirty="0"/>
              <a:t>Distance </a:t>
            </a:r>
            <a:r>
              <a:rPr lang="en-IN" sz="2400" dirty="0"/>
              <a:t>e.g. staff sitting in different buildings</a:t>
            </a:r>
          </a:p>
          <a:p>
            <a:r>
              <a:rPr lang="en-IN" dirty="0"/>
              <a:t>Gender, Age</a:t>
            </a:r>
          </a:p>
          <a:p>
            <a:pPr lvl="1"/>
            <a:endParaRPr lang="en-IN" dirty="0"/>
          </a:p>
          <a:p>
            <a:pPr lvl="1"/>
            <a:endParaRPr lang="en-I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Perceptual barriers</a:t>
            </a:r>
          </a:p>
        </p:txBody>
      </p:sp>
      <p:sp>
        <p:nvSpPr>
          <p:cNvPr id="3" name="Content Placeholder 2"/>
          <p:cNvSpPr>
            <a:spLocks noGrp="1"/>
          </p:cNvSpPr>
          <p:nvPr>
            <p:ph idx="1"/>
          </p:nvPr>
        </p:nvSpPr>
        <p:spPr/>
        <p:txBody>
          <a:bodyPr/>
          <a:lstStyle/>
          <a:p>
            <a:pPr algn="just"/>
            <a:r>
              <a:rPr lang="en-IN" sz="2400" b="1" dirty="0"/>
              <a:t>Perceptual Barriers -</a:t>
            </a:r>
            <a:r>
              <a:rPr lang="en-IN" sz="2400" dirty="0"/>
              <a:t> when our perception is different from the reality.</a:t>
            </a:r>
          </a:p>
          <a:p>
            <a:pPr algn="just"/>
            <a:endParaRPr lang="en-IN" sz="2400" dirty="0"/>
          </a:p>
          <a:p>
            <a:endParaRPr lang="en-I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Perceptual barriers</a:t>
            </a:r>
          </a:p>
        </p:txBody>
      </p:sp>
      <p:sp>
        <p:nvSpPr>
          <p:cNvPr id="3" name="Content Placeholder 2"/>
          <p:cNvSpPr>
            <a:spLocks noGrp="1"/>
          </p:cNvSpPr>
          <p:nvPr>
            <p:ph idx="1"/>
          </p:nvPr>
        </p:nvSpPr>
        <p:spPr/>
        <p:txBody>
          <a:bodyPr/>
          <a:lstStyle/>
          <a:p>
            <a:pPr algn="just">
              <a:buNone/>
            </a:pPr>
            <a:r>
              <a:rPr lang="en-IN" sz="2400" b="1" dirty="0"/>
              <a:t>	Perceptual Bias </a:t>
            </a:r>
          </a:p>
          <a:p>
            <a:pPr algn="just"/>
            <a:r>
              <a:rPr lang="en-IN" sz="2400" dirty="0"/>
              <a:t>Occurs when our perception is different from the reality</a:t>
            </a:r>
            <a:endParaRPr lang="en-IN" sz="2400" b="1" dirty="0"/>
          </a:p>
          <a:p>
            <a:pPr algn="just"/>
            <a:r>
              <a:rPr lang="en-IN" sz="2400" dirty="0"/>
              <a:t>Perceptual bias is the lens we automatically filter all of our experiences through. </a:t>
            </a:r>
          </a:p>
          <a:p>
            <a:pPr algn="just"/>
            <a:r>
              <a:rPr lang="en-IN" sz="2400" dirty="0"/>
              <a:t>It might make some things seem more noteworthy than others.</a:t>
            </a:r>
          </a:p>
          <a:p>
            <a:pPr algn="just"/>
            <a:r>
              <a:rPr lang="en-IN" sz="2400" dirty="0"/>
              <a:t>Thus, a perception bias is a psychological tendency to lose objectivity in perception of people and situations.</a:t>
            </a:r>
          </a:p>
          <a:p>
            <a:pPr algn="just"/>
            <a:r>
              <a:rPr lang="en-IN" sz="2400" dirty="0"/>
              <a:t>People may believe they are able to evaluate an event fairly and accurately, including making judgments about situations, but a number of biases interact with the way they perceive events</a:t>
            </a:r>
            <a:r>
              <a:rPr lang="en-IN" dirty="0"/>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Perceptual barriers</a:t>
            </a:r>
          </a:p>
        </p:txBody>
      </p:sp>
      <p:sp>
        <p:nvSpPr>
          <p:cNvPr id="3" name="Content Placeholder 2"/>
          <p:cNvSpPr>
            <a:spLocks noGrp="1"/>
          </p:cNvSpPr>
          <p:nvPr>
            <p:ph idx="1"/>
          </p:nvPr>
        </p:nvSpPr>
        <p:spPr/>
        <p:txBody>
          <a:bodyPr/>
          <a:lstStyle/>
          <a:p>
            <a:pPr>
              <a:buNone/>
            </a:pPr>
            <a:r>
              <a:rPr lang="en-IN" dirty="0"/>
              <a:t>	</a:t>
            </a:r>
            <a:r>
              <a:rPr lang="en-IN" b="1" dirty="0"/>
              <a:t>Halo effect: </a:t>
            </a:r>
            <a:r>
              <a:rPr lang="en-IN" dirty="0"/>
              <a:t>an example of perceptual bias</a:t>
            </a:r>
          </a:p>
          <a:p>
            <a:pPr algn="just">
              <a:buNone/>
            </a:pPr>
            <a:r>
              <a:rPr lang="en-IN" dirty="0"/>
              <a:t>	The halo effect is a type of perceptual bias in which our overall (general) impression of a person influences how we feel and think about his or her character. </a:t>
            </a:r>
          </a:p>
          <a:p>
            <a:pPr algn="just">
              <a:buNone/>
            </a:pPr>
            <a:r>
              <a:rPr lang="en-IN" dirty="0"/>
              <a:t>	Essentially, your general impression of a person ("He is nice!") impacts your evaluations of that person's other traits (You may assume that: "He is also smart, intelligent and efficient.").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780" y="1122680"/>
            <a:ext cx="8872220" cy="1003935"/>
          </a:xfrm>
        </p:spPr>
        <p:txBody>
          <a:bodyPr/>
          <a:lstStyle/>
          <a:p>
            <a:r>
              <a:rPr lang="en-IN" altLang="en-US" b="1" dirty="0"/>
              <a:t>Oral Communication</a:t>
            </a:r>
          </a:p>
        </p:txBody>
      </p:sp>
      <p:sp>
        <p:nvSpPr>
          <p:cNvPr id="3" name="Subtitle 2"/>
          <p:cNvSpPr>
            <a:spLocks noGrp="1"/>
          </p:cNvSpPr>
          <p:nvPr>
            <p:ph type="subTitle" idx="1"/>
          </p:nvPr>
        </p:nvSpPr>
        <p:spPr>
          <a:xfrm>
            <a:off x="1524000" y="2314575"/>
            <a:ext cx="9144000" cy="3310890"/>
          </a:xfrm>
        </p:spPr>
        <p:txBody>
          <a:bodyPr/>
          <a:lstStyle/>
          <a:p>
            <a:pPr marL="342900" indent="-342900" algn="l">
              <a:buFont typeface="Arial" panose="020B0604020202020204" pitchFamily="34" charset="0"/>
              <a:buChar char="•"/>
            </a:pPr>
            <a:r>
              <a:rPr lang="en-IN" altLang="en-US"/>
              <a:t>Part of verbal communication that involves only speaking and not writing.</a:t>
            </a:r>
          </a:p>
          <a:p>
            <a:pPr marL="342900" indent="-342900" algn="l">
              <a:buFont typeface="Arial" panose="020B0604020202020204" pitchFamily="34" charset="0"/>
              <a:buChar char="•"/>
            </a:pPr>
            <a:r>
              <a:rPr lang="en-IN" altLang="en-US"/>
              <a:t>Is an instant process</a:t>
            </a:r>
          </a:p>
          <a:p>
            <a:pPr marL="342900" indent="-342900" algn="l">
              <a:buFont typeface="Arial" panose="020B0604020202020204" pitchFamily="34" charset="0"/>
              <a:buChar char="•"/>
            </a:pPr>
            <a:r>
              <a:rPr lang="en-IN" altLang="en-US"/>
              <a:t>At least two parties</a:t>
            </a:r>
          </a:p>
          <a:p>
            <a:pPr marL="342900" indent="-342900" algn="l">
              <a:buFont typeface="Arial" panose="020B0604020202020204" pitchFamily="34" charset="0"/>
              <a:buChar char="•"/>
            </a:pPr>
            <a:r>
              <a:rPr lang="en-IN" altLang="en-US"/>
              <a:t>Strongly affected by non verbal cues.</a:t>
            </a:r>
          </a:p>
          <a:p>
            <a:pPr marL="342900" indent="-342900" algn="l">
              <a:buFont typeface="Arial" panose="020B0604020202020204" pitchFamily="34" charset="0"/>
              <a:buChar char="•"/>
            </a:pPr>
            <a:r>
              <a:rPr lang="en-IN" altLang="en-US"/>
              <a:t>It usually has no proof.</a:t>
            </a:r>
          </a:p>
          <a:p>
            <a:pPr algn="l"/>
            <a:endParaRPr lang="en-I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Formal and informal oral communication</a:t>
            </a:r>
          </a:p>
        </p:txBody>
      </p:sp>
      <p:sp>
        <p:nvSpPr>
          <p:cNvPr id="5" name="Content Placeholder 4"/>
          <p:cNvSpPr>
            <a:spLocks noGrp="1"/>
          </p:cNvSpPr>
          <p:nvPr>
            <p:ph sz="half" idx="1"/>
          </p:nvPr>
        </p:nvSpPr>
        <p:spPr/>
        <p:txBody>
          <a:bodyPr/>
          <a:lstStyle/>
          <a:p>
            <a:pPr marL="0" indent="0" algn="ctr">
              <a:buNone/>
            </a:pPr>
            <a:r>
              <a:rPr lang="en-IN" altLang="en-US" dirty="0"/>
              <a:t>Formal</a:t>
            </a:r>
          </a:p>
          <a:p>
            <a:pPr marL="457200" indent="-457200" algn="l"/>
            <a:r>
              <a:rPr lang="en-IN" altLang="en-US" sz="2800" dirty="0"/>
              <a:t>Involves official contexts</a:t>
            </a:r>
          </a:p>
          <a:p>
            <a:pPr marL="457200" indent="-457200" algn="l"/>
            <a:r>
              <a:rPr lang="en-IN" altLang="en-US" sz="2800" dirty="0"/>
              <a:t>Can be within two individuals or within groups</a:t>
            </a:r>
          </a:p>
          <a:p>
            <a:pPr marL="457200" indent="-457200" algn="l"/>
            <a:r>
              <a:rPr lang="en-IN" altLang="en-US" sz="2800" dirty="0"/>
              <a:t>Keep a recorded proof of the conversation e.g. a follow up e mail.</a:t>
            </a:r>
          </a:p>
          <a:p>
            <a:pPr marL="457200" indent="-457200" algn="l"/>
            <a:r>
              <a:rPr lang="en-IN" altLang="en-US" sz="2800" dirty="0"/>
              <a:t>Be cautious of what you say.</a:t>
            </a:r>
          </a:p>
        </p:txBody>
      </p:sp>
      <p:sp>
        <p:nvSpPr>
          <p:cNvPr id="6" name="Content Placeholder 5"/>
          <p:cNvSpPr>
            <a:spLocks noGrp="1"/>
          </p:cNvSpPr>
          <p:nvPr>
            <p:ph sz="half" idx="2"/>
          </p:nvPr>
        </p:nvSpPr>
        <p:spPr/>
        <p:txBody>
          <a:bodyPr/>
          <a:lstStyle/>
          <a:p>
            <a:pPr marL="0" indent="0" algn="ctr">
              <a:buNone/>
            </a:pPr>
            <a:r>
              <a:rPr lang="en-IN" altLang="en-US" dirty="0"/>
              <a:t>Informal</a:t>
            </a:r>
          </a:p>
          <a:p>
            <a:pPr marL="457200" indent="-457200" algn="l"/>
            <a:r>
              <a:rPr lang="en-IN" altLang="en-US" sz="2800" dirty="0"/>
              <a:t>Involves both official or non official contexts</a:t>
            </a:r>
          </a:p>
          <a:p>
            <a:pPr marL="457200" indent="-457200" algn="l"/>
            <a:r>
              <a:rPr lang="en-IN" altLang="en-US" sz="2800" dirty="0"/>
              <a:t>Can be within individuals and groups.</a:t>
            </a:r>
          </a:p>
          <a:p>
            <a:pPr marL="457200" indent="-457200" algn="l"/>
            <a:r>
              <a:rPr lang="en-IN" altLang="en-US" sz="2800" dirty="0"/>
              <a:t>Do not contribute to gossip or useless discussions.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Professional Communication &amp;quot;&quot;/&gt;&lt;property id=&quot;20307&quot; value=&quot;495&quot;/&gt;&lt;/object&gt;&lt;object type=&quot;3&quot; unique_id=&quot;10004&quot;&gt;&lt;property id=&quot;20148&quot; value=&quot;5&quot;/&gt;&lt;property id=&quot;20300&quot; value=&quot;Slide 2 - &amp;quot;Communication &amp;quot;&quot;/&gt;&lt;property id=&quot;20307&quot; value=&quot;381&quot;/&gt;&lt;/object&gt;&lt;object type=&quot;3&quot; unique_id=&quot;10005&quot;&gt;&lt;property id=&quot;20148&quot; value=&quot;5&quot;/&gt;&lt;property id=&quot;20300&quot; value=&quot;Slide 3 - &amp;quot;A definition of communication&amp;quot;&quot;/&gt;&lt;property id=&quot;20307&quot; value=&quot;264&quot;/&gt;&lt;/object&gt;&lt;object type=&quot;3&quot; unique_id=&quot;10006&quot;&gt;&lt;property id=&quot;20148&quot; value=&quot;5&quot;/&gt;&lt;property id=&quot;20300&quot; value=&quot;Slide 4 - &amp;quot;Characteristics of communication&amp;quot;&quot;/&gt;&lt;property id=&quot;20307&quot; value=&quot;268&quot;/&gt;&lt;/object&gt;&lt;object type=&quot;3&quot; unique_id=&quot;10007&quot;&gt;&lt;property id=&quot;20148&quot; value=&quot;5&quot;/&gt;&lt;property id=&quot;20300&quot; value=&quot;Slide 5&quot;/&gt;&lt;property id=&quot;20307&quot; value=&quot;266&quot;/&gt;&lt;/object&gt;&lt;object type=&quot;3&quot; unique_id=&quot;10013&quot;&gt;&lt;property id=&quot;20148&quot; value=&quot;5&quot;/&gt;&lt;property id=&quot;20300&quot; value=&quot;Slide 10 - &amp;quot;Communication Patterns-Underlying theories&amp;quot;&quot;/&gt;&lt;property id=&quot;20307&quot; value=&quot;269&quot;/&gt;&lt;/object&gt;&lt;object type=&quot;3&quot; unique_id=&quot;10014&quot;&gt;&lt;property id=&quot;20148&quot; value=&quot;5&quot;/&gt;&lt;property id=&quot;20300&quot; value=&quot;Slide 11&quot;/&gt;&lt;property id=&quot;20307&quot; value=&quot;271&quot;/&gt;&lt;/object&gt;&lt;object type=&quot;3&quot; unique_id=&quot;10015&quot;&gt;&lt;property id=&quot;20148&quot; value=&quot;5&quot;/&gt;&lt;property id=&quot;20300&quot; value=&quot;Slide 12&quot;/&gt;&lt;property id=&quot;20307&quot; value=&quot;273&quot;/&gt;&lt;/object&gt;&lt;object type=&quot;3&quot; unique_id=&quot;10016&quot;&gt;&lt;property id=&quot;20148&quot; value=&quot;5&quot;/&gt;&lt;property id=&quot;20300&quot; value=&quot;Slide 14&quot;/&gt;&lt;property id=&quot;20307&quot; value=&quot;275&quot;/&gt;&lt;/object&gt;&lt;object type=&quot;3&quot; unique_id=&quot;10017&quot;&gt;&lt;property id=&quot;20148&quot; value=&quot;5&quot;/&gt;&lt;property id=&quot;20300&quot; value=&quot;Slide 17&quot;/&gt;&lt;property id=&quot;20307&quot; value=&quot;382&quot;/&gt;&lt;/object&gt;&lt;object type=&quot;3&quot; unique_id=&quot;10018&quot;&gt;&lt;property id=&quot;20148&quot; value=&quot;5&quot;/&gt;&lt;property id=&quot;20300&quot; value=&quot;Slide 19&quot;/&gt;&lt;property id=&quot;20307&quot; value=&quot;383&quot;/&gt;&lt;/object&gt;&lt;object type=&quot;3&quot; unique_id=&quot;10019&quot;&gt;&lt;property id=&quot;20148&quot; value=&quot;5&quot;/&gt;&lt;property id=&quot;20300&quot; value=&quot;Slide 21&quot;/&gt;&lt;property id=&quot;20307&quot; value=&quot;384&quot;/&gt;&lt;/object&gt;&lt;object type=&quot;3&quot; unique_id=&quot;10020&quot;&gt;&lt;property id=&quot;20148&quot; value=&quot;5&quot;/&gt;&lt;property id=&quot;20300&quot; value=&quot;Slide 22&quot;/&gt;&lt;property id=&quot;20307&quot; value=&quot;385&quot;/&gt;&lt;/object&gt;&lt;object type=&quot;3&quot; unique_id=&quot;10021&quot;&gt;&lt;property id=&quot;20148&quot; value=&quot;5&quot;/&gt;&lt;property id=&quot;20300&quot; value=&quot;Slide 23&quot;/&gt;&lt;property id=&quot;20307&quot; value=&quot;386&quot;/&gt;&lt;/object&gt;&lt;object type=&quot;3&quot; unique_id=&quot;10022&quot;&gt;&lt;property id=&quot;20148&quot; value=&quot;5&quot;/&gt;&lt;property id=&quot;20300&quot; value=&quot;Slide 24&quot;/&gt;&lt;property id=&quot;20307&quot; value=&quot;387&quot;/&gt;&lt;/object&gt;&lt;object type=&quot;3&quot; unique_id=&quot;10023&quot;&gt;&lt;property id=&quot;20148&quot; value=&quot;5&quot;/&gt;&lt;property id=&quot;20300&quot; value=&quot;Slide 27&quot;/&gt;&lt;property id=&quot;20307&quot; value=&quot;388&quot;/&gt;&lt;/object&gt;&lt;object type=&quot;3&quot; unique_id=&quot;10024&quot;&gt;&lt;property id=&quot;20148&quot; value=&quot;5&quot;/&gt;&lt;property id=&quot;20300&quot; value=&quot;Slide 30&quot;/&gt;&lt;property id=&quot;20307&quot; value=&quot;389&quot;/&gt;&lt;/object&gt;&lt;object type=&quot;3&quot; unique_id=&quot;10025&quot;&gt;&lt;property id=&quot;20148&quot; value=&quot;5&quot;/&gt;&lt;property id=&quot;20300&quot; value=&quot;Slide 35 - &amp;quot;Human communication&amp;quot;&quot;/&gt;&lt;property id=&quot;20307&quot; value=&quot;390&quot;/&gt;&lt;/object&gt;&lt;object type=&quot;3&quot; unique_id=&quot;10026&quot;&gt;&lt;property id=&quot;20148&quot; value=&quot;5&quot;/&gt;&lt;property id=&quot;20300&quot; value=&quot;Slide 36 - &amp;quot;Transactions&amp;quot;&quot;/&gt;&lt;property id=&quot;20307&quot; value=&quot;391&quot;/&gt;&lt;/object&gt;&lt;object type=&quot;3&quot; unique_id=&quot;10027&quot;&gt;&lt;property id=&quot;20148&quot; value=&quot;5&quot;/&gt;&lt;property id=&quot;20300&quot; value=&quot;Slide 37 - &amp;quot;Human Interaction Analysis&amp;quot;&quot;/&gt;&lt;property id=&quot;20307&quot; value=&quot;392&quot;/&gt;&lt;/object&gt;&lt;object type=&quot;3&quot; unique_id=&quot;10028&quot;&gt;&lt;property id=&quot;20148&quot; value=&quot;5&quot;/&gt;&lt;property id=&quot;20300&quot; value=&quot;Slide 38 - &amp;quot;Complementary ‘Transactions’&amp;quot;&quot;/&gt;&lt;property id=&quot;20307&quot; value=&quot;393&quot;/&gt;&lt;/object&gt;&lt;object type=&quot;3&quot; unique_id=&quot;10029&quot;&gt;&lt;property id=&quot;20148&quot; value=&quot;5&quot;/&gt;&lt;property id=&quot;20300&quot; value=&quot;Slide 39 - &amp;quot;Complementary ‘Transactions’ cont’d&amp;quot;&quot;/&gt;&lt;property id=&quot;20307&quot; value=&quot;394&quot;/&gt;&lt;/object&gt;&lt;object type=&quot;3&quot; unique_id=&quot;10030&quot;&gt;&lt;property id=&quot;20148&quot; value=&quot;5&quot;/&gt;&lt;property id=&quot;20300&quot; value=&quot;Slide 40 - &amp;quot;Crossed ‘Transactions’&amp;quot;&quot;/&gt;&lt;property id=&quot;20307&quot; value=&quot;395&quot;/&gt;&lt;/object&gt;&lt;object type=&quot;3&quot; unique_id=&quot;10031&quot;&gt;&lt;property id=&quot;20148&quot; value=&quot;5&quot;/&gt;&lt;property id=&quot;20300&quot; value=&quot;Slide 41 - &amp;quot;Crossed ‘Transactions’ cont’d&amp;quot;&quot;/&gt;&lt;property id=&quot;20307&quot; value=&quot;396&quot;/&gt;&lt;/object&gt;&lt;object type=&quot;3&quot; unique_id=&quot;10032&quot;&gt;&lt;property id=&quot;20148&quot; value=&quot;5&quot;/&gt;&lt;property id=&quot;20300&quot; value=&quot;Slide 42 - &amp;quot;Ulterior ‘Transactions’&amp;quot;&quot;/&gt;&lt;property id=&quot;20307&quot; value=&quot;397&quot;/&gt;&lt;/object&gt;&lt;object type=&quot;3&quot; unique_id=&quot;11212&quot;&gt;&lt;property id=&quot;20148&quot; value=&quot;5&quot;/&gt;&lt;property id=&quot;20300&quot; value=&quot;Slide 15&quot;/&gt;&lt;property id=&quot;20307&quot; value=&quot;496&quot;/&gt;&lt;/object&gt;&lt;object type=&quot;3&quot; unique_id=&quot;11313&quot;&gt;&lt;property id=&quot;20148&quot; value=&quot;5&quot;/&gt;&lt;property id=&quot;20300&quot; value=&quot;Slide 16&quot;/&gt;&lt;property id=&quot;20307&quot; value=&quot;497&quot;/&gt;&lt;/object&gt;&lt;object type=&quot;3&quot; unique_id=&quot;11446&quot;&gt;&lt;property id=&quot;20148&quot; value=&quot;5&quot;/&gt;&lt;property id=&quot;20300&quot; value=&quot;Slide 13&quot;/&gt;&lt;property id=&quot;20307&quot; value=&quot;499&quot;/&gt;&lt;/object&gt;&lt;object type=&quot;3&quot; unique_id=&quot;15229&quot;&gt;&lt;property id=&quot;20148&quot; value=&quot;5&quot;/&gt;&lt;property id=&quot;20300&quot; value=&quot;Slide 25 - &amp;quot;Recognizing the Parent State&amp;quot;&quot;/&gt;&lt;property id=&quot;20307&quot; value=&quot;500&quot;/&gt;&lt;/object&gt;&lt;object type=&quot;3&quot; unique_id=&quot;15230&quot;&gt;&lt;property id=&quot;20148&quot; value=&quot;5&quot;/&gt;&lt;property id=&quot;20300&quot; value=&quot;Slide 26 - &amp;quot;Recognizing the Parent State&amp;quot;&quot;/&gt;&lt;property id=&quot;20307&quot; value=&quot;501&quot;/&gt;&lt;/object&gt;&lt;object type=&quot;3&quot; unique_id=&quot;15231&quot;&gt;&lt;property id=&quot;20148&quot; value=&quot;5&quot;/&gt;&lt;property id=&quot;20300&quot; value=&quot;Slide 28 - &amp;quot;ADULT EGO STATE&amp;quot;&quot;/&gt;&lt;property id=&quot;20307&quot; value=&quot;505&quot;/&gt;&lt;/object&gt;&lt;object type=&quot;3&quot; unique_id=&quot;15232&quot;&gt;&lt;property id=&quot;20148&quot; value=&quot;5&quot;/&gt;&lt;property id=&quot;20300&quot; value=&quot;Slide 29 - &amp;quot;Recognizing the Adult State&amp;quot;&quot;/&gt;&lt;property id=&quot;20307&quot; value=&quot;506&quot;/&gt;&lt;/object&gt;&lt;object type=&quot;3&quot; unique_id=&quot;15233&quot;&gt;&lt;property id=&quot;20148&quot; value=&quot;5&quot;/&gt;&lt;property id=&quot;20300&quot; value=&quot;Slide 31 - &amp;quot;The Child State&amp;quot;&quot;/&gt;&lt;property id=&quot;20307&quot; value=&quot;502&quot;/&gt;&lt;/object&gt;&lt;object type=&quot;3&quot; unique_id=&quot;15234&quot;&gt;&lt;property id=&quot;20148&quot; value=&quot;5&quot;/&gt;&lt;property id=&quot;20300&quot; value=&quot;Slide 32 - &amp;quot;Recognizing the Child State&amp;quot;&quot;/&gt;&lt;property id=&quot;20307&quot; value=&quot;503&quot;/&gt;&lt;/object&gt;&lt;object type=&quot;3&quot; unique_id=&quot;15235&quot;&gt;&lt;property id=&quot;20148&quot; value=&quot;5&quot;/&gt;&lt;property id=&quot;20300&quot; value=&quot;Slide 33 - &amp;quot;Recognizing the Child State&amp;quot;&quot;/&gt;&lt;property id=&quot;20307&quot; value=&quot;504&quot;/&gt;&lt;/object&gt;&lt;object type=&quot;3&quot; unique_id=&quot;15590&quot;&gt;&lt;property id=&quot;20148&quot; value=&quot;5&quot;/&gt;&lt;property id=&quot;20300&quot; value=&quot;Slide 34&quot;/&gt;&lt;property id=&quot;20307&quot; value=&quot;507&quot;/&gt;&lt;/object&gt;&lt;object type=&quot;3&quot; unique_id=&quot;15591&quot;&gt;&lt;property id=&quot;20148&quot; value=&quot;5&quot;/&gt;&lt;property id=&quot;20300&quot; value=&quot;Slide 43 - &amp;quot;TA can help you&amp;quot;&quot;/&gt;&lt;property id=&quot;20307&quot; value=&quot;508&quot;/&gt;&lt;/object&gt;&lt;object type=&quot;3&quot; unique_id=&quot;15826&quot;&gt;&lt;property id=&quot;20148&quot; value=&quot;5&quot;/&gt;&lt;property id=&quot;20300&quot; value=&quot;Slide 18 - &amp;quot;Ego States&amp;quot;&quot;/&gt;&lt;property id=&quot;20307&quot; value=&quot;509&quot;/&gt;&lt;/object&gt;&lt;object type=&quot;3&quot; unique_id=&quot;15827&quot;&gt;&lt;property id=&quot;20148&quot; value=&quot;5&quot;/&gt;&lt;property id=&quot;20300&quot; value=&quot;Slide 20 - &amp;quot;TRANSACTIONAL ANALYSIS&amp;quot;&quot;/&gt;&lt;property id=&quot;20307&quot; value=&quot;510&quot;/&gt;&lt;/object&gt;&lt;object type=&quot;3&quot; unique_id=&quot;17674&quot;&gt;&lt;property id=&quot;20148&quot; value=&quot;5&quot;/&gt;&lt;property id=&quot;20300&quot; value=&quot;Slide 44 - &amp;quot;Seven C’s of Effective Communication&amp;quot;&quot;/&gt;&lt;property id=&quot;20307&quot; value=&quot;511&quot;/&gt;&lt;/object&gt;&lt;object type=&quot;3&quot; unique_id=&quot;17675&quot;&gt;&lt;property id=&quot;20148&quot; value=&quot;5&quot;/&gt;&lt;property id=&quot;20300&quot; value=&quot;Slide 45 - &amp;quot;Completeness&amp;quot;&quot;/&gt;&lt;property id=&quot;20307&quot; value=&quot;512&quot;/&gt;&lt;/object&gt;&lt;object type=&quot;3&quot; unique_id=&quot;17676&quot;&gt;&lt;property id=&quot;20148&quot; value=&quot;5&quot;/&gt;&lt;property id=&quot;20300&quot; value=&quot;Slide 46 - &amp;quot;Who, what, when, where, why.&amp;quot;&quot;/&gt;&lt;property id=&quot;20307&quot; value=&quot;513&quot;/&gt;&lt;/object&gt;&lt;object type=&quot;3&quot; unique_id=&quot;17677&quot;&gt;&lt;property id=&quot;20148&quot; value=&quot;5&quot;/&gt;&lt;property id=&quot;20300&quot; value=&quot;Slide 47 - &amp;quot;Completeness&amp;quot;&quot;/&gt;&lt;property id=&quot;20307&quot; value=&quot;514&quot;/&gt;&lt;/object&gt;&lt;object type=&quot;3&quot; unique_id=&quot;17678&quot;&gt;&lt;property id=&quot;20148&quot; value=&quot;5&quot;/&gt;&lt;property id=&quot;20300&quot; value=&quot;Slide 48 - &amp;quot;Completeness&amp;quot;&quot;/&gt;&lt;property id=&quot;20307&quot; value=&quot;515&quot;/&gt;&lt;/object&gt;&lt;object type=&quot;3&quot; unique_id=&quot;17679&quot;&gt;&lt;property id=&quot;20148&quot; value=&quot;5&quot;/&gt;&lt;property id=&quot;20300&quot; value=&quot;Slide 49 - &amp;quot;2) Conciseness&amp;quot;&quot;/&gt;&lt;property id=&quot;20307&quot; value=&quot;516&quot;/&gt;&lt;/object&gt;&lt;object type=&quot;3&quot; unique_id=&quot;17680&quot;&gt;&lt;property id=&quot;20148&quot; value=&quot;5&quot;/&gt;&lt;property id=&quot;20300&quot; value=&quot;Slide 50 - &amp;quot; How To achieve conciseness ?&amp;quot;&quot;/&gt;&lt;property id=&quot;20307&quot; value=&quot;517&quot;/&gt;&lt;/object&gt;&lt;object type=&quot;3&quot; unique_id=&quot;17681&quot;&gt;&lt;property id=&quot;20148&quot; value=&quot;5&quot;/&gt;&lt;property id=&quot;20300&quot; value=&quot;Slide 51 - &amp;quot;Avoid Wordy Expression&amp;quot;&quot;/&gt;&lt;property id=&quot;20307&quot; value=&quot;518&quot;/&gt;&lt;/object&gt;&lt;object type=&quot;3&quot; unique_id=&quot;17682&quot;&gt;&lt;property id=&quot;20148&quot; value=&quot;5&quot;/&gt;&lt;property id=&quot;20300&quot; value=&quot;Slide 52 - &amp;quot;Avoid Wordy Expression&amp;quot;&quot;/&gt;&lt;property id=&quot;20307&quot; value=&quot;519&quot;/&gt;&lt;/object&gt;&lt;object type=&quot;3&quot; unique_id=&quot;17683&quot;&gt;&lt;property id=&quot;20148&quot; value=&quot;5&quot;/&gt;&lt;property id=&quot;20300&quot; value=&quot;Slide 53 - &amp;quot;Avoid Wordy Expression&amp;quot;&quot;/&gt;&lt;property id=&quot;20307&quot; value=&quot;520&quot;/&gt;&lt;/object&gt;&lt;object type=&quot;3&quot; unique_id=&quot;17684&quot;&gt;&lt;property id=&quot;20148&quot; value=&quot;5&quot;/&gt;&lt;property id=&quot;20300&quot; value=&quot;Slide 54 - &amp;quot;Avoid Wordy Expression&amp;quot;&quot;/&gt;&lt;property id=&quot;20307&quot; value=&quot;521&quot;/&gt;&lt;/object&gt;&lt;object type=&quot;3&quot; unique_id=&quot;17685&quot;&gt;&lt;property id=&quot;20148&quot; value=&quot;5&quot;/&gt;&lt;property id=&quot;20300&quot; value=&quot;Slide 55 - &amp;quot;Avoid filler words/ phrases&amp;quot;&quot;/&gt;&lt;property id=&quot;20307&quot; value=&quot;522&quot;/&gt;&lt;/object&gt;&lt;object type=&quot;3&quot; unique_id=&quot;17686&quot;&gt;&lt;property id=&quot;20148&quot; value=&quot;5&quot;/&gt;&lt;property id=&quot;20300&quot; value=&quot;Slide 56 - &amp;quot;Include only relevant information&amp;quot;&quot;/&gt;&lt;property id=&quot;20307&quot; value=&quot;523&quot;/&gt;&lt;/object&gt;&lt;object type=&quot;3&quot; unique_id=&quot;17687&quot;&gt;&lt;property id=&quot;20148&quot; value=&quot;5&quot;/&gt;&lt;property id=&quot;20300&quot; value=&quot;Slide 57 - &amp;quot;Avoid unnecessary repetition&amp;quot;&quot;/&gt;&lt;property id=&quot;20307&quot; value=&quot;524&quot;/&gt;&lt;/object&gt;&lt;object type=&quot;3&quot; unique_id=&quot;17688&quot;&gt;&lt;property id=&quot;20148&quot; value=&quot;5&quot;/&gt;&lt;property id=&quot;20300&quot; value=&quot;Slide 58 - &amp;quot;Some ways to eliminate unnecessary words&amp;quot;&quot;/&gt;&lt;property id=&quot;20307&quot; value=&quot;525&quot;/&gt;&lt;/object&gt;&lt;object type=&quot;3&quot; unique_id=&quot;17689&quot;&gt;&lt;property id=&quot;20148&quot; value=&quot;5&quot;/&gt;&lt;property id=&quot;20300&quot; value=&quot;Slide 59 - &amp;quot;3) Consideration&amp;quot;&quot;/&gt;&lt;property id=&quot;20307&quot; value=&quot;526&quot;/&gt;&lt;/object&gt;&lt;object type=&quot;3&quot; unique_id=&quot;17690&quot;&gt;&lt;property id=&quot;20148&quot; value=&quot;5&quot;/&gt;&lt;property id=&quot;20300&quot; value=&quot;Slide 60 - &amp;quot;Three specific ways to indicate consideration&amp;quot;&quot;/&gt;&lt;property id=&quot;20307&quot; value=&quot;527&quot;/&gt;&lt;/object&gt;&lt;object type=&quot;3&quot; unique_id=&quot;17691&quot;&gt;&lt;property id=&quot;20148&quot; value=&quot;5&quot;/&gt;&lt;property id=&quot;20300&quot; value=&quot;Slide 61&quot;/&gt;&lt;property id=&quot;20307&quot; value=&quot;528&quot;/&gt;&lt;/object&gt;&lt;object type=&quot;3&quot; unique_id=&quot;17692&quot;&gt;&lt;property id=&quot;20148&quot; value=&quot;5&quot;/&gt;&lt;property id=&quot;20300&quot; value=&quot;Slide 62&quot;/&gt;&lt;property id=&quot;20307&quot; value=&quot;529&quot;/&gt;&lt;/object&gt;&lt;object type=&quot;3&quot; unique_id=&quot;17693&quot;&gt;&lt;property id=&quot;20148&quot; value=&quot;5&quot;/&gt;&lt;property id=&quot;20300&quot; value=&quot;Slide 63&quot;/&gt;&lt;property id=&quot;20307&quot; value=&quot;530&quot;/&gt;&lt;/object&gt;&lt;object type=&quot;3&quot; unique_id=&quot;17694&quot;&gt;&lt;property id=&quot;20148&quot; value=&quot;5&quot;/&gt;&lt;property id=&quot;20300&quot; value=&quot;Slide 64 - &amp;quot;4) Concreteness&amp;quot;&quot;/&gt;&lt;property id=&quot;20307&quot; value=&quot;531&quot;/&gt;&lt;/object&gt;&lt;object type=&quot;3&quot; unique_id=&quot;17695&quot;&gt;&lt;property id=&quot;20148&quot; value=&quot;5&quot;/&gt;&lt;property id=&quot;20300&quot; value=&quot;Slide 65&quot;/&gt;&lt;property id=&quot;20307&quot; value=&quot;532&quot;/&gt;&lt;/object&gt;&lt;object type=&quot;3&quot; unique_id=&quot;17696&quot;&gt;&lt;property id=&quot;20148&quot; value=&quot;5&quot;/&gt;&lt;property id=&quot;20300&quot; value=&quot;Slide 66&quot;/&gt;&lt;property id=&quot;20307&quot; value=&quot;533&quot;/&gt;&lt;/object&gt;&lt;object type=&quot;3&quot; unique_id=&quot;17698&quot;&gt;&lt;property id=&quot;20148&quot; value=&quot;5&quot;/&gt;&lt;property id=&quot;20300&quot; value=&quot;Slide 67 - &amp;quot; Creativity &amp;quot;&quot;/&gt;&lt;property id=&quot;20307&quot; value=&quot;535&quot;/&gt;&lt;/object&gt;&lt;object type=&quot;3&quot; unique_id=&quot;17699&quot;&gt;&lt;property id=&quot;20148&quot; value=&quot;5&quot;/&gt;&lt;property id=&quot;20300&quot; value=&quot;Slide 68 - &amp;quot;Courtesy&amp;quot;&quot;/&gt;&lt;property id=&quot;20307&quot; value=&quot;536&quot;/&gt;&lt;/object&gt;&lt;object type=&quot;3&quot; unique_id=&quot;17700&quot;&gt;&lt;property id=&quot;20148&quot; value=&quot;5&quot;/&gt;&lt;property id=&quot;20300&quot; value=&quot;Slide 69 - &amp;quot;Email 1&amp;quot;&quot;/&gt;&lt;property id=&quot;20307&quot; value=&quot;537&quot;/&gt;&lt;/object&gt;&lt;object type=&quot;3&quot; unique_id=&quot;17701&quot;&gt;&lt;property id=&quot;20148&quot; value=&quot;5&quot;/&gt;&lt;property id=&quot;20300&quot; value=&quot;Slide 70 - &amp;quot;Email 2&amp;quot;&quot;/&gt;&lt;property id=&quot;20307&quot; value=&quot;538&quot;/&gt;&lt;/object&gt;&lt;object type=&quot;3&quot; unique_id=&quot;17702&quot;&gt;&lt;property id=&quot;20148&quot; value=&quot;5&quot;/&gt;&lt;property id=&quot;20300&quot; value=&quot;Slide 71 - &amp;quot;How to generate a  Courteous Tone ?&amp;quot;&quot;/&gt;&lt;property id=&quot;20307&quot; value=&quot;539&quot;/&gt;&lt;/object&gt;&lt;object type=&quot;3&quot; unique_id=&quot;17703&quot;&gt;&lt;property id=&quot;20148&quot; value=&quot;5&quot;/&gt;&lt;property id=&quot;20300&quot; value=&quot;Slide 72&quot;/&gt;&lt;property id=&quot;20307&quot; value=&quot;540&quot;/&gt;&lt;/object&gt;&lt;object type=&quot;3&quot; unique_id=&quot;17704&quot;&gt;&lt;property id=&quot;20148&quot; value=&quot;5&quot;/&gt;&lt;property id=&quot;20300&quot; value=&quot;Slide 73 - &amp;quot;Never use offensive words&amp;quot;&quot;/&gt;&lt;property id=&quot;20307&quot; value=&quot;541&quot;/&gt;&lt;/object&gt;&lt;object type=&quot;3&quot; unique_id=&quot;17705&quot;&gt;&lt;property id=&quot;20148&quot; value=&quot;5&quot;/&gt;&lt;property id=&quot;20300&quot; value=&quot;Slide 74 - &amp;quot;Thoughtfulness and Appreciation&amp;quot;&quot;/&gt;&lt;property id=&quot;20307&quot; value=&quot;542&quot;/&gt;&lt;/object&gt;&lt;object type=&quot;3&quot; unique_id=&quot;17706&quot;&gt;&lt;property id=&quot;20148&quot; value=&quot;5&quot;/&gt;&lt;property id=&quot;20300&quot; value=&quot;Slide 75 - &amp;quot;Choose nondiscriminatory expressions&amp;quot;&quot;/&gt;&lt;property id=&quot;20307&quot; value=&quot;543&quot;/&gt;&lt;/object&gt;&lt;object type=&quot;3&quot; unique_id=&quot;17707&quot;&gt;&lt;property id=&quot;20148&quot; value=&quot;5&quot;/&gt;&lt;property id=&quot;20300&quot; value=&quot;Slide 76 - &amp;quot;When talking about disability &amp;quot;&quot;/&gt;&lt;property id=&quot;20307&quot; value=&quot;544&quot;/&gt;&lt;/object&gt;&lt;object type=&quot;3&quot; unique_id=&quot;17708&quot;&gt;&lt;property id=&quot;20148&quot; value=&quot;5&quot;/&gt;&lt;property id=&quot;20300&quot; value=&quot;Slide 77 - &amp;quot;Words to use and avoid regarding disabled&amp;quot;&quot;/&gt;&lt;property id=&quot;20307&quot; value=&quot;545&quot;/&gt;&lt;/object&gt;&lt;object type=&quot;3&quot; unique_id=&quot;17709&quot;&gt;&lt;property id=&quot;20148&quot; value=&quot;5&quot;/&gt;&lt;property id=&quot;20300&quot; value=&quot;Slide 78 - &amp;quot;7) Correctness&amp;quot;&quot;/&gt;&lt;property id=&quot;20307&quot; value=&quot;546&quot;/&gt;&lt;/object&gt;&lt;object type=&quot;3&quot; unique_id=&quot;17710&quot;&gt;&lt;property id=&quot;20148&quot; value=&quot;5&quot;/&gt;&lt;property id=&quot;20300&quot; value=&quot;Slide 79 - &amp;quot;Correctness&amp;quot;&quot;/&gt;&lt;property id=&quot;20307&quot; value=&quot;547&quot;/&gt;&lt;/object&gt;&lt;object type=&quot;3&quot; unique_id=&quot;17711&quot;&gt;&lt;property id=&quot;20148&quot; value=&quot;5&quot;/&gt;&lt;property id=&quot;20300&quot; value=&quot;Slide 80 - &amp;quot;Use the right Level of Language&amp;quot;&quot;/&gt;&lt;property id=&quot;20307&quot; value=&quot;548&quot;/&gt;&lt;/object&gt;&lt;object type=&quot;3&quot; unique_id=&quot;17712&quot;&gt;&lt;property id=&quot;20148&quot; value=&quot;5&quot;/&gt;&lt;property id=&quot;20300&quot; value=&quot;Slide 81 - &amp;quot;Formal and Informal Words&amp;quot;&quot;/&gt;&lt;property id=&quot;20307&quot; value=&quot;549&quot;/&gt;&lt;/object&gt;&lt;object type=&quot;3&quot; unique_id=&quot;17713&quot;&gt;&lt;property id=&quot;20148&quot; value=&quot;5&quot;/&gt;&lt;property id=&quot;20300&quot; value=&quot;Slide 82 - &amp;quot;Substandard Language&amp;quot;&quot;/&gt;&lt;property id=&quot;20307&quot; value=&quot;550&quot;/&gt;&lt;/object&gt;&lt;object type=&quot;3&quot; unique_id=&quot;17714&quot;&gt;&lt;property id=&quot;20148&quot; value=&quot;5&quot;/&gt;&lt;property id=&quot;20300&quot; value=&quot;Slide 83 - &amp;quot;Facts and Figures Accuracy&amp;quot;&quot;/&gt;&lt;property id=&quot;20307&quot; value=&quot;551&quot;/&gt;&lt;/object&gt;&lt;object type=&quot;3&quot; unique_id=&quot;17715&quot;&gt;&lt;property id=&quot;20148&quot; value=&quot;5&quot;/&gt;&lt;property id=&quot;20300&quot; value=&quot;Slide 84 - &amp;quot;Proper Use of Confusing Words!&amp;quot;&quot;/&gt;&lt;property id=&quot;20307&quot; value=&quot;552&quot;/&gt;&lt;/object&gt;&lt;object type=&quot;3&quot; unique_id=&quot;17716&quot;&gt;&lt;property id=&quot;20148&quot; value=&quot;5&quot;/&gt;&lt;property id=&quot;20300&quot; value=&quot;Slide 85 - &amp;quot;Proper Use of Confusing Words!&amp;quot;&quot;/&gt;&lt;property id=&quot;20307&quot; value=&quot;553&quot;/&gt;&lt;/object&gt;&lt;object type=&quot;3&quot; unique_id=&quot;19524&quot;&gt;&lt;property id=&quot;20148&quot; value=&quot;5&quot;/&gt;&lt;property id=&quot;20300&quot; value=&quot;Slide 86 - &amp;quot;Challenges while sending and receiving a message&amp;quot;&quot;/&gt;&lt;property id=&quot;20307&quot; value=&quot;554&quot;/&gt;&lt;/object&gt;&lt;object type=&quot;3&quot; unique_id=&quot;19525&quot;&gt;&lt;property id=&quot;20148&quot; value=&quot;5&quot;/&gt;&lt;property id=&quot;20300&quot; value=&quot;Slide 87 - &amp;quot;Challenges while sending a message&amp;quot;&quot;/&gt;&lt;property id=&quot;20307&quot; value=&quot;555&quot;/&gt;&lt;/object&gt;&lt;object type=&quot;3&quot; unique_id=&quot;19526&quot;&gt;&lt;property id=&quot;20148&quot; value=&quot;5&quot;/&gt;&lt;property id=&quot;20300&quot; value=&quot;Slide 88 - &amp;quot;Challenges while sending a message&amp;quot;&quot;/&gt;&lt;property id=&quot;20307&quot; value=&quot;556&quot;/&gt;&lt;/object&gt;&lt;object type=&quot;3&quot; unique_id=&quot;19527&quot;&gt;&lt;property id=&quot;20148&quot; value=&quot;5&quot;/&gt;&lt;property id=&quot;20300&quot; value=&quot;Slide 89 - &amp;quot;Challenges while receiving a message&amp;quot;&quot;/&gt;&lt;property id=&quot;20307&quot; value=&quot;557&quot;/&gt;&lt;/object&gt;&lt;object type=&quot;3&quot; unique_id=&quot;19528&quot;&gt;&lt;property id=&quot;20148&quot; value=&quot;5&quot;/&gt;&lt;property id=&quot;20300&quot; value=&quot;Slide 90 - &amp;quot;Barriers to Communication&amp;quot;&quot;/&gt;&lt;property id=&quot;20307&quot; value=&quot;558&quot;/&gt;&lt;/object&gt;&lt;object type=&quot;3&quot; unique_id=&quot;19529&quot;&gt;&lt;property id=&quot;20148&quot; value=&quot;5&quot;/&gt;&lt;property id=&quot;20300&quot; value=&quot;Slide 91 - &amp;quot;Framing a message!&amp;quot;&quot;/&gt;&lt;property id=&quot;20307&quot; value=&quot;559&quot;/&gt;&lt;/object&gt;&lt;object type=&quot;3&quot; unique_id=&quot;19530&quot;&gt;&lt;property id=&quot;20148&quot; value=&quot;5&quot;/&gt;&lt;property id=&quot;20300&quot; value=&quot;Slide 92 - &amp;quot;Language and semantics&amp;quot;&quot;/&gt;&lt;property id=&quot;20307&quot; value=&quot;560&quot;/&gt;&lt;/object&gt;&lt;object type=&quot;3&quot; unique_id=&quot;19531&quot;&gt;&lt;property id=&quot;20148&quot; value=&quot;5&quot;/&gt;&lt;property id=&quot;20300&quot; value=&quot;Slide 93 - &amp;quot;Punctuate!&amp;quot;&quot;/&gt;&lt;property id=&quot;20307&quot; value=&quot;561&quot;/&gt;&lt;/object&gt;&lt;object type=&quot;3&quot; unique_id=&quot;19532&quot;&gt;&lt;property id=&quot;20148&quot; value=&quot;5&quot;/&gt;&lt;property id=&quot;20300&quot; value=&quot;Slide 94 - &amp;quot;Punctuation&amp;quot;&quot;/&gt;&lt;property id=&quot;20307&quot; value=&quot;562&quot;/&gt;&lt;/object&gt;&lt;object type=&quot;3&quot; unique_id=&quot;19533&quot;&gt;&lt;property id=&quot;20148&quot; value=&quot;5&quot;/&gt;&lt;property id=&quot;20300&quot; value=&quot;Slide 95&quot;/&gt;&lt;property id=&quot;20307&quot; value=&quot;563&quot;/&gt;&lt;/object&gt;&lt;object type=&quot;3&quot; unique_id=&quot;19534&quot;&gt;&lt;property id=&quot;20148&quot; value=&quot;5&quot;/&gt;&lt;property id=&quot;20300&quot; value=&quot;Slide 96 - &amp;quot;Cross cultural barriers&amp;quot;&quot;/&gt;&lt;property id=&quot;20307&quot; value=&quot;564&quot;/&gt;&lt;/object&gt;&lt;object type=&quot;3&quot; unique_id=&quot;19535&quot;&gt;&lt;property id=&quot;20148&quot; value=&quot;5&quot;/&gt;&lt;property id=&quot;20300&quot; value=&quot;Slide 97&quot;/&gt;&lt;property id=&quot;20307&quot; value=&quot;565&quot;/&gt;&lt;/object&gt;&lt;object type=&quot;3&quot; unique_id=&quot;19536&quot;&gt;&lt;property id=&quot;20148&quot; value=&quot;5&quot;/&gt;&lt;property id=&quot;20300&quot; value=&quot;Slide 98 - &amp;quot;Physical barriers&amp;quot;&quot;/&gt;&lt;property id=&quot;20307&quot; value=&quot;566&quot;/&gt;&lt;/object&gt;&lt;object type=&quot;3&quot; unique_id=&quot;19537&quot;&gt;&lt;property id=&quot;20148&quot; value=&quot;5&quot;/&gt;&lt;property id=&quot;20300&quot; value=&quot;Slide 99 - &amp;quot;Psychological barriers&amp;quot;&quot;/&gt;&lt;property id=&quot;20307&quot; value=&quot;568&quot;/&gt;&lt;/object&gt;&lt;object type=&quot;3&quot; unique_id=&quot;19538&quot;&gt;&lt;property id=&quot;20148&quot; value=&quot;5&quot;/&gt;&lt;property id=&quot;20300&quot; value=&quot;Slide 100 - &amp;quot;Emotional barriers&amp;quot;&quot;/&gt;&lt;property id=&quot;20307&quot; value=&quot;569&quot;/&gt;&lt;/object&gt;&lt;object type=&quot;3&quot; unique_id=&quot;19539&quot;&gt;&lt;property id=&quot;20148&quot; value=&quot;5&quot;/&gt;&lt;property id=&quot;20300&quot; value=&quot;Slide 101 - &amp;quot;Perceptual barriers&amp;quot;&quot;/&gt;&lt;property id=&quot;20307&quot; value=&quot;570&quot;/&gt;&lt;/object&gt;&lt;object type=&quot;3&quot; unique_id=&quot;19540&quot;&gt;&lt;property id=&quot;20148&quot; value=&quot;5&quot;/&gt;&lt;property id=&quot;20300&quot; value=&quot;Slide 102 - &amp;quot;Perceptual barriers&amp;quot;&quot;/&gt;&lt;property id=&quot;20307&quot; value=&quot;571&quot;/&gt;&lt;/object&gt;&lt;object type=&quot;3&quot; unique_id=&quot;19541&quot;&gt;&lt;property id=&quot;20148&quot; value=&quot;5&quot;/&gt;&lt;property id=&quot;20300&quot; value=&quot;Slide 103 - &amp;quot;Perceptual barriers&amp;quot;&quot;/&gt;&lt;property id=&quot;20307&quot; value=&quot;572&quot;/&gt;&lt;/object&gt;&lt;object type=&quot;3&quot; unique_id=&quot;20155&quot;&gt;&lt;property id=&quot;20148&quot; value=&quot;5&quot;/&gt;&lt;property id=&quot;20300&quot; value=&quot;Slide 6&quot;/&gt;&lt;property id=&quot;20307&quot; value=&quot;573&quot;/&gt;&lt;/object&gt;&lt;object type=&quot;3&quot; unique_id=&quot;20156&quot;&gt;&lt;property id=&quot;20148&quot; value=&quot;5&quot;/&gt;&lt;property id=&quot;20300&quot; value=&quot;Slide 7 - &amp;quot;Constructive and Destructive feedback&amp;quot;&quot;/&gt;&lt;property id=&quot;20307&quot; value=&quot;574&quot;/&gt;&lt;/object&gt;&lt;object type=&quot;3&quot; unique_id=&quot;20157&quot;&gt;&lt;property id=&quot;20148&quot; value=&quot;5&quot;/&gt;&lt;property id=&quot;20300&quot; value=&quot;Slide 8 - &amp;quot;Feedback&amp;quot;&quot;/&gt;&lt;property id=&quot;20307&quot; value=&quot;575&quot;/&gt;&lt;/object&gt;&lt;object type=&quot;3&quot; unique_id=&quot;20158&quot;&gt;&lt;property id=&quot;20148&quot; value=&quot;5&quot;/&gt;&lt;property id=&quot;20300&quot; value=&quot;Slide 9 - &amp;quot;Feedback&amp;quot;&quot;/&gt;&lt;property id=&quot;20307&quot; value=&quot;576&quot;/&gt;&lt;/object&gt;&lt;/object&gt;&lt;object type=&quot;8&quot; unique_id=&quot;10220&quot;&gt;&lt;/object&gt;&lt;/object&gt;&lt;/database&gt;"/>
  <p:tag name="SECTOMILLISECCONVERTED" val="1"/>
</p:tagLst>
</file>

<file path=ppt/theme/theme1.xml><?xml version="1.0" encoding="utf-8"?>
<a:theme xmlns:a="http://schemas.openxmlformats.org/drawingml/2006/main" name="1_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6707</Words>
  <Application>Microsoft Office PowerPoint</Application>
  <PresentationFormat>Widescreen</PresentationFormat>
  <Paragraphs>778</Paragraphs>
  <Slides>116</Slides>
  <Notes>10</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1_Business Cooperate</vt:lpstr>
      <vt:lpstr>Professional Communication </vt:lpstr>
      <vt:lpstr>Communication </vt:lpstr>
      <vt:lpstr>A definition of communication</vt:lpstr>
      <vt:lpstr>Characteristics of communication</vt:lpstr>
      <vt:lpstr>PowerPoint Presentation</vt:lpstr>
      <vt:lpstr>PowerPoint Presentation</vt:lpstr>
      <vt:lpstr>Constructive and Destructive feedback</vt:lpstr>
      <vt:lpstr>Feedback</vt:lpstr>
      <vt:lpstr>Feedback</vt:lpstr>
      <vt:lpstr>Communication Patterns-Underlying theories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Ego States</vt:lpstr>
      <vt:lpstr>PowerPoint Presentation</vt:lpstr>
      <vt:lpstr>TRANSACTIONAL ANALYSIS</vt:lpstr>
      <vt:lpstr>PowerPoint Presentation</vt:lpstr>
      <vt:lpstr>PowerPoint Presentation</vt:lpstr>
      <vt:lpstr>PowerPoint Presentation</vt:lpstr>
      <vt:lpstr>PowerPoint Presentation</vt:lpstr>
      <vt:lpstr>Recognizing the Parent State</vt:lpstr>
      <vt:lpstr>Recognizing the Parent State</vt:lpstr>
      <vt:lpstr>PowerPoint Presentation</vt:lpstr>
      <vt:lpstr>ADULT EGO STATE</vt:lpstr>
      <vt:lpstr>Recognizing the Adult State</vt:lpstr>
      <vt:lpstr>PowerPoint Presentation</vt:lpstr>
      <vt:lpstr>The Child State</vt:lpstr>
      <vt:lpstr>Recognizing the Child State</vt:lpstr>
      <vt:lpstr>Recognizing the Child State</vt:lpstr>
      <vt:lpstr>PowerPoint Presentation</vt:lpstr>
      <vt:lpstr>Human communication</vt:lpstr>
      <vt:lpstr>Transactions</vt:lpstr>
      <vt:lpstr>Human Interaction Analysis</vt:lpstr>
      <vt:lpstr>Complementary ‘Transactions’</vt:lpstr>
      <vt:lpstr>Complementary ‘Transactions’ cont’d</vt:lpstr>
      <vt:lpstr>Crossed ‘Transactions’</vt:lpstr>
      <vt:lpstr>Crossed ‘Transactions’ cont’d</vt:lpstr>
      <vt:lpstr>Ulterior ‘Transactions’</vt:lpstr>
      <vt:lpstr>TA can help you</vt:lpstr>
      <vt:lpstr>Seven C’s of Effective Communication</vt:lpstr>
      <vt:lpstr>Completeness</vt:lpstr>
      <vt:lpstr>Who, what, when, where, why.</vt:lpstr>
      <vt:lpstr>Completeness</vt:lpstr>
      <vt:lpstr>Completeness</vt:lpstr>
      <vt:lpstr>2) Conciseness</vt:lpstr>
      <vt:lpstr> How To achieve conciseness ?</vt:lpstr>
      <vt:lpstr>Avoid Wordy Expression</vt:lpstr>
      <vt:lpstr>Avoid Wordy Expression</vt:lpstr>
      <vt:lpstr>Avoid Wordy Expression</vt:lpstr>
      <vt:lpstr>Avoid Wordy Expression</vt:lpstr>
      <vt:lpstr>Avoid filler words/ phrases</vt:lpstr>
      <vt:lpstr>Include only relevant information</vt:lpstr>
      <vt:lpstr>Avoid unnecessary repetition</vt:lpstr>
      <vt:lpstr>Some ways to eliminate unnecessary words</vt:lpstr>
      <vt:lpstr>3) Consideration</vt:lpstr>
      <vt:lpstr>Three specific ways to indicate consideration</vt:lpstr>
      <vt:lpstr>PowerPoint Presentation</vt:lpstr>
      <vt:lpstr>PowerPoint Presentation</vt:lpstr>
      <vt:lpstr>PowerPoint Presentation</vt:lpstr>
      <vt:lpstr>4) Concreteness</vt:lpstr>
      <vt:lpstr>PowerPoint Presentation</vt:lpstr>
      <vt:lpstr>PowerPoint Presentation</vt:lpstr>
      <vt:lpstr> Creativity </vt:lpstr>
      <vt:lpstr>Courtesy</vt:lpstr>
      <vt:lpstr>Email 1</vt:lpstr>
      <vt:lpstr>Email 2</vt:lpstr>
      <vt:lpstr>How to generate a  Courteous Tone ?</vt:lpstr>
      <vt:lpstr>PowerPoint Presentation</vt:lpstr>
      <vt:lpstr>Never use offensive words</vt:lpstr>
      <vt:lpstr>Thoughtfulness and Appreciation</vt:lpstr>
      <vt:lpstr>Choose nondiscriminatory expressions</vt:lpstr>
      <vt:lpstr>When talking about disability </vt:lpstr>
      <vt:lpstr>Words to use and avoid regarding disabled</vt:lpstr>
      <vt:lpstr>7) Correctness</vt:lpstr>
      <vt:lpstr>Use the right Level of Language</vt:lpstr>
      <vt:lpstr>Formal and Informal Words</vt:lpstr>
      <vt:lpstr>Substandard Language</vt:lpstr>
      <vt:lpstr>Facts and Figures Accuracy</vt:lpstr>
      <vt:lpstr>Proper Use of Confusing Words!</vt:lpstr>
      <vt:lpstr>Proper Use of Confusing Words!</vt:lpstr>
      <vt:lpstr>Challenges while sending and receiving a message</vt:lpstr>
      <vt:lpstr>Challenges while sending a message</vt:lpstr>
      <vt:lpstr>Challenges while sending a message</vt:lpstr>
      <vt:lpstr>Challenges while receiving a message</vt:lpstr>
      <vt:lpstr>Barriers to Communication</vt:lpstr>
      <vt:lpstr>Language and semantics</vt:lpstr>
      <vt:lpstr>PowerPoint Presentation</vt:lpstr>
      <vt:lpstr>Cross cultural barriers</vt:lpstr>
      <vt:lpstr>PowerPoint Presentation</vt:lpstr>
      <vt:lpstr>Physical barriers</vt:lpstr>
      <vt:lpstr>Perceptual barriers</vt:lpstr>
      <vt:lpstr>Perceptual barriers</vt:lpstr>
      <vt:lpstr>Perceptual barriers</vt:lpstr>
      <vt:lpstr>Oral Communication</vt:lpstr>
      <vt:lpstr>Formal and informal oral communication</vt:lpstr>
      <vt:lpstr>Advantages and disadvantages</vt:lpstr>
      <vt:lpstr>When to use oral communication</vt:lpstr>
      <vt:lpstr>Oral communication and behavioural patterns</vt:lpstr>
      <vt:lpstr>Strategies to handle different communication styles</vt:lpstr>
      <vt:lpstr>Listening Skills </vt:lpstr>
      <vt:lpstr>    Listening Skills</vt:lpstr>
      <vt:lpstr>Listening vs. Hearing</vt:lpstr>
      <vt:lpstr>Why is it important to listen?</vt:lpstr>
      <vt:lpstr>PowerPoint Presentation</vt:lpstr>
      <vt:lpstr>Types of listening</vt:lpstr>
      <vt:lpstr>Listening Process</vt:lpstr>
      <vt:lpstr>Active Listening Techniques</vt:lpstr>
      <vt:lpstr>Encouragement</vt:lpstr>
      <vt:lpstr>Restating</vt:lpstr>
      <vt:lpstr>Reflecting</vt:lpstr>
      <vt:lpstr>Summarizing</vt:lpstr>
      <vt:lpstr>Barriers to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Gurvinder</dc:creator>
  <cp:lastModifiedBy>sharmapuneetk07@gmail.com</cp:lastModifiedBy>
  <cp:revision>89</cp:revision>
  <dcterms:created xsi:type="dcterms:W3CDTF">2017-02-07T17:57:00Z</dcterms:created>
  <dcterms:modified xsi:type="dcterms:W3CDTF">2023-09-12T02:40:58Z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