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c45e97577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c45e975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16d979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d16d979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8eb95f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8eb95f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8eb95f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8eb95f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cfe225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cfe225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fe225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fe225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dfe5e9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7dfe5e9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16d979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16d979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16d979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16d979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d16d97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d16d97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45e9757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45e975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eeexplore.ieee.org/document/7324337" TargetMode="External"/><Relationship Id="rId4" Type="http://schemas.openxmlformats.org/officeDocument/2006/relationships/hyperlink" Target="https://www.sciencedirect.com/science/article/abs/pii/S0378437119314955" TargetMode="External"/><Relationship Id="rId5" Type="http://schemas.openxmlformats.org/officeDocument/2006/relationships/hyperlink" Target="https://paperswithcode.com/task/environmental-sound-classifica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wlQ22sSiygfBVGNkwKMu-PO4Y5yU-J9d?usp=sharing" TargetMode="External"/><Relationship Id="rId4" Type="http://schemas.openxmlformats.org/officeDocument/2006/relationships/hyperlink" Target="https://drive.google.com/drive/folders/1wlQ22sSiygfBVGNkwKMu-PO4Y5yU-J9d?usp=sharing" TargetMode="External"/><Relationship Id="rId9" Type="http://schemas.openxmlformats.org/officeDocument/2006/relationships/hyperlink" Target="http://drive.google.com/file/d/13gsGDnylUukBHO3xfx7fmLM-DiaVILJr/view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://drive.google.com/file/d/1Z4d2CerLhoHziovI5zayNH0sgrM3E7nA/view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://drive.google.com/file/d/1Nosh60DNa0zhyY2CQ2DrQXZe3fG7b31U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324225"/>
            <a:ext cx="81186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Environmental Sound Classification And Data Augmentation </a:t>
            </a:r>
            <a:endParaRPr sz="3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483025" y="3525800"/>
            <a:ext cx="29922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7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Students</a:t>
            </a:r>
            <a:r>
              <a:rPr lang="en" sz="17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7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Mohnish Satidasani(1806046)</a:t>
            </a:r>
            <a:endParaRPr sz="15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Aayush Hindwan(1806082)</a:t>
            </a:r>
            <a:endParaRPr sz="15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Arpit Gupta(1806140)</a:t>
            </a:r>
            <a:endParaRPr sz="15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               	           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>
            <a:off x="539500" y="1978650"/>
            <a:ext cx="30933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Minor Project Evaluation</a:t>
            </a:r>
            <a:endParaRPr sz="21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Semester: VI</a:t>
            </a:r>
            <a:r>
              <a:rPr baseline="30000"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th 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" name="Google Shape;62;p13"/>
          <p:cNvSpPr/>
          <p:nvPr/>
        </p:nvSpPr>
        <p:spPr>
          <a:xfrm flipH="1" rot="10800000">
            <a:off x="516325" y="3451650"/>
            <a:ext cx="754500" cy="1905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39500" y="3525800"/>
            <a:ext cx="19083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Mentor:</a:t>
            </a:r>
            <a:endParaRPr sz="17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Mr. Abhay Kumar</a:t>
            </a:r>
            <a:endParaRPr sz="15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               	           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6425" y="194100"/>
            <a:ext cx="90267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unito"/>
                <a:ea typeface="Nunito"/>
                <a:cs typeface="Nunito"/>
                <a:sym typeface="Nunito"/>
              </a:rPr>
              <a:t>Model Description Contd.: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85400" y="699700"/>
            <a:ext cx="83223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Adam Optimizer with learning rate 0.001 and epsilon 10^-6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L2 regularisation applied with a penalty factor of 0.001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Epochs used :100 with batch size 500  and is checkpointed after each epoch.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A validation set is used with a split of 30 % on overall dataset. Confusion Matrix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13" y="2571750"/>
            <a:ext cx="4736625" cy="2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9925" y="0"/>
            <a:ext cx="9144000" cy="51435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0" y="0"/>
            <a:ext cx="9144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9850" y="172250"/>
            <a:ext cx="9144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Model: we used</a:t>
            </a:r>
            <a:endParaRPr sz="36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3233175"/>
            <a:ext cx="8621751" cy="1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625" y="172250"/>
            <a:ext cx="4153750" cy="37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44700" y="227050"/>
            <a:ext cx="8454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Results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00" y="1450375"/>
            <a:ext cx="3139125" cy="35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450" y="1450375"/>
            <a:ext cx="5115700" cy="3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37850" y="-388050"/>
            <a:ext cx="54756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REFRENCES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511550" y="1874250"/>
            <a:ext cx="6729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https://ieeexplore.ieee.org/document/7324337</a:t>
            </a:r>
            <a:endParaRPr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https://www.sciencedirect.com/science/article/abs/pii/S0378437119314955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TensorFlow/Keras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Librosa for Preprocessing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https://paperswithcode.com/task/environmental-sound-classification 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631750" y="380125"/>
            <a:ext cx="820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Qustions and Suggetions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9900" y="0"/>
            <a:ext cx="9144000" cy="12513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60675" y="266700"/>
            <a:ext cx="55848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570C"/>
                </a:solidFill>
                <a:latin typeface="Nunito"/>
                <a:ea typeface="Nunito"/>
                <a:cs typeface="Nunito"/>
                <a:sym typeface="Nunito"/>
              </a:rPr>
              <a:t>Urban Sound 8k DataSet</a:t>
            </a:r>
            <a:endParaRPr sz="3800">
              <a:solidFill>
                <a:srgbClr val="FF570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570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36875" y="4089450"/>
            <a:ext cx="2019300" cy="552600"/>
          </a:xfrm>
          <a:prstGeom prst="roundRect">
            <a:avLst>
              <a:gd fmla="val 16667" name="adj"/>
            </a:avLst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2940000" dist="57150">
              <a:srgbClr val="EFEFE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   </a:t>
            </a:r>
            <a:r>
              <a:rPr lang="en" sz="1500">
                <a:solidFill>
                  <a:srgbClr val="D9D9D9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 Used</a:t>
            </a:r>
            <a:endParaRPr sz="15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787" y="4222642"/>
            <a:ext cx="303990" cy="28624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66700" y="1413700"/>
            <a:ext cx="26724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Features:</a:t>
            </a:r>
            <a:endParaRPr sz="24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8732 audio files(.wav)</a:t>
            </a:r>
            <a:endParaRPr sz="16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10 folds</a:t>
            </a:r>
            <a:endParaRPr sz="16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10 categories</a:t>
            </a:r>
            <a:endParaRPr sz="24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66700" y="2802663"/>
            <a:ext cx="174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Examples</a:t>
            </a:r>
            <a:endParaRPr sz="19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723025" y="1403700"/>
            <a:ext cx="20994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Categories</a:t>
            </a:r>
            <a:r>
              <a:rPr lang="en" sz="2500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2500"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Dog Bark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Children Playing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Air Conditioner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Street Music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Siren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Engine Idling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Jackhammer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Drilling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Gun Shot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Car Honk</a:t>
            </a:r>
            <a:endParaRPr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" name="Google Shape;75;p14" title="96921-9-0-17.wa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875" y="32598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98859-7-2-5.wav">
            <a:hlinkClick r:id="rId8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9125" y="32598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 title="7063-6-0-0.wav">
            <a:hlinkClick r:id="rId9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1375" y="3259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0"/>
            <a:ext cx="9144000" cy="12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FF57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54500" y="1333575"/>
            <a:ext cx="7363200" cy="2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Nunito"/>
              <a:buChar char="★"/>
            </a:pPr>
            <a:r>
              <a:rPr lang="en" sz="2300">
                <a:solidFill>
                  <a:srgbClr val="FF570C"/>
                </a:solidFill>
                <a:latin typeface="Nunito"/>
                <a:ea typeface="Nunito"/>
                <a:cs typeface="Nunito"/>
                <a:sym typeface="Nunito"/>
              </a:rPr>
              <a:t>Audio</a:t>
            </a:r>
            <a:r>
              <a:rPr lang="en" sz="6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is a vibration that propagates as an acoustic wave through a transmission medium.</a:t>
            </a:r>
            <a:endParaRPr sz="10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Nunito"/>
              <a:buChar char="★"/>
            </a:pPr>
            <a:r>
              <a:rPr lang="en" sz="2300">
                <a:solidFill>
                  <a:srgbClr val="FF570C"/>
                </a:solidFill>
                <a:latin typeface="Nunito"/>
                <a:ea typeface="Nunito"/>
                <a:cs typeface="Nunito"/>
                <a:sym typeface="Nunito"/>
              </a:rPr>
              <a:t>.Wav</a:t>
            </a:r>
            <a:r>
              <a:rPr lang="en" sz="6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audio format is uncompressed audio in the linear pulse code modulation (LPCM) format.</a:t>
            </a:r>
            <a:endParaRPr sz="10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Nunito"/>
              <a:buChar char="★"/>
            </a:pPr>
            <a:r>
              <a:rPr lang="en" sz="2300">
                <a:solidFill>
                  <a:srgbClr val="FF570C"/>
                </a:solidFill>
                <a:latin typeface="Nunito"/>
                <a:ea typeface="Nunito"/>
                <a:cs typeface="Nunito"/>
                <a:sym typeface="Nunito"/>
              </a:rPr>
              <a:t>Sampling Rate </a:t>
            </a:r>
            <a:r>
              <a:rPr lang="en" sz="10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is number of samples per sec taken from a continuous signal. </a:t>
            </a:r>
            <a:endParaRPr sz="10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Char char="★"/>
            </a:pPr>
            <a:r>
              <a:rPr lang="en" sz="2300">
                <a:solidFill>
                  <a:srgbClr val="FF570C"/>
                </a:solidFill>
                <a:latin typeface="Nunito"/>
                <a:ea typeface="Nunito"/>
                <a:cs typeface="Nunito"/>
                <a:sym typeface="Nunito"/>
              </a:rPr>
              <a:t>Time Domain</a:t>
            </a:r>
            <a:r>
              <a:rPr lang="en" sz="6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0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data is RMS value of amplitudes over all frequencies on time axis.</a:t>
            </a:r>
            <a:endParaRPr sz="10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Nunito"/>
              <a:buChar char="★"/>
            </a:pPr>
            <a:r>
              <a:rPr lang="en" sz="2300">
                <a:solidFill>
                  <a:srgbClr val="FF570C"/>
                </a:solidFill>
                <a:latin typeface="Nunito"/>
                <a:ea typeface="Nunito"/>
                <a:cs typeface="Nunito"/>
                <a:sym typeface="Nunito"/>
              </a:rPr>
              <a:t>Frequency Domain</a:t>
            </a:r>
            <a:r>
              <a:rPr lang="en" sz="6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amplitude of sound on frequency axis(no info about time).</a:t>
            </a:r>
            <a:endParaRPr sz="27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89275" y="190500"/>
            <a:ext cx="69975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Technical details about dataset</a:t>
            </a:r>
            <a:endParaRPr sz="3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  ( A quick background before pre-processing )</a:t>
            </a:r>
            <a:endParaRPr sz="15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06175" y="3309100"/>
            <a:ext cx="81159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</a:rPr>
              <a:t> Then how to manage both time and frequency ??</a:t>
            </a:r>
            <a:r>
              <a:rPr lang="en" sz="2800">
                <a:solidFill>
                  <a:srgbClr val="93C47D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800">
              <a:solidFill>
                <a:srgbClr val="93C47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860" y="3908800"/>
            <a:ext cx="2982325" cy="11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66675" y="1705075"/>
            <a:ext cx="44583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rgbClr val="351C75"/>
              </a:buClr>
              <a:buSzPts val="2100"/>
              <a:buFont typeface="Nunito"/>
              <a:buChar char="❏"/>
            </a:pPr>
            <a:r>
              <a:rPr b="1" lang="en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Mel scale Spectrogram</a:t>
            </a:r>
            <a:endParaRPr b="1" sz="2100">
              <a:solidFill>
                <a:srgbClr val="351C7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unito"/>
              <a:buChar char="➔"/>
            </a:pPr>
            <a:r>
              <a:rPr lang="en" sz="2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FFT</a:t>
            </a:r>
            <a:r>
              <a:rPr lang="en" sz="5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Fast Fourier Transform</a:t>
            </a:r>
            <a:endParaRPr sz="11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unito"/>
              <a:buChar char="➔"/>
            </a:pPr>
            <a:r>
              <a:rPr lang="en" sz="2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STFT</a:t>
            </a:r>
            <a:r>
              <a:rPr lang="en" sz="5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Short time fourier Transform</a:t>
            </a:r>
            <a:endParaRPr sz="11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unito"/>
              <a:buChar char="➔"/>
            </a:pPr>
            <a:r>
              <a:rPr lang="en" sz="2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Spectrogram</a:t>
            </a:r>
            <a:r>
              <a:rPr lang="en" sz="5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STFT of audio data along time axis</a:t>
            </a:r>
            <a:endParaRPr sz="11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unito"/>
              <a:buChar char="➔"/>
            </a:pPr>
            <a:r>
              <a:rPr lang="en" sz="2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Mel Scale</a:t>
            </a:r>
            <a:r>
              <a:rPr lang="en" sz="5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is a scale of pitches judged by listeners</a:t>
            </a:r>
            <a:endParaRPr sz="11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Nunito"/>
              <a:buChar char="➔"/>
            </a:pPr>
            <a:r>
              <a:rPr lang="en" sz="1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Final D</a:t>
            </a:r>
            <a:r>
              <a:rPr lang="en" sz="21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ata Shape </a:t>
            </a:r>
            <a:r>
              <a:rPr lang="en" sz="12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128X128 (sr 22050hz)</a:t>
            </a:r>
            <a:endParaRPr sz="2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0"/>
            <a:ext cx="9144000" cy="11121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570C"/>
                </a:solidFill>
                <a:latin typeface="Nunito"/>
                <a:ea typeface="Nunito"/>
                <a:cs typeface="Nunito"/>
                <a:sym typeface="Nunito"/>
              </a:rPr>
              <a:t>Data Pre-processing </a:t>
            </a:r>
            <a:endParaRPr sz="3400">
              <a:solidFill>
                <a:srgbClr val="FF570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675" y="1367038"/>
            <a:ext cx="2595350" cy="14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214" y="3034875"/>
            <a:ext cx="2395125" cy="17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66675" y="1476475"/>
            <a:ext cx="46176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B0080"/>
              </a:buClr>
              <a:buSzPts val="2100"/>
              <a:buFont typeface="Nunito"/>
              <a:buChar char="❏"/>
            </a:pPr>
            <a:r>
              <a:rPr b="1" lang="en" sz="2100">
                <a:solidFill>
                  <a:srgbClr val="0B0080"/>
                </a:solidFill>
                <a:latin typeface="Nunito"/>
                <a:ea typeface="Nunito"/>
                <a:cs typeface="Nunito"/>
                <a:sym typeface="Nunito"/>
              </a:rPr>
              <a:t>Rotate Matrix</a:t>
            </a:r>
            <a:endParaRPr b="1" sz="2100">
              <a:solidFill>
                <a:srgbClr val="0B008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Nunito"/>
              <a:buChar char="❏"/>
            </a:pPr>
            <a:r>
              <a:rPr lang="en" sz="16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Observation:Shifting of Melspectrogram don’t change the class of sound.</a:t>
            </a:r>
            <a:endParaRPr sz="16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Nunito"/>
              <a:buChar char="❏"/>
            </a:pPr>
            <a:r>
              <a:rPr lang="en" sz="16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This is used to generate more data.</a:t>
            </a:r>
            <a:endParaRPr sz="16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100"/>
              <a:buFont typeface="Nunito"/>
              <a:buChar char="❏"/>
            </a:pPr>
            <a:r>
              <a:rPr b="1" lang="en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Time Scaling</a:t>
            </a:r>
            <a:endParaRPr b="1" sz="2100">
              <a:solidFill>
                <a:srgbClr val="351C7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Nunito"/>
              <a:buChar char="❏"/>
            </a:pPr>
            <a:r>
              <a:rPr lang="en" sz="16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0.81x, 0.93x, 1x, 1.07x, 1.23x</a:t>
            </a:r>
            <a:endParaRPr b="1" sz="2100">
              <a:solidFill>
                <a:srgbClr val="351C7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100"/>
              <a:buFont typeface="Nunito"/>
              <a:buChar char="❏"/>
            </a:pPr>
            <a:r>
              <a:rPr b="1" lang="en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Add Noise</a:t>
            </a:r>
            <a:endParaRPr b="1" sz="2100">
              <a:solidFill>
                <a:srgbClr val="351C7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100"/>
              <a:buFont typeface="Nunito"/>
              <a:buChar char="❏"/>
            </a:pPr>
            <a:r>
              <a:rPr b="1" lang="en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Pitch Shifting</a:t>
            </a:r>
            <a:endParaRPr b="1" sz="2100">
              <a:solidFill>
                <a:srgbClr val="351C7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100"/>
              <a:buFont typeface="Nunito"/>
              <a:buChar char="❏"/>
            </a:pPr>
            <a:r>
              <a:rPr b="1" lang="en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Random Combinations</a:t>
            </a:r>
            <a:endParaRPr sz="16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-16625"/>
            <a:ext cx="9144000" cy="1112100"/>
          </a:xfrm>
          <a:prstGeom prst="rect">
            <a:avLst/>
          </a:prstGeom>
          <a:solidFill>
            <a:srgbClr val="231F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570C"/>
                </a:solidFill>
                <a:latin typeface="Nunito"/>
                <a:ea typeface="Nunito"/>
                <a:cs typeface="Nunito"/>
                <a:sym typeface="Nunito"/>
              </a:rPr>
              <a:t>Data Augmentation</a:t>
            </a:r>
            <a:endParaRPr sz="3400">
              <a:solidFill>
                <a:srgbClr val="FF570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675" y="1367038"/>
            <a:ext cx="2595350" cy="14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900" y="3068600"/>
            <a:ext cx="2409924" cy="17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9500"/>
            <a:ext cx="9144000" cy="52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19850" y="172250"/>
            <a:ext cx="9144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Model: in paper</a:t>
            </a:r>
            <a:endParaRPr sz="36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85400" y="1070400"/>
            <a:ext cx="8322300" cy="3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 Input 2d matrix of 128*128 over 3 seconds and frequency and intensity table.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Given our input X, the network is trained to learn the parameters Θ of a composite nonlinear function F(·|Θ), which maps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X to the output (prediction) Z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Z = F(X|Θ) = fL (··· f2 (f1 (X|θ1 )|θ2 )|θL ) (1)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where each operation f (·|θ ) is referred to as a layer of the network, with L = 5 layers in our proposed architecture.The first three layers,  ∈ {1, 2, 3}, are convolutional, and expressed as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Z = f (X |θ ) = h(W ∗ X + b), θl = [W, b] (2)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where X is a three-dimensional (3-D) input tensor consisting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Note that the kernels are 3 dimensional.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66425" y="194100"/>
            <a:ext cx="90267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unito"/>
                <a:ea typeface="Nunito"/>
                <a:cs typeface="Nunito"/>
                <a:sym typeface="Nunito"/>
              </a:rPr>
              <a:t>Model Description Contd.: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85400" y="1070400"/>
            <a:ext cx="8322300" cy="3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The proposed CNN architecture is parameterized as follows: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1) 1 : 24 filters with a receptive field of (5,5), i.e., W has the shape (24,1,5,5). This is followed by (4,2) strided max- pooling over the last two dimensions (time and frequency, respectively) and a rectified linear unit (ReLU) activation function h(x) = max(x, 0).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2) 2 : 48 filters with a receptive field of (5,5), i.e., W has the shape (48, 24, 5, 5). Like 1 , this is followed by (4,2) strided max-pooling and an ReLU activation function.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3) 3 : 48 filters with a receptive field of (5,5), i.e., W has the shape (48, 48, 5, 5). This is followed by an ReLU activation function (no pooling).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4) 4 : 64 hidden units, i.e., W has the shape (2400, 64), followed by an ReLU activation function.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Nunito"/>
                <a:ea typeface="Nunito"/>
                <a:cs typeface="Nunito"/>
                <a:sym typeface="Nunito"/>
              </a:rPr>
              <a:t>5) 5 : 10 output units, i.e., W has the shape (64,10), followed by a softmax activation function.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