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Open Sans Extra Bold" charset="1" panose="020B0906030804020204"/>
      <p:regular r:id="rId21"/>
    </p:embeddedFont>
    <p:embeddedFont>
      <p:font typeface="Poppins" charset="1" panose="00000500000000000000"/>
      <p:regular r:id="rId22"/>
    </p:embeddedFont>
    <p:embeddedFont>
      <p:font typeface="Poppins Bold" charset="1" panose="00000800000000000000"/>
      <p:regular r:id="rId23"/>
    </p:embeddedFont>
    <p:embeddedFont>
      <p:font typeface="Canva Sans" charset="1" panose="020B0503030501040103"/>
      <p:regular r:id="rId27"/>
    </p:embeddedFont>
    <p:embeddedFont>
      <p:font typeface="Canva Sans Bold" charset="1" panose="020B0803030501040103"/>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notesMasters/notesMaster1.xml" Type="http://schemas.openxmlformats.org/officeDocument/2006/relationships/notesMaster"/><Relationship Id="rId19" Target="theme/theme2.xml" Type="http://schemas.openxmlformats.org/officeDocument/2006/relationships/theme"/><Relationship Id="rId2" Target="presProps.xml" Type="http://schemas.openxmlformats.org/officeDocument/2006/relationships/presProps"/><Relationship Id="rId20" Target="notesSlides/notesSlide1.xml" Type="http://schemas.openxmlformats.org/officeDocument/2006/relationships/note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notesSlides/notesSlide2.xml" Type="http://schemas.openxmlformats.org/officeDocument/2006/relationships/notesSlide"/><Relationship Id="rId25" Target="notesSlides/notesSlide3.xml" Type="http://schemas.openxmlformats.org/officeDocument/2006/relationships/notesSlide"/><Relationship Id="rId26" Target="notesSlides/notesSlide4.xml" Type="http://schemas.openxmlformats.org/officeDocument/2006/relationships/notesSlide"/><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Good afternoon sir,</a:t>
            </a:r>
          </a:p>
          <a:p>
            <a:r>
              <a:rPr lang="en-US"/>
              <a:t>This was the topic we selected for our project:</a:t>
            </a:r>
          </a:p>
          <a:p>
            <a:r>
              <a:rPr lang="en-US"/>
              <a:t>Exploring the impact of AI on Social Engineering Attacks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Okay so to give an introduction of what is a social engineering attack in the first place</a:t>
            </a:r>
          </a:p>
          <a:p>
            <a:r>
              <a:rPr lang="en-US"/>
              <a:t/>
            </a:r>
          </a:p>
          <a:p>
            <a:r>
              <a:rPr lang="en-US"/>
              <a:t>It is a cybersecurity attack where attackers use psychological tactics and trick their victims into revealing confidential information about themselves which the attacker would later exploit and gain unauthorized access to their accounts for example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Social engineering - traditionally by humans, now with ai and nlp - automated and personalized. enabling them to impersonate legitimate entities, manipulate people through deepfake and extort sensitive information. A disturbing trend in cybercrime is the emergence of subscription-based models, such as "FraudGPT" and "WormGPT," which are designed specifically for malicious purposes. These models, available on the Dark Web, are tailored for social engineering attacks and make sophisticated AI-driven tactics available to virtually anyone with malicious intent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As attackers are arming themselves up with AI based tools, we need to develop sophisticated AI/ML models as well to detect their attacks and protects users from these evolving threats? The first step is identifying and analyzing behavioral patterns used such phishing attacks.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png" Type="http://schemas.openxmlformats.org/officeDocument/2006/relationships/image"/><Relationship Id="rId4" Target="../media/image12.png" Type="http://schemas.openxmlformats.org/officeDocument/2006/relationships/image"/><Relationship Id="rId5" Target="../media/image1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 Id="rId4" Target="../media/image16.png" Type="http://schemas.openxmlformats.org/officeDocument/2006/relationships/image"/><Relationship Id="rId5" Target="../media/image1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6097502" y="5590237"/>
            <a:ext cx="14099416" cy="1409941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028700" y="914400"/>
            <a:ext cx="16230600" cy="2095500"/>
          </a:xfrm>
          <a:prstGeom prst="rect">
            <a:avLst/>
          </a:prstGeom>
        </p:spPr>
        <p:txBody>
          <a:bodyPr anchor="t" rtlCol="false" tIns="0" lIns="0" bIns="0" rIns="0">
            <a:spAutoFit/>
          </a:bodyPr>
          <a:lstStyle/>
          <a:p>
            <a:pPr algn="l">
              <a:lnSpc>
                <a:spcPts val="8400"/>
              </a:lnSpc>
              <a:spcBef>
                <a:spcPct val="0"/>
              </a:spcBef>
            </a:pPr>
            <a:r>
              <a:rPr lang="en-US" sz="6000">
                <a:solidFill>
                  <a:srgbClr val="051D40"/>
                </a:solidFill>
                <a:latin typeface="Open Sans Extra Bold"/>
                <a:ea typeface="Open Sans Extra Bold"/>
                <a:cs typeface="Open Sans Extra Bold"/>
                <a:sym typeface="Open Sans Extra Bold"/>
              </a:rPr>
              <a:t>Exploring the impact of AI on Social Engineering attacks</a:t>
            </a:r>
          </a:p>
        </p:txBody>
      </p:sp>
      <p:grpSp>
        <p:nvGrpSpPr>
          <p:cNvPr name="Group 6" id="6"/>
          <p:cNvGrpSpPr/>
          <p:nvPr/>
        </p:nvGrpSpPr>
        <p:grpSpPr>
          <a:xfrm rot="0">
            <a:off x="16420234" y="-1717598"/>
            <a:ext cx="3735531" cy="373553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solidFill>
              <a:prstDash val="solid"/>
              <a:miter/>
            </a:ln>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747857" y="-643475"/>
            <a:ext cx="1286950" cy="128695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1929195" y="8389571"/>
            <a:ext cx="3735531" cy="3735531"/>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solidFill>
              <a:prstDash val="solid"/>
              <a:miter/>
            </a:ln>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5" id="15"/>
          <p:cNvSpPr/>
          <p:nvPr/>
        </p:nvSpPr>
        <p:spPr>
          <a:xfrm flipH="false" flipV="false" rot="0">
            <a:off x="8757394" y="7522582"/>
            <a:ext cx="8779632" cy="1733977"/>
          </a:xfrm>
          <a:custGeom>
            <a:avLst/>
            <a:gdLst/>
            <a:ahLst/>
            <a:cxnLst/>
            <a:rect r="r" b="b" t="t" l="l"/>
            <a:pathLst>
              <a:path h="1733977" w="8779632">
                <a:moveTo>
                  <a:pt x="0" y="0"/>
                </a:moveTo>
                <a:lnTo>
                  <a:pt x="8779632" y="0"/>
                </a:lnTo>
                <a:lnTo>
                  <a:pt x="8779632" y="1733977"/>
                </a:lnTo>
                <a:lnTo>
                  <a:pt x="0" y="1733977"/>
                </a:lnTo>
                <a:lnTo>
                  <a:pt x="0" y="0"/>
                </a:lnTo>
                <a:close/>
              </a:path>
            </a:pathLst>
          </a:custGeom>
          <a:blipFill>
            <a:blip r:embed="rId3"/>
            <a:stretch>
              <a:fillRect l="0" t="0" r="0" b="0"/>
            </a:stretch>
          </a:blipFill>
        </p:spPr>
      </p:sp>
      <p:grpSp>
        <p:nvGrpSpPr>
          <p:cNvPr name="Group 16" id="16"/>
          <p:cNvGrpSpPr>
            <a:grpSpLocks noChangeAspect="true"/>
          </p:cNvGrpSpPr>
          <p:nvPr/>
        </p:nvGrpSpPr>
        <p:grpSpPr>
          <a:xfrm rot="0">
            <a:off x="8871694" y="3763588"/>
            <a:ext cx="8064993" cy="4625982"/>
            <a:chOff x="0" y="0"/>
            <a:chExt cx="7981950" cy="4578350"/>
          </a:xfrm>
        </p:grpSpPr>
        <p:sp>
          <p:nvSpPr>
            <p:cNvPr name="Freeform 17" id="17"/>
            <p:cNvSpPr/>
            <p:nvPr/>
          </p:nvSpPr>
          <p:spPr>
            <a:xfrm flipH="false" flipV="false" rot="0">
              <a:off x="765810" y="21590"/>
              <a:ext cx="6451600" cy="4326890"/>
            </a:xfrm>
            <a:custGeom>
              <a:avLst/>
              <a:gdLst/>
              <a:ahLst/>
              <a:cxnLst/>
              <a:rect r="r" b="b" t="t" l="l"/>
              <a:pathLst>
                <a:path h="4326890" w="6451600">
                  <a:moveTo>
                    <a:pt x="6224270" y="0"/>
                  </a:moveTo>
                  <a:lnTo>
                    <a:pt x="226060" y="0"/>
                  </a:lnTo>
                  <a:cubicBezTo>
                    <a:pt x="101600" y="0"/>
                    <a:pt x="0" y="101600"/>
                    <a:pt x="0" y="226060"/>
                  </a:cubicBezTo>
                  <a:lnTo>
                    <a:pt x="0" y="4326890"/>
                  </a:lnTo>
                  <a:lnTo>
                    <a:pt x="6451601" y="4326890"/>
                  </a:lnTo>
                  <a:lnTo>
                    <a:pt x="6451601" y="226060"/>
                  </a:lnTo>
                  <a:cubicBezTo>
                    <a:pt x="6450331" y="101600"/>
                    <a:pt x="6348731" y="0"/>
                    <a:pt x="6224270" y="0"/>
                  </a:cubicBezTo>
                  <a:close/>
                  <a:moveTo>
                    <a:pt x="6252210" y="4043680"/>
                  </a:moveTo>
                  <a:lnTo>
                    <a:pt x="196851" y="4043680"/>
                  </a:lnTo>
                  <a:lnTo>
                    <a:pt x="196851" y="255270"/>
                  </a:lnTo>
                  <a:lnTo>
                    <a:pt x="6252210" y="255270"/>
                  </a:lnTo>
                  <a:lnTo>
                    <a:pt x="6252210" y="4043680"/>
                  </a:lnTo>
                  <a:close/>
                </a:path>
              </a:pathLst>
            </a:custGeom>
            <a:solidFill>
              <a:srgbClr val="242424"/>
            </a:solidFill>
          </p:spPr>
        </p:sp>
        <p:sp>
          <p:nvSpPr>
            <p:cNvPr name="Freeform 18" id="18"/>
            <p:cNvSpPr/>
            <p:nvPr/>
          </p:nvSpPr>
          <p:spPr>
            <a:xfrm flipH="false" flipV="false" rot="0">
              <a:off x="0" y="0"/>
              <a:ext cx="7981950" cy="4542790"/>
            </a:xfrm>
            <a:custGeom>
              <a:avLst/>
              <a:gdLst/>
              <a:ahLst/>
              <a:cxnLst/>
              <a:rect r="r" b="b" t="t" l="l"/>
              <a:pathLst>
                <a:path h="4542790" w="7981950">
                  <a:moveTo>
                    <a:pt x="7239000" y="4348480"/>
                  </a:moveTo>
                  <a:lnTo>
                    <a:pt x="7239000" y="243840"/>
                  </a:lnTo>
                  <a:cubicBezTo>
                    <a:pt x="7239000" y="109220"/>
                    <a:pt x="7129780" y="0"/>
                    <a:pt x="6995160" y="0"/>
                  </a:cubicBezTo>
                  <a:lnTo>
                    <a:pt x="985520" y="0"/>
                  </a:lnTo>
                  <a:cubicBezTo>
                    <a:pt x="852170" y="0"/>
                    <a:pt x="742950" y="109220"/>
                    <a:pt x="742950" y="243840"/>
                  </a:cubicBezTo>
                  <a:lnTo>
                    <a:pt x="742950" y="4349750"/>
                  </a:lnTo>
                  <a:lnTo>
                    <a:pt x="0" y="4349750"/>
                  </a:lnTo>
                  <a:lnTo>
                    <a:pt x="0" y="4447540"/>
                  </a:lnTo>
                  <a:cubicBezTo>
                    <a:pt x="0" y="4500880"/>
                    <a:pt x="43180" y="4542790"/>
                    <a:pt x="95250" y="4542790"/>
                  </a:cubicBezTo>
                  <a:lnTo>
                    <a:pt x="7886700" y="4542790"/>
                  </a:lnTo>
                  <a:cubicBezTo>
                    <a:pt x="7940040" y="4542790"/>
                    <a:pt x="7981950" y="4499610"/>
                    <a:pt x="7981950" y="4447540"/>
                  </a:cubicBezTo>
                  <a:lnTo>
                    <a:pt x="7981950" y="4349750"/>
                  </a:lnTo>
                  <a:lnTo>
                    <a:pt x="7239000" y="4349750"/>
                  </a:lnTo>
                  <a:close/>
                  <a:moveTo>
                    <a:pt x="4519930" y="4348480"/>
                  </a:moveTo>
                  <a:lnTo>
                    <a:pt x="4519930" y="4349750"/>
                  </a:lnTo>
                  <a:cubicBezTo>
                    <a:pt x="4519930" y="4403090"/>
                    <a:pt x="4476750" y="4445000"/>
                    <a:pt x="4424680" y="4445000"/>
                  </a:cubicBezTo>
                  <a:lnTo>
                    <a:pt x="3557270" y="4445000"/>
                  </a:lnTo>
                  <a:cubicBezTo>
                    <a:pt x="3503930" y="4445000"/>
                    <a:pt x="3462020" y="4401820"/>
                    <a:pt x="3462020" y="4349750"/>
                  </a:cubicBezTo>
                  <a:lnTo>
                    <a:pt x="3462020" y="4348480"/>
                  </a:lnTo>
                  <a:lnTo>
                    <a:pt x="765810" y="4348480"/>
                  </a:lnTo>
                  <a:lnTo>
                    <a:pt x="765810" y="247650"/>
                  </a:lnTo>
                  <a:cubicBezTo>
                    <a:pt x="765810" y="123190"/>
                    <a:pt x="867410" y="21590"/>
                    <a:pt x="991870" y="21590"/>
                  </a:cubicBezTo>
                  <a:lnTo>
                    <a:pt x="6990080" y="21590"/>
                  </a:lnTo>
                  <a:cubicBezTo>
                    <a:pt x="7114539" y="21590"/>
                    <a:pt x="7216139" y="123190"/>
                    <a:pt x="7216139" y="247650"/>
                  </a:cubicBezTo>
                  <a:lnTo>
                    <a:pt x="7216139" y="4348480"/>
                  </a:lnTo>
                  <a:lnTo>
                    <a:pt x="4519930" y="4348480"/>
                  </a:lnTo>
                  <a:close/>
                </a:path>
              </a:pathLst>
            </a:custGeom>
            <a:solidFill>
              <a:srgbClr val="E9E9E9"/>
            </a:solidFill>
          </p:spPr>
        </p:sp>
        <p:sp>
          <p:nvSpPr>
            <p:cNvPr name="Freeform 19" id="19"/>
            <p:cNvSpPr/>
            <p:nvPr/>
          </p:nvSpPr>
          <p:spPr>
            <a:xfrm flipH="false" flipV="false" rot="0">
              <a:off x="3460750" y="4349750"/>
              <a:ext cx="1059180" cy="96520"/>
            </a:xfrm>
            <a:custGeom>
              <a:avLst/>
              <a:gdLst/>
              <a:ahLst/>
              <a:cxnLst/>
              <a:rect r="r" b="b" t="t" l="l"/>
              <a:pathLst>
                <a:path h="96520" w="1059180">
                  <a:moveTo>
                    <a:pt x="96520" y="96520"/>
                  </a:moveTo>
                  <a:lnTo>
                    <a:pt x="963930" y="96520"/>
                  </a:lnTo>
                  <a:cubicBezTo>
                    <a:pt x="1017270" y="96520"/>
                    <a:pt x="1059180" y="53340"/>
                    <a:pt x="1059180" y="1270"/>
                  </a:cubicBezTo>
                  <a:lnTo>
                    <a:pt x="1059180" y="0"/>
                  </a:lnTo>
                  <a:lnTo>
                    <a:pt x="0" y="0"/>
                  </a:lnTo>
                  <a:lnTo>
                    <a:pt x="0" y="1270"/>
                  </a:lnTo>
                  <a:cubicBezTo>
                    <a:pt x="0" y="53340"/>
                    <a:pt x="43180" y="96520"/>
                    <a:pt x="96520" y="96520"/>
                  </a:cubicBezTo>
                  <a:close/>
                </a:path>
              </a:pathLst>
            </a:custGeom>
            <a:solidFill>
              <a:srgbClr val="CCCCCC"/>
            </a:solidFill>
          </p:spPr>
        </p:sp>
        <p:sp>
          <p:nvSpPr>
            <p:cNvPr name="Freeform 20" id="20"/>
            <p:cNvSpPr/>
            <p:nvPr/>
          </p:nvSpPr>
          <p:spPr>
            <a:xfrm flipH="false" flipV="false" rot="0">
              <a:off x="163830" y="4542790"/>
              <a:ext cx="7654290" cy="35560"/>
            </a:xfrm>
            <a:custGeom>
              <a:avLst/>
              <a:gdLst/>
              <a:ahLst/>
              <a:cxnLst/>
              <a:rect r="r" b="b" t="t" l="l"/>
              <a:pathLst>
                <a:path h="35560" w="7654290">
                  <a:moveTo>
                    <a:pt x="0" y="0"/>
                  </a:moveTo>
                  <a:cubicBezTo>
                    <a:pt x="0" y="20320"/>
                    <a:pt x="16510" y="35560"/>
                    <a:pt x="35560" y="35560"/>
                  </a:cubicBezTo>
                  <a:lnTo>
                    <a:pt x="7618730" y="35560"/>
                  </a:lnTo>
                  <a:cubicBezTo>
                    <a:pt x="7639050" y="35560"/>
                    <a:pt x="7654290" y="19050"/>
                    <a:pt x="7654290" y="0"/>
                  </a:cubicBezTo>
                  <a:lnTo>
                    <a:pt x="0" y="0"/>
                  </a:lnTo>
                  <a:close/>
                </a:path>
              </a:pathLst>
            </a:custGeom>
            <a:solidFill>
              <a:srgbClr val="CCCCCC"/>
            </a:solidFill>
          </p:spPr>
        </p:sp>
        <p:sp>
          <p:nvSpPr>
            <p:cNvPr name="Freeform 21" id="21"/>
            <p:cNvSpPr/>
            <p:nvPr/>
          </p:nvSpPr>
          <p:spPr>
            <a:xfrm flipH="false" flipV="false" rot="0">
              <a:off x="962660" y="276860"/>
              <a:ext cx="6055360" cy="3789680"/>
            </a:xfrm>
            <a:custGeom>
              <a:avLst/>
              <a:gdLst/>
              <a:ahLst/>
              <a:cxnLst/>
              <a:rect r="r" b="b" t="t" l="l"/>
              <a:pathLst>
                <a:path h="3789680" w="6055360">
                  <a:moveTo>
                    <a:pt x="0" y="0"/>
                  </a:moveTo>
                  <a:lnTo>
                    <a:pt x="6055360" y="0"/>
                  </a:lnTo>
                  <a:lnTo>
                    <a:pt x="6055360" y="3789680"/>
                  </a:lnTo>
                  <a:lnTo>
                    <a:pt x="0" y="3789680"/>
                  </a:lnTo>
                  <a:close/>
                </a:path>
              </a:pathLst>
            </a:custGeom>
            <a:blipFill>
              <a:blip r:embed="rId4"/>
              <a:stretch>
                <a:fillRect l="0" t="-3261" r="0" b="-3261"/>
              </a:stretch>
            </a:blipFill>
          </p:spPr>
        </p:sp>
      </p:grpSp>
      <p:sp>
        <p:nvSpPr>
          <p:cNvPr name="TextBox 22" id="22"/>
          <p:cNvSpPr txBox="true"/>
          <p:nvPr/>
        </p:nvSpPr>
        <p:spPr>
          <a:xfrm rot="0">
            <a:off x="1028700" y="3698770"/>
            <a:ext cx="7366063" cy="676182"/>
          </a:xfrm>
          <a:prstGeom prst="rect">
            <a:avLst/>
          </a:prstGeom>
        </p:spPr>
        <p:txBody>
          <a:bodyPr anchor="t" rtlCol="false" tIns="0" lIns="0" bIns="0" rIns="0">
            <a:spAutoFit/>
          </a:bodyPr>
          <a:lstStyle/>
          <a:p>
            <a:pPr algn="l">
              <a:lnSpc>
                <a:spcPts val="5255"/>
              </a:lnSpc>
              <a:spcBef>
                <a:spcPct val="0"/>
              </a:spcBef>
            </a:pPr>
            <a:r>
              <a:rPr lang="en-US" sz="3753" spc="-75">
                <a:solidFill>
                  <a:srgbClr val="051D40"/>
                </a:solidFill>
                <a:latin typeface="Poppins"/>
                <a:ea typeface="Poppins"/>
                <a:cs typeface="Poppins"/>
                <a:sym typeface="Poppins"/>
              </a:rPr>
              <a:t>AI for Cybersecurity Project</a:t>
            </a:r>
          </a:p>
        </p:txBody>
      </p:sp>
      <p:sp>
        <p:nvSpPr>
          <p:cNvPr name="TextBox 23" id="23"/>
          <p:cNvSpPr txBox="true"/>
          <p:nvPr/>
        </p:nvSpPr>
        <p:spPr>
          <a:xfrm rot="0">
            <a:off x="1028700" y="4959046"/>
            <a:ext cx="7366063" cy="3211450"/>
          </a:xfrm>
          <a:prstGeom prst="rect">
            <a:avLst/>
          </a:prstGeom>
        </p:spPr>
        <p:txBody>
          <a:bodyPr anchor="t" rtlCol="false" tIns="0" lIns="0" bIns="0" rIns="0">
            <a:spAutoFit/>
          </a:bodyPr>
          <a:lstStyle/>
          <a:p>
            <a:pPr algn="l">
              <a:lnSpc>
                <a:spcPts val="5102"/>
              </a:lnSpc>
            </a:pPr>
            <a:r>
              <a:rPr lang="en-US" sz="2699" spc="-53" b="true">
                <a:solidFill>
                  <a:srgbClr val="051D40"/>
                </a:solidFill>
                <a:latin typeface="Poppins Bold"/>
                <a:ea typeface="Poppins Bold"/>
                <a:cs typeface="Poppins Bold"/>
                <a:sym typeface="Poppins Bold"/>
              </a:rPr>
              <a:t>Team:</a:t>
            </a:r>
          </a:p>
          <a:p>
            <a:pPr algn="l">
              <a:lnSpc>
                <a:spcPts val="5102"/>
              </a:lnSpc>
            </a:pPr>
            <a:r>
              <a:rPr lang="en-US" sz="2699" spc="-53">
                <a:solidFill>
                  <a:srgbClr val="051D40"/>
                </a:solidFill>
                <a:latin typeface="Poppins"/>
                <a:ea typeface="Poppins"/>
                <a:cs typeface="Poppins"/>
                <a:sym typeface="Poppins"/>
              </a:rPr>
              <a:t>Aayushi Sinha - 21BCS120</a:t>
            </a:r>
          </a:p>
          <a:p>
            <a:pPr algn="l">
              <a:lnSpc>
                <a:spcPts val="5102"/>
              </a:lnSpc>
            </a:pPr>
            <a:r>
              <a:rPr lang="en-US" sz="2699" spc="-53">
                <a:solidFill>
                  <a:srgbClr val="051D40"/>
                </a:solidFill>
                <a:latin typeface="Poppins"/>
                <a:ea typeface="Poppins"/>
                <a:cs typeface="Poppins"/>
                <a:sym typeface="Poppins"/>
              </a:rPr>
              <a:t>Mourya Kakarapu - 21BCS049</a:t>
            </a:r>
          </a:p>
          <a:p>
            <a:pPr algn="l">
              <a:lnSpc>
                <a:spcPts val="5102"/>
              </a:lnSpc>
            </a:pPr>
            <a:r>
              <a:rPr lang="en-US" sz="2699" spc="-53">
                <a:solidFill>
                  <a:srgbClr val="051D40"/>
                </a:solidFill>
                <a:latin typeface="Poppins"/>
                <a:ea typeface="Poppins"/>
                <a:cs typeface="Poppins"/>
                <a:sym typeface="Poppins"/>
              </a:rPr>
              <a:t>Udayini Vedantham - 21BCS130</a:t>
            </a:r>
          </a:p>
          <a:p>
            <a:pPr algn="l">
              <a:lnSpc>
                <a:spcPts val="5102"/>
              </a:lnSpc>
            </a:pPr>
            <a:r>
              <a:rPr lang="en-US" sz="2699" spc="-53">
                <a:solidFill>
                  <a:srgbClr val="051D40"/>
                </a:solidFill>
                <a:latin typeface="Poppins"/>
                <a:ea typeface="Poppins"/>
                <a:cs typeface="Poppins"/>
                <a:sym typeface="Poppins"/>
              </a:rPr>
              <a:t>Nithish Chouti - 21BCS074</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6656283" y="-2445901"/>
            <a:ext cx="15178802" cy="1517880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145DA0"/>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6007842" y="-1797460"/>
            <a:ext cx="13881919" cy="1388191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176472" y="4281568"/>
            <a:ext cx="6033363" cy="1631325"/>
          </a:xfrm>
          <a:prstGeom prst="rect">
            <a:avLst/>
          </a:prstGeom>
        </p:spPr>
        <p:txBody>
          <a:bodyPr anchor="t" rtlCol="false" tIns="0" lIns="0" bIns="0" rIns="0">
            <a:spAutoFit/>
          </a:bodyPr>
          <a:lstStyle/>
          <a:p>
            <a:pPr algn="l" marL="0" indent="0" lvl="0">
              <a:lnSpc>
                <a:spcPts val="6553"/>
              </a:lnSpc>
              <a:spcBef>
                <a:spcPct val="0"/>
              </a:spcBef>
            </a:pPr>
            <a:r>
              <a:rPr lang="en-US" sz="4680">
                <a:solidFill>
                  <a:srgbClr val="FDFDFD"/>
                </a:solidFill>
                <a:latin typeface="Open Sans Extra Bold"/>
                <a:ea typeface="Open Sans Extra Bold"/>
                <a:cs typeface="Open Sans Extra Bold"/>
                <a:sym typeface="Open Sans Extra Bold"/>
              </a:rPr>
              <a:t>AI/ML and NLP Based Solutions</a:t>
            </a:r>
          </a:p>
        </p:txBody>
      </p:sp>
      <p:sp>
        <p:nvSpPr>
          <p:cNvPr name="Freeform 9" id="9"/>
          <p:cNvSpPr/>
          <p:nvPr/>
        </p:nvSpPr>
        <p:spPr>
          <a:xfrm flipH="false" flipV="false" rot="0">
            <a:off x="8618101" y="1767991"/>
            <a:ext cx="1424256" cy="1424256"/>
          </a:xfrm>
          <a:custGeom>
            <a:avLst/>
            <a:gdLst/>
            <a:ahLst/>
            <a:cxnLst/>
            <a:rect r="r" b="b" t="t" l="l"/>
            <a:pathLst>
              <a:path h="1424256" w="1424256">
                <a:moveTo>
                  <a:pt x="0" y="0"/>
                </a:moveTo>
                <a:lnTo>
                  <a:pt x="1424255" y="0"/>
                </a:lnTo>
                <a:lnTo>
                  <a:pt x="1424255" y="1424256"/>
                </a:lnTo>
                <a:lnTo>
                  <a:pt x="0" y="14242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10" id="10"/>
          <p:cNvSpPr txBox="true"/>
          <p:nvPr/>
        </p:nvSpPr>
        <p:spPr>
          <a:xfrm rot="0">
            <a:off x="10280481" y="1893566"/>
            <a:ext cx="6294244" cy="1076325"/>
          </a:xfrm>
          <a:prstGeom prst="rect">
            <a:avLst/>
          </a:prstGeom>
        </p:spPr>
        <p:txBody>
          <a:bodyPr anchor="t" rtlCol="false" tIns="0" lIns="0" bIns="0" rIns="0">
            <a:spAutoFit/>
          </a:bodyPr>
          <a:lstStyle/>
          <a:p>
            <a:pPr algn="l">
              <a:lnSpc>
                <a:spcPts val="4200"/>
              </a:lnSpc>
            </a:pPr>
            <a:r>
              <a:rPr lang="en-US" sz="3000" spc="-60">
                <a:solidFill>
                  <a:srgbClr val="145DA0"/>
                </a:solidFill>
                <a:latin typeface="Poppins"/>
                <a:ea typeface="Poppins"/>
                <a:cs typeface="Poppins"/>
                <a:sym typeface="Poppins"/>
              </a:rPr>
              <a:t>Text Classification for Phishing Detection</a:t>
            </a:r>
          </a:p>
        </p:txBody>
      </p:sp>
      <p:sp>
        <p:nvSpPr>
          <p:cNvPr name="TextBox 11" id="11"/>
          <p:cNvSpPr txBox="true"/>
          <p:nvPr/>
        </p:nvSpPr>
        <p:spPr>
          <a:xfrm rot="0">
            <a:off x="8763159" y="2041203"/>
            <a:ext cx="1134140" cy="801632"/>
          </a:xfrm>
          <a:prstGeom prst="rect">
            <a:avLst/>
          </a:prstGeom>
        </p:spPr>
        <p:txBody>
          <a:bodyPr anchor="t" rtlCol="false" tIns="0" lIns="0" bIns="0" rIns="0">
            <a:spAutoFit/>
          </a:bodyPr>
          <a:lstStyle/>
          <a:p>
            <a:pPr algn="ctr" marL="0" indent="0" lvl="0">
              <a:lnSpc>
                <a:spcPts val="6697"/>
              </a:lnSpc>
              <a:spcBef>
                <a:spcPct val="0"/>
              </a:spcBef>
            </a:pPr>
            <a:r>
              <a:rPr lang="en-US" sz="4784">
                <a:solidFill>
                  <a:srgbClr val="FDFDFD"/>
                </a:solidFill>
                <a:latin typeface="Open Sans Extra Bold"/>
                <a:ea typeface="Open Sans Extra Bold"/>
                <a:cs typeface="Open Sans Extra Bold"/>
                <a:sym typeface="Open Sans Extra Bold"/>
              </a:rPr>
              <a:t>01</a:t>
            </a:r>
          </a:p>
        </p:txBody>
      </p:sp>
      <p:sp>
        <p:nvSpPr>
          <p:cNvPr name="Freeform 12" id="12"/>
          <p:cNvSpPr/>
          <p:nvPr/>
        </p:nvSpPr>
        <p:spPr>
          <a:xfrm flipH="false" flipV="false" rot="0">
            <a:off x="9144000" y="3541391"/>
            <a:ext cx="1424256" cy="1424256"/>
          </a:xfrm>
          <a:custGeom>
            <a:avLst/>
            <a:gdLst/>
            <a:ahLst/>
            <a:cxnLst/>
            <a:rect r="r" b="b" t="t" l="l"/>
            <a:pathLst>
              <a:path h="1424256" w="1424256">
                <a:moveTo>
                  <a:pt x="0" y="0"/>
                </a:moveTo>
                <a:lnTo>
                  <a:pt x="1424256" y="0"/>
                </a:lnTo>
                <a:lnTo>
                  <a:pt x="1424256" y="1424256"/>
                </a:lnTo>
                <a:lnTo>
                  <a:pt x="0" y="14242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13" id="13"/>
          <p:cNvSpPr txBox="true"/>
          <p:nvPr/>
        </p:nvSpPr>
        <p:spPr>
          <a:xfrm rot="0">
            <a:off x="9289058" y="3814603"/>
            <a:ext cx="1134140" cy="801632"/>
          </a:xfrm>
          <a:prstGeom prst="rect">
            <a:avLst/>
          </a:prstGeom>
        </p:spPr>
        <p:txBody>
          <a:bodyPr anchor="t" rtlCol="false" tIns="0" lIns="0" bIns="0" rIns="0">
            <a:spAutoFit/>
          </a:bodyPr>
          <a:lstStyle/>
          <a:p>
            <a:pPr algn="ctr" marL="0" indent="0" lvl="0">
              <a:lnSpc>
                <a:spcPts val="6697"/>
              </a:lnSpc>
              <a:spcBef>
                <a:spcPct val="0"/>
              </a:spcBef>
            </a:pPr>
            <a:r>
              <a:rPr lang="en-US" sz="4784">
                <a:solidFill>
                  <a:srgbClr val="FDFDFD"/>
                </a:solidFill>
                <a:latin typeface="Open Sans Extra Bold"/>
                <a:ea typeface="Open Sans Extra Bold"/>
                <a:cs typeface="Open Sans Extra Bold"/>
                <a:sym typeface="Open Sans Extra Bold"/>
              </a:rPr>
              <a:t>02</a:t>
            </a:r>
          </a:p>
        </p:txBody>
      </p:sp>
      <p:sp>
        <p:nvSpPr>
          <p:cNvPr name="Freeform 14" id="14"/>
          <p:cNvSpPr/>
          <p:nvPr/>
        </p:nvSpPr>
        <p:spPr>
          <a:xfrm flipH="false" flipV="false" rot="0">
            <a:off x="9144000" y="5318072"/>
            <a:ext cx="1424256" cy="1424256"/>
          </a:xfrm>
          <a:custGeom>
            <a:avLst/>
            <a:gdLst/>
            <a:ahLst/>
            <a:cxnLst/>
            <a:rect r="r" b="b" t="t" l="l"/>
            <a:pathLst>
              <a:path h="1424256" w="1424256">
                <a:moveTo>
                  <a:pt x="0" y="0"/>
                </a:moveTo>
                <a:lnTo>
                  <a:pt x="1424256" y="0"/>
                </a:lnTo>
                <a:lnTo>
                  <a:pt x="1424256" y="1424256"/>
                </a:lnTo>
                <a:lnTo>
                  <a:pt x="0" y="14242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15" id="15"/>
          <p:cNvSpPr txBox="true"/>
          <p:nvPr/>
        </p:nvSpPr>
        <p:spPr>
          <a:xfrm rot="0">
            <a:off x="9289058" y="5591284"/>
            <a:ext cx="1134140" cy="801632"/>
          </a:xfrm>
          <a:prstGeom prst="rect">
            <a:avLst/>
          </a:prstGeom>
        </p:spPr>
        <p:txBody>
          <a:bodyPr anchor="t" rtlCol="false" tIns="0" lIns="0" bIns="0" rIns="0">
            <a:spAutoFit/>
          </a:bodyPr>
          <a:lstStyle/>
          <a:p>
            <a:pPr algn="ctr" marL="0" indent="0" lvl="0">
              <a:lnSpc>
                <a:spcPts val="6697"/>
              </a:lnSpc>
              <a:spcBef>
                <a:spcPct val="0"/>
              </a:spcBef>
            </a:pPr>
            <a:r>
              <a:rPr lang="en-US" sz="4784">
                <a:solidFill>
                  <a:srgbClr val="FDFDFD"/>
                </a:solidFill>
                <a:latin typeface="Open Sans Extra Bold"/>
                <a:ea typeface="Open Sans Extra Bold"/>
                <a:cs typeface="Open Sans Extra Bold"/>
                <a:sym typeface="Open Sans Extra Bold"/>
              </a:rPr>
              <a:t>03</a:t>
            </a:r>
          </a:p>
        </p:txBody>
      </p:sp>
      <p:sp>
        <p:nvSpPr>
          <p:cNvPr name="Freeform 16" id="16"/>
          <p:cNvSpPr/>
          <p:nvPr/>
        </p:nvSpPr>
        <p:spPr>
          <a:xfrm flipH="false" flipV="false" rot="0">
            <a:off x="8618101" y="7094753"/>
            <a:ext cx="1424256" cy="1424256"/>
          </a:xfrm>
          <a:custGeom>
            <a:avLst/>
            <a:gdLst/>
            <a:ahLst/>
            <a:cxnLst/>
            <a:rect r="r" b="b" t="t" l="l"/>
            <a:pathLst>
              <a:path h="1424256" w="1424256">
                <a:moveTo>
                  <a:pt x="0" y="0"/>
                </a:moveTo>
                <a:lnTo>
                  <a:pt x="1424255" y="0"/>
                </a:lnTo>
                <a:lnTo>
                  <a:pt x="1424255" y="1424256"/>
                </a:lnTo>
                <a:lnTo>
                  <a:pt x="0" y="14242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17" id="17"/>
          <p:cNvSpPr txBox="true"/>
          <p:nvPr/>
        </p:nvSpPr>
        <p:spPr>
          <a:xfrm rot="0">
            <a:off x="8763159" y="7367965"/>
            <a:ext cx="1134140" cy="801632"/>
          </a:xfrm>
          <a:prstGeom prst="rect">
            <a:avLst/>
          </a:prstGeom>
        </p:spPr>
        <p:txBody>
          <a:bodyPr anchor="t" rtlCol="false" tIns="0" lIns="0" bIns="0" rIns="0">
            <a:spAutoFit/>
          </a:bodyPr>
          <a:lstStyle/>
          <a:p>
            <a:pPr algn="ctr" marL="0" indent="0" lvl="0">
              <a:lnSpc>
                <a:spcPts val="6697"/>
              </a:lnSpc>
              <a:spcBef>
                <a:spcPct val="0"/>
              </a:spcBef>
            </a:pPr>
            <a:r>
              <a:rPr lang="en-US" sz="4784">
                <a:solidFill>
                  <a:srgbClr val="FDFDFD"/>
                </a:solidFill>
                <a:latin typeface="Open Sans Extra Bold"/>
                <a:ea typeface="Open Sans Extra Bold"/>
                <a:cs typeface="Open Sans Extra Bold"/>
                <a:sym typeface="Open Sans Extra Bold"/>
              </a:rPr>
              <a:t>04</a:t>
            </a:r>
          </a:p>
        </p:txBody>
      </p:sp>
      <p:grpSp>
        <p:nvGrpSpPr>
          <p:cNvPr name="Group 18" id="18"/>
          <p:cNvGrpSpPr/>
          <p:nvPr/>
        </p:nvGrpSpPr>
        <p:grpSpPr>
          <a:xfrm rot="0">
            <a:off x="7905455" y="2656032"/>
            <a:ext cx="373607" cy="373607"/>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name="TextBox 20" id="20"/>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grpSp>
        <p:nvGrpSpPr>
          <p:cNvPr name="Group 21" id="21"/>
          <p:cNvGrpSpPr/>
          <p:nvPr/>
        </p:nvGrpSpPr>
        <p:grpSpPr>
          <a:xfrm rot="0">
            <a:off x="8315313" y="4180490"/>
            <a:ext cx="373607" cy="373607"/>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name="TextBox 23" id="23"/>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grpSp>
        <p:nvGrpSpPr>
          <p:cNvPr name="Group 24" id="24"/>
          <p:cNvGrpSpPr/>
          <p:nvPr/>
        </p:nvGrpSpPr>
        <p:grpSpPr>
          <a:xfrm rot="0">
            <a:off x="7944228" y="7402839"/>
            <a:ext cx="373607" cy="373607"/>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name="TextBox 26" id="26"/>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grpSp>
        <p:nvGrpSpPr>
          <p:cNvPr name="Group 27" id="27"/>
          <p:cNvGrpSpPr/>
          <p:nvPr/>
        </p:nvGrpSpPr>
        <p:grpSpPr>
          <a:xfrm rot="0">
            <a:off x="8309460" y="5760481"/>
            <a:ext cx="373607" cy="373607"/>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name="TextBox 29" id="29"/>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sp>
        <p:nvSpPr>
          <p:cNvPr name="TextBox 30" id="30"/>
          <p:cNvSpPr txBox="true"/>
          <p:nvPr/>
        </p:nvSpPr>
        <p:spPr>
          <a:xfrm rot="0">
            <a:off x="10757581" y="4011172"/>
            <a:ext cx="6294244" cy="542925"/>
          </a:xfrm>
          <a:prstGeom prst="rect">
            <a:avLst/>
          </a:prstGeom>
        </p:spPr>
        <p:txBody>
          <a:bodyPr anchor="t" rtlCol="false" tIns="0" lIns="0" bIns="0" rIns="0">
            <a:spAutoFit/>
          </a:bodyPr>
          <a:lstStyle/>
          <a:p>
            <a:pPr algn="l">
              <a:lnSpc>
                <a:spcPts val="4200"/>
              </a:lnSpc>
            </a:pPr>
            <a:r>
              <a:rPr lang="en-US" sz="3000" spc="-60">
                <a:solidFill>
                  <a:srgbClr val="145DA0"/>
                </a:solidFill>
                <a:latin typeface="Poppins"/>
                <a:ea typeface="Poppins"/>
                <a:cs typeface="Poppins"/>
                <a:sym typeface="Poppins"/>
              </a:rPr>
              <a:t>URL Phishing Detection</a:t>
            </a:r>
          </a:p>
        </p:txBody>
      </p:sp>
      <p:sp>
        <p:nvSpPr>
          <p:cNvPr name="TextBox 31" id="31"/>
          <p:cNvSpPr txBox="true"/>
          <p:nvPr/>
        </p:nvSpPr>
        <p:spPr>
          <a:xfrm rot="0">
            <a:off x="10965056" y="5449175"/>
            <a:ext cx="6931604" cy="1076325"/>
          </a:xfrm>
          <a:prstGeom prst="rect">
            <a:avLst/>
          </a:prstGeom>
        </p:spPr>
        <p:txBody>
          <a:bodyPr anchor="t" rtlCol="false" tIns="0" lIns="0" bIns="0" rIns="0">
            <a:spAutoFit/>
          </a:bodyPr>
          <a:lstStyle/>
          <a:p>
            <a:pPr algn="l">
              <a:lnSpc>
                <a:spcPts val="4200"/>
              </a:lnSpc>
            </a:pPr>
            <a:r>
              <a:rPr lang="en-US" sz="3000" spc="-60">
                <a:solidFill>
                  <a:srgbClr val="145DA0"/>
                </a:solidFill>
                <a:latin typeface="Poppins"/>
                <a:ea typeface="Poppins"/>
                <a:cs typeface="Poppins"/>
                <a:sym typeface="Poppins"/>
              </a:rPr>
              <a:t>Real-time Suspicious Activity Monitoring and Anomaly Detection</a:t>
            </a:r>
          </a:p>
        </p:txBody>
      </p:sp>
      <p:sp>
        <p:nvSpPr>
          <p:cNvPr name="TextBox 32" id="32"/>
          <p:cNvSpPr txBox="true"/>
          <p:nvPr/>
        </p:nvSpPr>
        <p:spPr>
          <a:xfrm rot="0">
            <a:off x="10347156" y="7195421"/>
            <a:ext cx="6294244" cy="1609725"/>
          </a:xfrm>
          <a:prstGeom prst="rect">
            <a:avLst/>
          </a:prstGeom>
        </p:spPr>
        <p:txBody>
          <a:bodyPr anchor="t" rtlCol="false" tIns="0" lIns="0" bIns="0" rIns="0">
            <a:spAutoFit/>
          </a:bodyPr>
          <a:lstStyle/>
          <a:p>
            <a:pPr algn="l">
              <a:lnSpc>
                <a:spcPts val="4200"/>
              </a:lnSpc>
            </a:pPr>
            <a:r>
              <a:rPr lang="en-US" sz="3000" spc="-60">
                <a:solidFill>
                  <a:srgbClr val="145DA0"/>
                </a:solidFill>
                <a:latin typeface="Poppins"/>
                <a:ea typeface="Poppins"/>
                <a:cs typeface="Poppins"/>
                <a:sym typeface="Poppins"/>
              </a:rPr>
              <a:t>Human-Machine Interaction Monitoring (Chatbots and Automated Responses)</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0">
            <a:off x="6039644" y="4517707"/>
            <a:ext cx="6208713" cy="1127761"/>
          </a:xfrm>
          <a:prstGeom prst="rect">
            <a:avLst/>
          </a:prstGeom>
        </p:spPr>
        <p:txBody>
          <a:bodyPr anchor="t" rtlCol="false" tIns="0" lIns="0" bIns="0" rIns="0">
            <a:spAutoFit/>
          </a:bodyPr>
          <a:lstStyle/>
          <a:p>
            <a:pPr algn="ctr">
              <a:lnSpc>
                <a:spcPts val="9239"/>
              </a:lnSpc>
            </a:pPr>
            <a:r>
              <a:rPr lang="en-US" sz="6599" b="true">
                <a:solidFill>
                  <a:srgbClr val="000000"/>
                </a:solidFill>
                <a:latin typeface="Canva Sans Bold"/>
                <a:ea typeface="Canva Sans Bold"/>
                <a:cs typeface="Canva Sans Bold"/>
                <a:sym typeface="Canva Sans Bold"/>
              </a:rPr>
              <a:t>Demonstration</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0">
            <a:off x="4734204" y="4157742"/>
            <a:ext cx="8819592" cy="1771491"/>
          </a:xfrm>
          <a:prstGeom prst="rect">
            <a:avLst/>
          </a:prstGeom>
        </p:spPr>
        <p:txBody>
          <a:bodyPr anchor="t" rtlCol="false" tIns="0" lIns="0" bIns="0" rIns="0">
            <a:spAutoFit/>
          </a:bodyPr>
          <a:lstStyle/>
          <a:p>
            <a:pPr algn="l" marL="0" indent="0" lvl="0">
              <a:lnSpc>
                <a:spcPts val="14510"/>
              </a:lnSpc>
              <a:spcBef>
                <a:spcPct val="0"/>
              </a:spcBef>
            </a:pPr>
            <a:r>
              <a:rPr lang="en-US" sz="10364">
                <a:solidFill>
                  <a:srgbClr val="051D40"/>
                </a:solidFill>
                <a:latin typeface="Open Sans Extra Bold"/>
                <a:ea typeface="Open Sans Extra Bold"/>
                <a:cs typeface="Open Sans Extra Bold"/>
                <a:sym typeface="Open Sans Extra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278896" y="-218761"/>
            <a:ext cx="10384921" cy="10505761"/>
            <a:chOff x="0" y="0"/>
            <a:chExt cx="2637129" cy="2667815"/>
          </a:xfrm>
        </p:grpSpPr>
        <p:sp>
          <p:nvSpPr>
            <p:cNvPr name="Freeform 3" id="3"/>
            <p:cNvSpPr/>
            <p:nvPr/>
          </p:nvSpPr>
          <p:spPr>
            <a:xfrm flipH="false" flipV="false" rot="0">
              <a:off x="0" y="0"/>
              <a:ext cx="2637129" cy="2667815"/>
            </a:xfrm>
            <a:custGeom>
              <a:avLst/>
              <a:gdLst/>
              <a:ahLst/>
              <a:cxnLst/>
              <a:rect r="r" b="b" t="t" l="l"/>
              <a:pathLst>
                <a:path h="2667815" w="2637129">
                  <a:moveTo>
                    <a:pt x="0" y="0"/>
                  </a:moveTo>
                  <a:lnTo>
                    <a:pt x="2637129" y="0"/>
                  </a:lnTo>
                  <a:lnTo>
                    <a:pt x="2637129" y="2667815"/>
                  </a:lnTo>
                  <a:lnTo>
                    <a:pt x="0" y="2667815"/>
                  </a:lnTo>
                  <a:close/>
                </a:path>
              </a:pathLst>
            </a:custGeom>
            <a:solidFill>
              <a:srgbClr val="145DA0"/>
            </a:solidFill>
            <a:ln cap="sq">
              <a:noFill/>
              <a:prstDash val="solid"/>
              <a:miter/>
            </a:ln>
          </p:spPr>
        </p:sp>
        <p:sp>
          <p:nvSpPr>
            <p:cNvPr name="TextBox 4" id="4"/>
            <p:cNvSpPr txBox="true"/>
            <p:nvPr/>
          </p:nvSpPr>
          <p:spPr>
            <a:xfrm>
              <a:off x="0" y="-38100"/>
              <a:ext cx="2637129" cy="270591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5" id="5"/>
          <p:cNvSpPr/>
          <p:nvPr/>
        </p:nvSpPr>
        <p:spPr>
          <a:xfrm flipH="false" flipV="false" rot="0">
            <a:off x="10096500" y="-39620"/>
            <a:ext cx="9446398" cy="10326620"/>
          </a:xfrm>
          <a:custGeom>
            <a:avLst/>
            <a:gdLst/>
            <a:ahLst/>
            <a:cxnLst/>
            <a:rect r="r" b="b" t="t" l="l"/>
            <a:pathLst>
              <a:path h="10326620" w="9446398">
                <a:moveTo>
                  <a:pt x="0" y="0"/>
                </a:moveTo>
                <a:lnTo>
                  <a:pt x="9446398" y="0"/>
                </a:lnTo>
                <a:lnTo>
                  <a:pt x="9446398" y="10326620"/>
                </a:lnTo>
                <a:lnTo>
                  <a:pt x="0" y="10326620"/>
                </a:lnTo>
                <a:lnTo>
                  <a:pt x="0" y="0"/>
                </a:lnTo>
                <a:close/>
              </a:path>
            </a:pathLst>
          </a:custGeom>
          <a:blipFill>
            <a:blip r:embed="rId3"/>
            <a:stretch>
              <a:fillRect l="-4659" t="0" r="-4659" b="0"/>
            </a:stretch>
          </a:blipFill>
        </p:spPr>
      </p:sp>
      <p:sp>
        <p:nvSpPr>
          <p:cNvPr name="TextBox 6" id="6"/>
          <p:cNvSpPr txBox="true"/>
          <p:nvPr/>
        </p:nvSpPr>
        <p:spPr>
          <a:xfrm rot="0">
            <a:off x="801168" y="1572471"/>
            <a:ext cx="8040434" cy="1634053"/>
          </a:xfrm>
          <a:prstGeom prst="rect">
            <a:avLst/>
          </a:prstGeom>
        </p:spPr>
        <p:txBody>
          <a:bodyPr anchor="t" rtlCol="false" tIns="0" lIns="0" bIns="0" rIns="0">
            <a:spAutoFit/>
          </a:bodyPr>
          <a:lstStyle/>
          <a:p>
            <a:pPr algn="l" marL="0" indent="0" lvl="0">
              <a:lnSpc>
                <a:spcPts val="6534"/>
              </a:lnSpc>
              <a:spcBef>
                <a:spcPct val="0"/>
              </a:spcBef>
            </a:pPr>
            <a:r>
              <a:rPr lang="en-US" sz="4667">
                <a:solidFill>
                  <a:srgbClr val="FDFDFD"/>
                </a:solidFill>
                <a:latin typeface="Open Sans Extra Bold"/>
                <a:ea typeface="Open Sans Extra Bold"/>
                <a:cs typeface="Open Sans Extra Bold"/>
                <a:sym typeface="Open Sans Extra Bold"/>
              </a:rPr>
              <a:t>What is a Social Engineering attack?</a:t>
            </a:r>
          </a:p>
        </p:txBody>
      </p:sp>
      <p:sp>
        <p:nvSpPr>
          <p:cNvPr name="TextBox 7" id="7"/>
          <p:cNvSpPr txBox="true"/>
          <p:nvPr/>
        </p:nvSpPr>
        <p:spPr>
          <a:xfrm rot="0">
            <a:off x="476932" y="3801287"/>
            <a:ext cx="9073466" cy="4350603"/>
          </a:xfrm>
          <a:prstGeom prst="rect">
            <a:avLst/>
          </a:prstGeom>
        </p:spPr>
        <p:txBody>
          <a:bodyPr anchor="t" rtlCol="false" tIns="0" lIns="0" bIns="0" rIns="0">
            <a:spAutoFit/>
          </a:bodyPr>
          <a:lstStyle/>
          <a:p>
            <a:pPr algn="l" marL="591538" indent="-295769" lvl="1">
              <a:lnSpc>
                <a:spcPts val="5781"/>
              </a:lnSpc>
              <a:buFont typeface="Arial"/>
              <a:buChar char="•"/>
            </a:pPr>
            <a:r>
              <a:rPr lang="en-US" sz="2739" spc="-54">
                <a:solidFill>
                  <a:srgbClr val="FDFDFD"/>
                </a:solidFill>
                <a:latin typeface="Poppins"/>
                <a:ea typeface="Poppins"/>
                <a:cs typeface="Poppins"/>
                <a:sym typeface="Poppins"/>
              </a:rPr>
              <a:t>Cybersecurity attacks where attackers use psychological tactics.</a:t>
            </a:r>
          </a:p>
          <a:p>
            <a:pPr algn="l">
              <a:lnSpc>
                <a:spcPts val="5781"/>
              </a:lnSpc>
            </a:pPr>
          </a:p>
          <a:p>
            <a:pPr algn="l" marL="591538" indent="-295769" lvl="1">
              <a:lnSpc>
                <a:spcPts val="5781"/>
              </a:lnSpc>
              <a:buFont typeface="Arial"/>
              <a:buChar char="•"/>
            </a:pPr>
            <a:r>
              <a:rPr lang="en-US" sz="2739" spc="-54">
                <a:solidFill>
                  <a:srgbClr val="FDFDFD"/>
                </a:solidFill>
                <a:latin typeface="Poppins"/>
                <a:ea typeface="Poppins"/>
                <a:cs typeface="Poppins"/>
                <a:sym typeface="Poppins"/>
              </a:rPr>
              <a:t>They</a:t>
            </a:r>
            <a:r>
              <a:rPr lang="en-US" sz="2739" spc="-54">
                <a:solidFill>
                  <a:srgbClr val="FDFDFD"/>
                </a:solidFill>
                <a:latin typeface="Poppins"/>
                <a:ea typeface="Poppins"/>
                <a:cs typeface="Poppins"/>
                <a:sym typeface="Poppins"/>
              </a:rPr>
              <a:t> use social skills to gather or compromise information about an organization or its systems by appearing trustworthy and legitimate.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2123887" y="-2346523"/>
            <a:ext cx="4693046" cy="469304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9365161" y="3662981"/>
            <a:ext cx="7894139" cy="3947069"/>
          </a:xfrm>
          <a:custGeom>
            <a:avLst/>
            <a:gdLst/>
            <a:ahLst/>
            <a:cxnLst/>
            <a:rect r="r" b="b" t="t" l="l"/>
            <a:pathLst>
              <a:path h="3947069" w="7894139">
                <a:moveTo>
                  <a:pt x="0" y="0"/>
                </a:moveTo>
                <a:lnTo>
                  <a:pt x="7894139" y="0"/>
                </a:lnTo>
                <a:lnTo>
                  <a:pt x="7894139" y="3947070"/>
                </a:lnTo>
                <a:lnTo>
                  <a:pt x="0" y="3947070"/>
                </a:lnTo>
                <a:lnTo>
                  <a:pt x="0" y="0"/>
                </a:lnTo>
                <a:close/>
              </a:path>
            </a:pathLst>
          </a:custGeom>
          <a:blipFill>
            <a:blip r:embed="rId2"/>
            <a:stretch>
              <a:fillRect l="0" t="0" r="0" b="0"/>
            </a:stretch>
          </a:blipFill>
        </p:spPr>
      </p:sp>
      <p:sp>
        <p:nvSpPr>
          <p:cNvPr name="TextBox 6" id="6"/>
          <p:cNvSpPr txBox="true"/>
          <p:nvPr/>
        </p:nvSpPr>
        <p:spPr>
          <a:xfrm rot="0">
            <a:off x="1232595" y="2807914"/>
            <a:ext cx="8414772" cy="5285729"/>
          </a:xfrm>
          <a:prstGeom prst="rect">
            <a:avLst/>
          </a:prstGeom>
        </p:spPr>
        <p:txBody>
          <a:bodyPr anchor="t" rtlCol="false" tIns="0" lIns="0" bIns="0" rIns="0">
            <a:spAutoFit/>
          </a:bodyPr>
          <a:lstStyle/>
          <a:p>
            <a:pPr algn="l" marL="632795" indent="-316397" lvl="1">
              <a:lnSpc>
                <a:spcPts val="7122"/>
              </a:lnSpc>
              <a:buAutoNum type="arabicPeriod" startAt="1"/>
            </a:pPr>
            <a:r>
              <a:rPr lang="en-US" sz="2930" spc="-58">
                <a:solidFill>
                  <a:srgbClr val="051D40"/>
                </a:solidFill>
                <a:latin typeface="Poppins"/>
                <a:ea typeface="Poppins"/>
                <a:cs typeface="Poppins"/>
                <a:sym typeface="Poppins"/>
              </a:rPr>
              <a:t> Phishing</a:t>
            </a:r>
          </a:p>
          <a:p>
            <a:pPr algn="l" marL="632795" indent="-316397" lvl="1">
              <a:lnSpc>
                <a:spcPts val="7122"/>
              </a:lnSpc>
              <a:buAutoNum type="arabicPeriod" startAt="1"/>
            </a:pPr>
            <a:r>
              <a:rPr lang="en-US" sz="2930" spc="-58" strike="noStrike" u="none">
                <a:solidFill>
                  <a:srgbClr val="051D40"/>
                </a:solidFill>
                <a:latin typeface="Poppins"/>
                <a:ea typeface="Poppins"/>
                <a:cs typeface="Poppins"/>
                <a:sym typeface="Poppins"/>
              </a:rPr>
              <a:t> Spear phishing</a:t>
            </a:r>
          </a:p>
          <a:p>
            <a:pPr algn="l" marL="632795" indent="-316397" lvl="1">
              <a:lnSpc>
                <a:spcPts val="7122"/>
              </a:lnSpc>
              <a:buAutoNum type="arabicPeriod" startAt="1"/>
            </a:pPr>
            <a:r>
              <a:rPr lang="en-US" sz="2930" spc="-58" strike="noStrike" u="none">
                <a:solidFill>
                  <a:srgbClr val="051D40"/>
                </a:solidFill>
                <a:latin typeface="Poppins"/>
                <a:ea typeface="Poppins"/>
                <a:cs typeface="Poppins"/>
                <a:sym typeface="Poppins"/>
              </a:rPr>
              <a:t> Vishing and Smishing</a:t>
            </a:r>
          </a:p>
          <a:p>
            <a:pPr algn="l" marL="632795" indent="-316397" lvl="1">
              <a:lnSpc>
                <a:spcPts val="7122"/>
              </a:lnSpc>
              <a:buAutoNum type="arabicPeriod" startAt="1"/>
            </a:pPr>
            <a:r>
              <a:rPr lang="en-US" sz="2930" spc="-58" strike="noStrike" u="none">
                <a:solidFill>
                  <a:srgbClr val="051D40"/>
                </a:solidFill>
                <a:latin typeface="Poppins"/>
                <a:ea typeface="Poppins"/>
                <a:cs typeface="Poppins"/>
                <a:sym typeface="Poppins"/>
              </a:rPr>
              <a:t> Whaling</a:t>
            </a:r>
          </a:p>
          <a:p>
            <a:pPr algn="l" marL="632795" indent="-316397" lvl="1">
              <a:lnSpc>
                <a:spcPts val="7122"/>
              </a:lnSpc>
              <a:buAutoNum type="arabicPeriod" startAt="1"/>
            </a:pPr>
            <a:r>
              <a:rPr lang="en-US" sz="2930" spc="-58" strike="noStrike" u="none">
                <a:solidFill>
                  <a:srgbClr val="051D40"/>
                </a:solidFill>
                <a:latin typeface="Poppins"/>
                <a:ea typeface="Poppins"/>
                <a:cs typeface="Poppins"/>
                <a:sym typeface="Poppins"/>
              </a:rPr>
              <a:t> Pretexting</a:t>
            </a:r>
          </a:p>
          <a:p>
            <a:pPr algn="l" marL="632795" indent="-316397" lvl="1">
              <a:lnSpc>
                <a:spcPts val="7122"/>
              </a:lnSpc>
              <a:buAutoNum type="arabicPeriod" startAt="1"/>
            </a:pPr>
            <a:r>
              <a:rPr lang="en-US" sz="2930" spc="-58" strike="noStrike" u="none">
                <a:solidFill>
                  <a:srgbClr val="051D40"/>
                </a:solidFill>
                <a:latin typeface="Poppins"/>
                <a:ea typeface="Poppins"/>
                <a:cs typeface="Poppins"/>
                <a:sym typeface="Poppins"/>
              </a:rPr>
              <a:t> Baiting</a:t>
            </a:r>
          </a:p>
        </p:txBody>
      </p:sp>
      <p:sp>
        <p:nvSpPr>
          <p:cNvPr name="TextBox 7" id="7"/>
          <p:cNvSpPr txBox="true"/>
          <p:nvPr/>
        </p:nvSpPr>
        <p:spPr>
          <a:xfrm rot="0">
            <a:off x="1518345" y="2077602"/>
            <a:ext cx="14432008" cy="688973"/>
          </a:xfrm>
          <a:prstGeom prst="rect">
            <a:avLst/>
          </a:prstGeom>
        </p:spPr>
        <p:txBody>
          <a:bodyPr anchor="t" rtlCol="false" tIns="0" lIns="0" bIns="0" rIns="0">
            <a:spAutoFit/>
          </a:bodyPr>
          <a:lstStyle/>
          <a:p>
            <a:pPr algn="l">
              <a:lnSpc>
                <a:spcPts val="5600"/>
              </a:lnSpc>
              <a:spcBef>
                <a:spcPct val="0"/>
              </a:spcBef>
            </a:pPr>
            <a:r>
              <a:rPr lang="en-US" sz="4000">
                <a:solidFill>
                  <a:srgbClr val="051D40"/>
                </a:solidFill>
                <a:latin typeface="Open Sans Extra Bold"/>
                <a:ea typeface="Open Sans Extra Bold"/>
                <a:cs typeface="Open Sans Extra Bold"/>
                <a:sym typeface="Open Sans Extra Bold"/>
              </a:rPr>
              <a:t>Common Social engineering attack types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3266830" y="0"/>
            <a:ext cx="5021170" cy="10287000"/>
            <a:chOff x="0" y="0"/>
            <a:chExt cx="1322448" cy="2709333"/>
          </a:xfrm>
        </p:grpSpPr>
        <p:sp>
          <p:nvSpPr>
            <p:cNvPr name="Freeform 3" id="3"/>
            <p:cNvSpPr/>
            <p:nvPr/>
          </p:nvSpPr>
          <p:spPr>
            <a:xfrm flipH="false" flipV="false" rot="0">
              <a:off x="0" y="0"/>
              <a:ext cx="1322448" cy="2709333"/>
            </a:xfrm>
            <a:custGeom>
              <a:avLst/>
              <a:gdLst/>
              <a:ahLst/>
              <a:cxnLst/>
              <a:rect r="r" b="b" t="t" l="l"/>
              <a:pathLst>
                <a:path h="2709333" w="1322448">
                  <a:moveTo>
                    <a:pt x="0" y="0"/>
                  </a:moveTo>
                  <a:lnTo>
                    <a:pt x="1322448" y="0"/>
                  </a:lnTo>
                  <a:lnTo>
                    <a:pt x="1322448" y="2709333"/>
                  </a:lnTo>
                  <a:lnTo>
                    <a:pt x="0" y="2709333"/>
                  </a:lnTo>
                  <a:close/>
                </a:path>
              </a:pathLst>
            </a:custGeom>
            <a:solidFill>
              <a:srgbClr val="051D40"/>
            </a:solidFill>
          </p:spPr>
        </p:sp>
        <p:sp>
          <p:nvSpPr>
            <p:cNvPr name="TextBox 4" id="4"/>
            <p:cNvSpPr txBox="true"/>
            <p:nvPr/>
          </p:nvSpPr>
          <p:spPr>
            <a:xfrm>
              <a:off x="0" y="-38100"/>
              <a:ext cx="1322448" cy="2747433"/>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335009" y="709092"/>
            <a:ext cx="10922001" cy="688973"/>
          </a:xfrm>
          <a:prstGeom prst="rect">
            <a:avLst/>
          </a:prstGeom>
        </p:spPr>
        <p:txBody>
          <a:bodyPr anchor="t" rtlCol="false" tIns="0" lIns="0" bIns="0" rIns="0">
            <a:spAutoFit/>
          </a:bodyPr>
          <a:lstStyle/>
          <a:p>
            <a:pPr algn="l" marL="0" indent="0" lvl="0">
              <a:lnSpc>
                <a:spcPts val="5600"/>
              </a:lnSpc>
              <a:spcBef>
                <a:spcPct val="0"/>
              </a:spcBef>
            </a:pPr>
            <a:r>
              <a:rPr lang="en-US" sz="4000">
                <a:solidFill>
                  <a:srgbClr val="051D40"/>
                </a:solidFill>
                <a:latin typeface="Open Sans Extra Bold"/>
                <a:ea typeface="Open Sans Extra Bold"/>
                <a:cs typeface="Open Sans Extra Bold"/>
                <a:sym typeface="Open Sans Extra Bold"/>
              </a:rPr>
              <a:t>Role of AI in enhancing Social Engineering</a:t>
            </a:r>
          </a:p>
        </p:txBody>
      </p:sp>
      <p:grpSp>
        <p:nvGrpSpPr>
          <p:cNvPr name="Group 6" id="6"/>
          <p:cNvGrpSpPr/>
          <p:nvPr/>
        </p:nvGrpSpPr>
        <p:grpSpPr>
          <a:xfrm rot="0">
            <a:off x="-1970029" y="-2255675"/>
            <a:ext cx="3564204" cy="3564204"/>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051D40">
                  <a:alpha val="15686"/>
                </a:srgbClr>
              </a:solidFill>
              <a:prstDash val="solid"/>
              <a:miter/>
            </a:ln>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4700679" y="7074186"/>
            <a:ext cx="5946973" cy="5946973"/>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FFFFF">
                  <a:alpha val="15686"/>
                </a:srgbClr>
              </a:solidFill>
              <a:prstDash val="solid"/>
              <a:miter/>
            </a:ln>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12769698" y="1446012"/>
            <a:ext cx="4489602" cy="6356958"/>
          </a:xfrm>
          <a:custGeom>
            <a:avLst/>
            <a:gdLst/>
            <a:ahLst/>
            <a:cxnLst/>
            <a:rect r="r" b="b" t="t" l="l"/>
            <a:pathLst>
              <a:path h="6356958" w="4489602">
                <a:moveTo>
                  <a:pt x="0" y="0"/>
                </a:moveTo>
                <a:lnTo>
                  <a:pt x="4489602" y="0"/>
                </a:lnTo>
                <a:lnTo>
                  <a:pt x="4489602" y="6356959"/>
                </a:lnTo>
                <a:lnTo>
                  <a:pt x="0" y="6356959"/>
                </a:lnTo>
                <a:lnTo>
                  <a:pt x="0" y="0"/>
                </a:lnTo>
                <a:close/>
              </a:path>
            </a:pathLst>
          </a:custGeom>
          <a:blipFill>
            <a:blip r:embed="rId3"/>
            <a:stretch>
              <a:fillRect l="0" t="0" r="0" b="0"/>
            </a:stretch>
          </a:blipFill>
        </p:spPr>
      </p:sp>
      <p:sp>
        <p:nvSpPr>
          <p:cNvPr name="TextBox 13" id="13"/>
          <p:cNvSpPr txBox="true"/>
          <p:nvPr/>
        </p:nvSpPr>
        <p:spPr>
          <a:xfrm rot="0">
            <a:off x="691333" y="2014074"/>
            <a:ext cx="11632352" cy="6410325"/>
          </a:xfrm>
          <a:prstGeom prst="rect">
            <a:avLst/>
          </a:prstGeom>
        </p:spPr>
        <p:txBody>
          <a:bodyPr anchor="t" rtlCol="false" tIns="0" lIns="0" bIns="0" rIns="0">
            <a:spAutoFit/>
          </a:bodyPr>
          <a:lstStyle/>
          <a:p>
            <a:pPr algn="l" marL="647700" indent="-323850" lvl="1">
              <a:lnSpc>
                <a:spcPts val="4200"/>
              </a:lnSpc>
              <a:buFont typeface="Arial"/>
              <a:buChar char="•"/>
            </a:pPr>
            <a:r>
              <a:rPr lang="en-US" sz="3000" spc="-60">
                <a:solidFill>
                  <a:srgbClr val="051D40"/>
                </a:solidFill>
                <a:latin typeface="Poppins"/>
                <a:ea typeface="Poppins"/>
                <a:cs typeface="Poppins"/>
                <a:sym typeface="Poppins"/>
              </a:rPr>
              <a:t>The increasing use of Generative AI models has allowed attackers to create personalized and genuine phishing messages</a:t>
            </a:r>
          </a:p>
          <a:p>
            <a:pPr algn="l">
              <a:lnSpc>
                <a:spcPts val="4200"/>
              </a:lnSpc>
            </a:pPr>
          </a:p>
          <a:p>
            <a:pPr algn="l" marL="647700" indent="-323850" lvl="1">
              <a:lnSpc>
                <a:spcPts val="4200"/>
              </a:lnSpc>
              <a:buFont typeface="Arial"/>
              <a:buChar char="•"/>
            </a:pPr>
            <a:r>
              <a:rPr lang="en-US" sz="3000" spc="-60">
                <a:solidFill>
                  <a:srgbClr val="051D40"/>
                </a:solidFill>
                <a:latin typeface="Poppins"/>
                <a:ea typeface="Poppins"/>
                <a:cs typeface="Poppins"/>
                <a:sym typeface="Poppins"/>
              </a:rPr>
              <a:t>“Models, [like] ChatGPT, FraudGPT, and WormGPT, have augmented existing threats and ushered in new dimensions of risk” </a:t>
            </a:r>
          </a:p>
          <a:p>
            <a:pPr algn="l">
              <a:lnSpc>
                <a:spcPts val="4200"/>
              </a:lnSpc>
            </a:pPr>
          </a:p>
          <a:p>
            <a:pPr algn="l" marL="647700" indent="-323850" lvl="1">
              <a:lnSpc>
                <a:spcPts val="4200"/>
              </a:lnSpc>
              <a:buFont typeface="Arial"/>
              <a:buChar char="•"/>
            </a:pPr>
            <a:r>
              <a:rPr lang="en-US" sz="3000" spc="-60">
                <a:solidFill>
                  <a:srgbClr val="051D40"/>
                </a:solidFill>
                <a:latin typeface="Poppins"/>
                <a:ea typeface="Poppins"/>
                <a:cs typeface="Poppins"/>
                <a:sym typeface="Poppins"/>
              </a:rPr>
              <a:t>Researchers found that the entire phishing process can be automated using large language models, reducing the costs of phishing attacks by more than “95% while achieving equal or greater success rates”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45DA0"/>
        </a:solidFill>
      </p:bgPr>
    </p:bg>
    <p:spTree>
      <p:nvGrpSpPr>
        <p:cNvPr id="1" name=""/>
        <p:cNvGrpSpPr/>
        <p:nvPr/>
      </p:nvGrpSpPr>
      <p:grpSpPr>
        <a:xfrm>
          <a:off x="0" y="0"/>
          <a:ext cx="0" cy="0"/>
          <a:chOff x="0" y="0"/>
          <a:chExt cx="0" cy="0"/>
        </a:xfrm>
      </p:grpSpPr>
      <p:grpSp>
        <p:nvGrpSpPr>
          <p:cNvPr name="Group 2" id="2"/>
          <p:cNvGrpSpPr/>
          <p:nvPr/>
        </p:nvGrpSpPr>
        <p:grpSpPr>
          <a:xfrm rot="0">
            <a:off x="1028700" y="2374292"/>
            <a:ext cx="14586028" cy="6567583"/>
            <a:chOff x="0" y="0"/>
            <a:chExt cx="3841588" cy="1729734"/>
          </a:xfrm>
        </p:grpSpPr>
        <p:sp>
          <p:nvSpPr>
            <p:cNvPr name="Freeform 3" id="3"/>
            <p:cNvSpPr/>
            <p:nvPr/>
          </p:nvSpPr>
          <p:spPr>
            <a:xfrm flipH="false" flipV="false" rot="0">
              <a:off x="0" y="0"/>
              <a:ext cx="3841588" cy="1729734"/>
            </a:xfrm>
            <a:custGeom>
              <a:avLst/>
              <a:gdLst/>
              <a:ahLst/>
              <a:cxnLst/>
              <a:rect r="r" b="b" t="t" l="l"/>
              <a:pathLst>
                <a:path h="1729734" w="3841588">
                  <a:moveTo>
                    <a:pt x="9023" y="0"/>
                  </a:moveTo>
                  <a:lnTo>
                    <a:pt x="3832565" y="0"/>
                  </a:lnTo>
                  <a:cubicBezTo>
                    <a:pt x="3837548" y="0"/>
                    <a:pt x="3841588" y="4040"/>
                    <a:pt x="3841588" y="9023"/>
                  </a:cubicBezTo>
                  <a:lnTo>
                    <a:pt x="3841588" y="1720711"/>
                  </a:lnTo>
                  <a:cubicBezTo>
                    <a:pt x="3841588" y="1725694"/>
                    <a:pt x="3837548" y="1729734"/>
                    <a:pt x="3832565" y="1729734"/>
                  </a:cubicBezTo>
                  <a:lnTo>
                    <a:pt x="9023" y="1729734"/>
                  </a:lnTo>
                  <a:cubicBezTo>
                    <a:pt x="4040" y="1729734"/>
                    <a:pt x="0" y="1725694"/>
                    <a:pt x="0" y="1720711"/>
                  </a:cubicBezTo>
                  <a:lnTo>
                    <a:pt x="0" y="9023"/>
                  </a:lnTo>
                  <a:cubicBezTo>
                    <a:pt x="0" y="4040"/>
                    <a:pt x="4040" y="0"/>
                    <a:pt x="9023" y="0"/>
                  </a:cubicBezTo>
                  <a:close/>
                </a:path>
              </a:pathLst>
            </a:custGeom>
            <a:solidFill>
              <a:srgbClr val="FDFDFD"/>
            </a:solidFill>
          </p:spPr>
        </p:sp>
        <p:sp>
          <p:nvSpPr>
            <p:cNvPr name="TextBox 4" id="4"/>
            <p:cNvSpPr txBox="true"/>
            <p:nvPr/>
          </p:nvSpPr>
          <p:spPr>
            <a:xfrm>
              <a:off x="0" y="-38100"/>
              <a:ext cx="3841588" cy="1767834"/>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5573718" y="7940477"/>
            <a:ext cx="4693046" cy="469304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FFFFF">
                  <a:alpha val="15686"/>
                </a:srgbClr>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9144000" y="4755486"/>
            <a:ext cx="8706236" cy="3847907"/>
          </a:xfrm>
          <a:custGeom>
            <a:avLst/>
            <a:gdLst/>
            <a:ahLst/>
            <a:cxnLst/>
            <a:rect r="r" b="b" t="t" l="l"/>
            <a:pathLst>
              <a:path h="3847907" w="8706236">
                <a:moveTo>
                  <a:pt x="0" y="0"/>
                </a:moveTo>
                <a:lnTo>
                  <a:pt x="8706236" y="0"/>
                </a:lnTo>
                <a:lnTo>
                  <a:pt x="8706236" y="3847907"/>
                </a:lnTo>
                <a:lnTo>
                  <a:pt x="0" y="3847907"/>
                </a:lnTo>
                <a:lnTo>
                  <a:pt x="0" y="0"/>
                </a:lnTo>
                <a:close/>
              </a:path>
            </a:pathLst>
          </a:custGeom>
          <a:blipFill>
            <a:blip r:embed="rId2"/>
            <a:stretch>
              <a:fillRect l="0" t="0" r="0" b="0"/>
            </a:stretch>
          </a:blipFill>
          <a:ln w="19050" cap="sq">
            <a:solidFill>
              <a:srgbClr val="242424"/>
            </a:solidFill>
            <a:prstDash val="solid"/>
            <a:miter/>
          </a:ln>
        </p:spPr>
      </p:sp>
      <p:sp>
        <p:nvSpPr>
          <p:cNvPr name="TextBox 9" id="9"/>
          <p:cNvSpPr txBox="true"/>
          <p:nvPr/>
        </p:nvSpPr>
        <p:spPr>
          <a:xfrm rot="0">
            <a:off x="1079920" y="952500"/>
            <a:ext cx="14953949" cy="679450"/>
          </a:xfrm>
          <a:prstGeom prst="rect">
            <a:avLst/>
          </a:prstGeom>
        </p:spPr>
        <p:txBody>
          <a:bodyPr anchor="t" rtlCol="false" tIns="0" lIns="0" bIns="0" rIns="0">
            <a:spAutoFit/>
          </a:bodyPr>
          <a:lstStyle/>
          <a:p>
            <a:pPr algn="l">
              <a:lnSpc>
                <a:spcPts val="5599"/>
              </a:lnSpc>
              <a:spcBef>
                <a:spcPct val="0"/>
              </a:spcBef>
            </a:pPr>
            <a:r>
              <a:rPr lang="en-US" sz="3999">
                <a:solidFill>
                  <a:srgbClr val="FDFDFD"/>
                </a:solidFill>
                <a:latin typeface="Open Sans Extra Bold"/>
                <a:ea typeface="Open Sans Extra Bold"/>
                <a:cs typeface="Open Sans Extra Bold"/>
                <a:sym typeface="Open Sans Extra Bold"/>
              </a:rPr>
              <a:t>Traditional vs AI-powered phishing attacks</a:t>
            </a:r>
          </a:p>
        </p:txBody>
      </p:sp>
      <p:sp>
        <p:nvSpPr>
          <p:cNvPr name="TextBox 10" id="10"/>
          <p:cNvSpPr txBox="true"/>
          <p:nvPr/>
        </p:nvSpPr>
        <p:spPr>
          <a:xfrm rot="0">
            <a:off x="1462920" y="2812386"/>
            <a:ext cx="11300223" cy="1609725"/>
          </a:xfrm>
          <a:prstGeom prst="rect">
            <a:avLst/>
          </a:prstGeom>
        </p:spPr>
        <p:txBody>
          <a:bodyPr anchor="t" rtlCol="false" tIns="0" lIns="0" bIns="0" rIns="0">
            <a:spAutoFit/>
          </a:bodyPr>
          <a:lstStyle/>
          <a:p>
            <a:pPr algn="l" marL="647700" indent="-323850" lvl="1">
              <a:lnSpc>
                <a:spcPts val="4200"/>
              </a:lnSpc>
              <a:buFont typeface="Arial"/>
              <a:buChar char="•"/>
            </a:pPr>
            <a:r>
              <a:rPr lang="en-US" sz="3000" spc="-60">
                <a:solidFill>
                  <a:srgbClr val="145DA0"/>
                </a:solidFill>
                <a:latin typeface="Poppins"/>
                <a:ea typeface="Poppins"/>
                <a:cs typeface="Poppins"/>
                <a:sym typeface="Poppins"/>
              </a:rPr>
              <a:t>Traditional phishing attacks often contain many spelling mistakes, grammar issues and awkward phrasings, making them easier to categorize as illegitimate.</a:t>
            </a:r>
          </a:p>
        </p:txBody>
      </p:sp>
      <p:sp>
        <p:nvSpPr>
          <p:cNvPr name="TextBox 11" id="11"/>
          <p:cNvSpPr txBox="true"/>
          <p:nvPr/>
        </p:nvSpPr>
        <p:spPr>
          <a:xfrm rot="0">
            <a:off x="1462920" y="5146011"/>
            <a:ext cx="7399576" cy="2676525"/>
          </a:xfrm>
          <a:prstGeom prst="rect">
            <a:avLst/>
          </a:prstGeom>
        </p:spPr>
        <p:txBody>
          <a:bodyPr anchor="t" rtlCol="false" tIns="0" lIns="0" bIns="0" rIns="0">
            <a:spAutoFit/>
          </a:bodyPr>
          <a:lstStyle/>
          <a:p>
            <a:pPr algn="l" marL="647700" indent="-323850" lvl="1">
              <a:lnSpc>
                <a:spcPts val="4200"/>
              </a:lnSpc>
              <a:buFont typeface="Arial"/>
              <a:buChar char="•"/>
            </a:pPr>
            <a:r>
              <a:rPr lang="en-US" sz="3000" spc="-60">
                <a:solidFill>
                  <a:srgbClr val="145DA0"/>
                </a:solidFill>
                <a:latin typeface="Poppins"/>
                <a:ea typeface="Poppins"/>
                <a:cs typeface="Poppins"/>
                <a:sym typeface="Poppins"/>
              </a:rPr>
              <a:t>The mail has many spelling and grammatical errors like “Relog” instead of “LogIn”. It creates a sense of urgency for the user, including a threat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45DA0"/>
        </a:solidFill>
      </p:bgPr>
    </p:bg>
    <p:spTree>
      <p:nvGrpSpPr>
        <p:cNvPr id="1" name=""/>
        <p:cNvGrpSpPr/>
        <p:nvPr/>
      </p:nvGrpSpPr>
      <p:grpSpPr>
        <a:xfrm>
          <a:off x="0" y="0"/>
          <a:ext cx="0" cy="0"/>
          <a:chOff x="0" y="0"/>
          <a:chExt cx="0" cy="0"/>
        </a:xfrm>
      </p:grpSpPr>
      <p:grpSp>
        <p:nvGrpSpPr>
          <p:cNvPr name="Group 2" id="2"/>
          <p:cNvGrpSpPr/>
          <p:nvPr/>
        </p:nvGrpSpPr>
        <p:grpSpPr>
          <a:xfrm rot="0">
            <a:off x="15573718" y="7940477"/>
            <a:ext cx="4693046" cy="469304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FFFFF">
                  <a:alpha val="15686"/>
                </a:srgbClr>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079920" y="3327617"/>
            <a:ext cx="12270069" cy="5843620"/>
          </a:xfrm>
          <a:custGeom>
            <a:avLst/>
            <a:gdLst/>
            <a:ahLst/>
            <a:cxnLst/>
            <a:rect r="r" b="b" t="t" l="l"/>
            <a:pathLst>
              <a:path h="5843620" w="12270069">
                <a:moveTo>
                  <a:pt x="0" y="0"/>
                </a:moveTo>
                <a:lnTo>
                  <a:pt x="12270069" y="0"/>
                </a:lnTo>
                <a:lnTo>
                  <a:pt x="12270069" y="5843620"/>
                </a:lnTo>
                <a:lnTo>
                  <a:pt x="0" y="5843620"/>
                </a:lnTo>
                <a:lnTo>
                  <a:pt x="0" y="0"/>
                </a:lnTo>
                <a:close/>
              </a:path>
            </a:pathLst>
          </a:custGeom>
          <a:blipFill>
            <a:blip r:embed="rId3"/>
            <a:stretch>
              <a:fillRect l="0" t="0" r="0" b="0"/>
            </a:stretch>
          </a:blipFill>
        </p:spPr>
      </p:sp>
      <p:sp>
        <p:nvSpPr>
          <p:cNvPr name="TextBox 6" id="6"/>
          <p:cNvSpPr txBox="true"/>
          <p:nvPr/>
        </p:nvSpPr>
        <p:spPr>
          <a:xfrm rot="0">
            <a:off x="1079920" y="952500"/>
            <a:ext cx="14953949" cy="679450"/>
          </a:xfrm>
          <a:prstGeom prst="rect">
            <a:avLst/>
          </a:prstGeom>
        </p:spPr>
        <p:txBody>
          <a:bodyPr anchor="t" rtlCol="false" tIns="0" lIns="0" bIns="0" rIns="0">
            <a:spAutoFit/>
          </a:bodyPr>
          <a:lstStyle/>
          <a:p>
            <a:pPr algn="l">
              <a:lnSpc>
                <a:spcPts val="5599"/>
              </a:lnSpc>
              <a:spcBef>
                <a:spcPct val="0"/>
              </a:spcBef>
            </a:pPr>
            <a:r>
              <a:rPr lang="en-US" sz="3999">
                <a:solidFill>
                  <a:srgbClr val="FDFDFD"/>
                </a:solidFill>
                <a:latin typeface="Open Sans Extra Bold"/>
                <a:ea typeface="Open Sans Extra Bold"/>
                <a:cs typeface="Open Sans Extra Bold"/>
                <a:sym typeface="Open Sans Extra Bold"/>
              </a:rPr>
              <a:t>Traditional vs AI-powered phishing attacks</a:t>
            </a:r>
          </a:p>
        </p:txBody>
      </p:sp>
      <p:sp>
        <p:nvSpPr>
          <p:cNvPr name="TextBox 7" id="7"/>
          <p:cNvSpPr txBox="true"/>
          <p:nvPr/>
        </p:nvSpPr>
        <p:spPr>
          <a:xfrm rot="0">
            <a:off x="1028700" y="1898867"/>
            <a:ext cx="16705040" cy="1076325"/>
          </a:xfrm>
          <a:prstGeom prst="rect">
            <a:avLst/>
          </a:prstGeom>
        </p:spPr>
        <p:txBody>
          <a:bodyPr anchor="t" rtlCol="false" tIns="0" lIns="0" bIns="0" rIns="0">
            <a:spAutoFit/>
          </a:bodyPr>
          <a:lstStyle/>
          <a:p>
            <a:pPr algn="l" marL="647700" indent="-323850" lvl="1">
              <a:lnSpc>
                <a:spcPts val="4200"/>
              </a:lnSpc>
              <a:buFont typeface="Arial"/>
              <a:buChar char="•"/>
            </a:pPr>
            <a:r>
              <a:rPr lang="en-US" sz="3000" spc="-60">
                <a:solidFill>
                  <a:srgbClr val="FFFFFF"/>
                </a:solidFill>
                <a:latin typeface="Poppins"/>
                <a:ea typeface="Poppins"/>
                <a:cs typeface="Poppins"/>
                <a:sym typeface="Poppins"/>
              </a:rPr>
              <a:t>Using AI, these errors are highly minimized to the extent that the messages appear legitimate and accurate enough to win the user's trust. </a:t>
            </a:r>
          </a:p>
        </p:txBody>
      </p:sp>
      <p:sp>
        <p:nvSpPr>
          <p:cNvPr name="TextBox 8" id="8"/>
          <p:cNvSpPr txBox="true"/>
          <p:nvPr/>
        </p:nvSpPr>
        <p:spPr>
          <a:xfrm rot="0">
            <a:off x="13687565" y="5057775"/>
            <a:ext cx="4692609" cy="2143125"/>
          </a:xfrm>
          <a:prstGeom prst="rect">
            <a:avLst/>
          </a:prstGeom>
        </p:spPr>
        <p:txBody>
          <a:bodyPr anchor="t" rtlCol="false" tIns="0" lIns="0" bIns="0" rIns="0">
            <a:spAutoFit/>
          </a:bodyPr>
          <a:lstStyle/>
          <a:p>
            <a:pPr algn="l">
              <a:lnSpc>
                <a:spcPts val="4200"/>
              </a:lnSpc>
              <a:spcBef>
                <a:spcPct val="0"/>
              </a:spcBef>
            </a:pPr>
            <a:r>
              <a:rPr lang="en-US" sz="3000" spc="-60">
                <a:solidFill>
                  <a:srgbClr val="FFFFFF"/>
                </a:solidFill>
                <a:latin typeface="Poppins"/>
                <a:ea typeface="Poppins"/>
                <a:cs typeface="Poppins"/>
                <a:sym typeface="Poppins"/>
              </a:rPr>
              <a:t>E</a:t>
            </a:r>
            <a:r>
              <a:rPr lang="en-US" sz="3000" spc="-60" strike="noStrike" u="none">
                <a:solidFill>
                  <a:srgbClr val="FFFFFF"/>
                </a:solidFill>
                <a:latin typeface="Poppins"/>
                <a:ea typeface="Poppins"/>
                <a:cs typeface="Poppins"/>
                <a:sym typeface="Poppins"/>
              </a:rPr>
              <a:t>xample of phishing email crafted using OpenAI’s ChatGPT-3, prompted by us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45DA0"/>
        </a:solidFill>
      </p:bgPr>
    </p:bg>
    <p:spTree>
      <p:nvGrpSpPr>
        <p:cNvPr id="1" name=""/>
        <p:cNvGrpSpPr/>
        <p:nvPr/>
      </p:nvGrpSpPr>
      <p:grpSpPr>
        <a:xfrm>
          <a:off x="0" y="0"/>
          <a:ext cx="0" cy="0"/>
          <a:chOff x="0" y="0"/>
          <a:chExt cx="0" cy="0"/>
        </a:xfrm>
      </p:grpSpPr>
      <p:sp>
        <p:nvSpPr>
          <p:cNvPr name="Freeform 2" id="2"/>
          <p:cNvSpPr/>
          <p:nvPr/>
        </p:nvSpPr>
        <p:spPr>
          <a:xfrm flipH="false" flipV="false" rot="0">
            <a:off x="632211" y="8345343"/>
            <a:ext cx="5580742" cy="1102197"/>
          </a:xfrm>
          <a:custGeom>
            <a:avLst/>
            <a:gdLst/>
            <a:ahLst/>
            <a:cxnLst/>
            <a:rect r="r" b="b" t="t" l="l"/>
            <a:pathLst>
              <a:path h="1102197" w="5580742">
                <a:moveTo>
                  <a:pt x="0" y="0"/>
                </a:moveTo>
                <a:lnTo>
                  <a:pt x="5580743" y="0"/>
                </a:lnTo>
                <a:lnTo>
                  <a:pt x="5580743" y="1102197"/>
                </a:lnTo>
                <a:lnTo>
                  <a:pt x="0" y="1102197"/>
                </a:lnTo>
                <a:lnTo>
                  <a:pt x="0" y="0"/>
                </a:lnTo>
                <a:close/>
              </a:path>
            </a:pathLst>
          </a:custGeom>
          <a:blipFill>
            <a:blip r:embed="rId2"/>
            <a:stretch>
              <a:fillRect l="0" t="0" r="0" b="0"/>
            </a:stretch>
          </a:blipFill>
        </p:spPr>
      </p:sp>
      <p:sp>
        <p:nvSpPr>
          <p:cNvPr name="Freeform 3" id="3"/>
          <p:cNvSpPr/>
          <p:nvPr/>
        </p:nvSpPr>
        <p:spPr>
          <a:xfrm flipH="false" flipV="false" rot="0">
            <a:off x="6357069" y="8345343"/>
            <a:ext cx="5580742" cy="1102197"/>
          </a:xfrm>
          <a:custGeom>
            <a:avLst/>
            <a:gdLst/>
            <a:ahLst/>
            <a:cxnLst/>
            <a:rect r="r" b="b" t="t" l="l"/>
            <a:pathLst>
              <a:path h="1102197" w="5580742">
                <a:moveTo>
                  <a:pt x="0" y="0"/>
                </a:moveTo>
                <a:lnTo>
                  <a:pt x="5580742" y="0"/>
                </a:lnTo>
                <a:lnTo>
                  <a:pt x="5580742" y="1102197"/>
                </a:lnTo>
                <a:lnTo>
                  <a:pt x="0" y="1102197"/>
                </a:lnTo>
                <a:lnTo>
                  <a:pt x="0" y="0"/>
                </a:lnTo>
                <a:close/>
              </a:path>
            </a:pathLst>
          </a:custGeom>
          <a:blipFill>
            <a:blip r:embed="rId2"/>
            <a:stretch>
              <a:fillRect l="0" t="0" r="0" b="0"/>
            </a:stretch>
          </a:blipFill>
        </p:spPr>
      </p:sp>
      <p:sp>
        <p:nvSpPr>
          <p:cNvPr name="Freeform 4" id="4"/>
          <p:cNvSpPr/>
          <p:nvPr/>
        </p:nvSpPr>
        <p:spPr>
          <a:xfrm flipH="false" flipV="false" rot="0">
            <a:off x="12078565" y="8345343"/>
            <a:ext cx="5580742" cy="1102197"/>
          </a:xfrm>
          <a:custGeom>
            <a:avLst/>
            <a:gdLst/>
            <a:ahLst/>
            <a:cxnLst/>
            <a:rect r="r" b="b" t="t" l="l"/>
            <a:pathLst>
              <a:path h="1102197" w="5580742">
                <a:moveTo>
                  <a:pt x="0" y="0"/>
                </a:moveTo>
                <a:lnTo>
                  <a:pt x="5580742" y="0"/>
                </a:lnTo>
                <a:lnTo>
                  <a:pt x="5580742" y="1102197"/>
                </a:lnTo>
                <a:lnTo>
                  <a:pt x="0" y="1102197"/>
                </a:lnTo>
                <a:lnTo>
                  <a:pt x="0" y="0"/>
                </a:lnTo>
                <a:close/>
              </a:path>
            </a:pathLst>
          </a:custGeom>
          <a:blipFill>
            <a:blip r:embed="rId2"/>
            <a:stretch>
              <a:fillRect l="0" t="0" r="0" b="0"/>
            </a:stretch>
          </a:blipFill>
        </p:spPr>
      </p:sp>
      <p:grpSp>
        <p:nvGrpSpPr>
          <p:cNvPr name="Group 5" id="5"/>
          <p:cNvGrpSpPr/>
          <p:nvPr/>
        </p:nvGrpSpPr>
        <p:grpSpPr>
          <a:xfrm rot="0">
            <a:off x="12078565" y="4153740"/>
            <a:ext cx="5580742" cy="4916665"/>
            <a:chOff x="0" y="0"/>
            <a:chExt cx="1554321" cy="1369365"/>
          </a:xfrm>
        </p:grpSpPr>
        <p:sp>
          <p:nvSpPr>
            <p:cNvPr name="Freeform 6" id="6"/>
            <p:cNvSpPr/>
            <p:nvPr/>
          </p:nvSpPr>
          <p:spPr>
            <a:xfrm flipH="false" flipV="false" rot="0">
              <a:off x="0" y="0"/>
              <a:ext cx="1554321" cy="1369365"/>
            </a:xfrm>
            <a:custGeom>
              <a:avLst/>
              <a:gdLst/>
              <a:ahLst/>
              <a:cxnLst/>
              <a:rect r="r" b="b" t="t" l="l"/>
              <a:pathLst>
                <a:path h="1369365" w="1554321">
                  <a:moveTo>
                    <a:pt x="61039" y="0"/>
                  </a:moveTo>
                  <a:lnTo>
                    <a:pt x="1493281" y="0"/>
                  </a:lnTo>
                  <a:cubicBezTo>
                    <a:pt x="1526992" y="0"/>
                    <a:pt x="1554321" y="27328"/>
                    <a:pt x="1554321" y="61039"/>
                  </a:cubicBezTo>
                  <a:lnTo>
                    <a:pt x="1554321" y="1308326"/>
                  </a:lnTo>
                  <a:cubicBezTo>
                    <a:pt x="1554321" y="1324515"/>
                    <a:pt x="1547890" y="1340040"/>
                    <a:pt x="1536443" y="1351487"/>
                  </a:cubicBezTo>
                  <a:cubicBezTo>
                    <a:pt x="1524995" y="1362934"/>
                    <a:pt x="1509470" y="1369365"/>
                    <a:pt x="1493281" y="1369365"/>
                  </a:cubicBezTo>
                  <a:lnTo>
                    <a:pt x="61039" y="1369365"/>
                  </a:lnTo>
                  <a:cubicBezTo>
                    <a:pt x="44851" y="1369365"/>
                    <a:pt x="29325" y="1362934"/>
                    <a:pt x="17878" y="1351487"/>
                  </a:cubicBezTo>
                  <a:cubicBezTo>
                    <a:pt x="6431" y="1340040"/>
                    <a:pt x="0" y="1324515"/>
                    <a:pt x="0" y="1308326"/>
                  </a:cubicBezTo>
                  <a:lnTo>
                    <a:pt x="0" y="61039"/>
                  </a:lnTo>
                  <a:cubicBezTo>
                    <a:pt x="0" y="44851"/>
                    <a:pt x="6431" y="29325"/>
                    <a:pt x="17878" y="17878"/>
                  </a:cubicBezTo>
                  <a:cubicBezTo>
                    <a:pt x="29325" y="6431"/>
                    <a:pt x="44851" y="0"/>
                    <a:pt x="61039" y="0"/>
                  </a:cubicBezTo>
                  <a:close/>
                </a:path>
              </a:pathLst>
            </a:custGeom>
            <a:solidFill>
              <a:srgbClr val="FDFDFD"/>
            </a:solidFill>
          </p:spPr>
        </p:sp>
        <p:sp>
          <p:nvSpPr>
            <p:cNvPr name="TextBox 7" id="7"/>
            <p:cNvSpPr txBox="true"/>
            <p:nvPr/>
          </p:nvSpPr>
          <p:spPr>
            <a:xfrm>
              <a:off x="0" y="-38100"/>
              <a:ext cx="1554321" cy="1407465"/>
            </a:xfrm>
            <a:prstGeom prst="rect">
              <a:avLst/>
            </a:prstGeom>
          </p:spPr>
          <p:txBody>
            <a:bodyPr anchor="ctr" rtlCol="false" tIns="50800" lIns="50800" bIns="50800" rIns="50800"/>
            <a:lstStyle/>
            <a:p>
              <a:pPr algn="ctr">
                <a:lnSpc>
                  <a:spcPts val="2659"/>
                </a:lnSpc>
              </a:pPr>
            </a:p>
            <a:p>
              <a:pPr algn="ctr">
                <a:lnSpc>
                  <a:spcPts val="2659"/>
                </a:lnSpc>
              </a:pPr>
            </a:p>
          </p:txBody>
        </p:sp>
      </p:grpSp>
      <p:grpSp>
        <p:nvGrpSpPr>
          <p:cNvPr name="Group 8" id="8"/>
          <p:cNvGrpSpPr/>
          <p:nvPr/>
        </p:nvGrpSpPr>
        <p:grpSpPr>
          <a:xfrm rot="0">
            <a:off x="6357069" y="4153740"/>
            <a:ext cx="5580742" cy="4916665"/>
            <a:chOff x="0" y="0"/>
            <a:chExt cx="1554321" cy="1369365"/>
          </a:xfrm>
        </p:grpSpPr>
        <p:sp>
          <p:nvSpPr>
            <p:cNvPr name="Freeform 9" id="9"/>
            <p:cNvSpPr/>
            <p:nvPr/>
          </p:nvSpPr>
          <p:spPr>
            <a:xfrm flipH="false" flipV="false" rot="0">
              <a:off x="0" y="0"/>
              <a:ext cx="1554321" cy="1369365"/>
            </a:xfrm>
            <a:custGeom>
              <a:avLst/>
              <a:gdLst/>
              <a:ahLst/>
              <a:cxnLst/>
              <a:rect r="r" b="b" t="t" l="l"/>
              <a:pathLst>
                <a:path h="1369365" w="1554321">
                  <a:moveTo>
                    <a:pt x="61039" y="0"/>
                  </a:moveTo>
                  <a:lnTo>
                    <a:pt x="1493281" y="0"/>
                  </a:lnTo>
                  <a:cubicBezTo>
                    <a:pt x="1526992" y="0"/>
                    <a:pt x="1554321" y="27328"/>
                    <a:pt x="1554321" y="61039"/>
                  </a:cubicBezTo>
                  <a:lnTo>
                    <a:pt x="1554321" y="1308326"/>
                  </a:lnTo>
                  <a:cubicBezTo>
                    <a:pt x="1554321" y="1324515"/>
                    <a:pt x="1547890" y="1340040"/>
                    <a:pt x="1536443" y="1351487"/>
                  </a:cubicBezTo>
                  <a:cubicBezTo>
                    <a:pt x="1524995" y="1362934"/>
                    <a:pt x="1509470" y="1369365"/>
                    <a:pt x="1493281" y="1369365"/>
                  </a:cubicBezTo>
                  <a:lnTo>
                    <a:pt x="61039" y="1369365"/>
                  </a:lnTo>
                  <a:cubicBezTo>
                    <a:pt x="44851" y="1369365"/>
                    <a:pt x="29325" y="1362934"/>
                    <a:pt x="17878" y="1351487"/>
                  </a:cubicBezTo>
                  <a:cubicBezTo>
                    <a:pt x="6431" y="1340040"/>
                    <a:pt x="0" y="1324515"/>
                    <a:pt x="0" y="1308326"/>
                  </a:cubicBezTo>
                  <a:lnTo>
                    <a:pt x="0" y="61039"/>
                  </a:lnTo>
                  <a:cubicBezTo>
                    <a:pt x="0" y="44851"/>
                    <a:pt x="6431" y="29325"/>
                    <a:pt x="17878" y="17878"/>
                  </a:cubicBezTo>
                  <a:cubicBezTo>
                    <a:pt x="29325" y="6431"/>
                    <a:pt x="44851" y="0"/>
                    <a:pt x="61039" y="0"/>
                  </a:cubicBezTo>
                  <a:close/>
                </a:path>
              </a:pathLst>
            </a:custGeom>
            <a:solidFill>
              <a:srgbClr val="FDFDFD"/>
            </a:solidFill>
          </p:spPr>
        </p:sp>
        <p:sp>
          <p:nvSpPr>
            <p:cNvPr name="TextBox 10" id="10"/>
            <p:cNvSpPr txBox="true"/>
            <p:nvPr/>
          </p:nvSpPr>
          <p:spPr>
            <a:xfrm>
              <a:off x="0" y="-38100"/>
              <a:ext cx="1554321" cy="1407465"/>
            </a:xfrm>
            <a:prstGeom prst="rect">
              <a:avLst/>
            </a:prstGeom>
          </p:spPr>
          <p:txBody>
            <a:bodyPr anchor="ctr" rtlCol="false" tIns="50800" lIns="50800" bIns="50800" rIns="50800"/>
            <a:lstStyle/>
            <a:p>
              <a:pPr algn="ctr">
                <a:lnSpc>
                  <a:spcPts val="2659"/>
                </a:lnSpc>
              </a:pPr>
            </a:p>
            <a:p>
              <a:pPr algn="ctr">
                <a:lnSpc>
                  <a:spcPts val="2659"/>
                </a:lnSpc>
              </a:pPr>
            </a:p>
          </p:txBody>
        </p:sp>
      </p:grpSp>
      <p:grpSp>
        <p:nvGrpSpPr>
          <p:cNvPr name="Group 11" id="11"/>
          <p:cNvGrpSpPr/>
          <p:nvPr/>
        </p:nvGrpSpPr>
        <p:grpSpPr>
          <a:xfrm rot="0">
            <a:off x="632211" y="4153740"/>
            <a:ext cx="5580742" cy="4916665"/>
            <a:chOff x="0" y="0"/>
            <a:chExt cx="1554321" cy="1369365"/>
          </a:xfrm>
        </p:grpSpPr>
        <p:sp>
          <p:nvSpPr>
            <p:cNvPr name="Freeform 12" id="12"/>
            <p:cNvSpPr/>
            <p:nvPr/>
          </p:nvSpPr>
          <p:spPr>
            <a:xfrm flipH="false" flipV="false" rot="0">
              <a:off x="0" y="0"/>
              <a:ext cx="1554321" cy="1369365"/>
            </a:xfrm>
            <a:custGeom>
              <a:avLst/>
              <a:gdLst/>
              <a:ahLst/>
              <a:cxnLst/>
              <a:rect r="r" b="b" t="t" l="l"/>
              <a:pathLst>
                <a:path h="1369365" w="1554321">
                  <a:moveTo>
                    <a:pt x="61039" y="0"/>
                  </a:moveTo>
                  <a:lnTo>
                    <a:pt x="1493281" y="0"/>
                  </a:lnTo>
                  <a:cubicBezTo>
                    <a:pt x="1526992" y="0"/>
                    <a:pt x="1554321" y="27328"/>
                    <a:pt x="1554321" y="61039"/>
                  </a:cubicBezTo>
                  <a:lnTo>
                    <a:pt x="1554321" y="1308326"/>
                  </a:lnTo>
                  <a:cubicBezTo>
                    <a:pt x="1554321" y="1324515"/>
                    <a:pt x="1547890" y="1340040"/>
                    <a:pt x="1536443" y="1351487"/>
                  </a:cubicBezTo>
                  <a:cubicBezTo>
                    <a:pt x="1524995" y="1362934"/>
                    <a:pt x="1509470" y="1369365"/>
                    <a:pt x="1493281" y="1369365"/>
                  </a:cubicBezTo>
                  <a:lnTo>
                    <a:pt x="61039" y="1369365"/>
                  </a:lnTo>
                  <a:cubicBezTo>
                    <a:pt x="44851" y="1369365"/>
                    <a:pt x="29325" y="1362934"/>
                    <a:pt x="17878" y="1351487"/>
                  </a:cubicBezTo>
                  <a:cubicBezTo>
                    <a:pt x="6431" y="1340040"/>
                    <a:pt x="0" y="1324515"/>
                    <a:pt x="0" y="1308326"/>
                  </a:cubicBezTo>
                  <a:lnTo>
                    <a:pt x="0" y="61039"/>
                  </a:lnTo>
                  <a:cubicBezTo>
                    <a:pt x="0" y="44851"/>
                    <a:pt x="6431" y="29325"/>
                    <a:pt x="17878" y="17878"/>
                  </a:cubicBezTo>
                  <a:cubicBezTo>
                    <a:pt x="29325" y="6431"/>
                    <a:pt x="44851" y="0"/>
                    <a:pt x="61039" y="0"/>
                  </a:cubicBezTo>
                  <a:close/>
                </a:path>
              </a:pathLst>
            </a:custGeom>
            <a:solidFill>
              <a:srgbClr val="FDFDFD"/>
            </a:solidFill>
          </p:spPr>
        </p:sp>
        <p:sp>
          <p:nvSpPr>
            <p:cNvPr name="TextBox 13" id="13"/>
            <p:cNvSpPr txBox="true"/>
            <p:nvPr/>
          </p:nvSpPr>
          <p:spPr>
            <a:xfrm>
              <a:off x="0" y="-38100"/>
              <a:ext cx="1554321" cy="1407465"/>
            </a:xfrm>
            <a:prstGeom prst="rect">
              <a:avLst/>
            </a:prstGeom>
          </p:spPr>
          <p:txBody>
            <a:bodyPr anchor="ctr" rtlCol="false" tIns="50800" lIns="50800" bIns="50800" rIns="50800"/>
            <a:lstStyle/>
            <a:p>
              <a:pPr algn="ctr">
                <a:lnSpc>
                  <a:spcPts val="2659"/>
                </a:lnSpc>
              </a:pPr>
            </a:p>
            <a:p>
              <a:pPr algn="ctr">
                <a:lnSpc>
                  <a:spcPts val="2659"/>
                </a:lnSpc>
              </a:pPr>
            </a:p>
          </p:txBody>
        </p:sp>
      </p:grpSp>
      <p:grpSp>
        <p:nvGrpSpPr>
          <p:cNvPr name="Group 14" id="14"/>
          <p:cNvGrpSpPr/>
          <p:nvPr/>
        </p:nvGrpSpPr>
        <p:grpSpPr>
          <a:xfrm rot="0">
            <a:off x="-2123887" y="-2346523"/>
            <a:ext cx="4693046" cy="4693046"/>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FFFFF">
                  <a:alpha val="15686"/>
                </a:srgbClr>
              </a:solidFill>
              <a:prstDash val="solid"/>
              <a:miter/>
            </a:ln>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0">
            <a:off x="15573718" y="7940477"/>
            <a:ext cx="4693046" cy="4693046"/>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FFFFF">
                  <a:alpha val="15686"/>
                </a:srgbClr>
              </a:solidFill>
              <a:prstDash val="solid"/>
              <a:miter/>
            </a:ln>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20" id="20"/>
          <p:cNvGrpSpPr/>
          <p:nvPr/>
        </p:nvGrpSpPr>
        <p:grpSpPr>
          <a:xfrm rot="0">
            <a:off x="777801" y="4296373"/>
            <a:ext cx="5321748" cy="2993446"/>
            <a:chOff x="0" y="0"/>
            <a:chExt cx="11289030" cy="6350000"/>
          </a:xfrm>
        </p:grpSpPr>
        <p:sp>
          <p:nvSpPr>
            <p:cNvPr name="Freeform 21" id="21"/>
            <p:cNvSpPr/>
            <p:nvPr/>
          </p:nvSpPr>
          <p:spPr>
            <a:xfrm flipH="false" flipV="false" rot="-24000">
              <a:off x="-20392" y="-37684"/>
              <a:ext cx="11328535" cy="6424098"/>
            </a:xfrm>
            <a:custGeom>
              <a:avLst/>
              <a:gdLst/>
              <a:ahLst/>
              <a:cxnLst/>
              <a:rect r="r" b="b" t="t" l="l"/>
              <a:pathLst>
                <a:path h="6424098" w="11328535">
                  <a:moveTo>
                    <a:pt x="2030" y="5822438"/>
                  </a:moveTo>
                  <a:lnTo>
                    <a:pt x="39020" y="524127"/>
                  </a:lnTo>
                  <a:cubicBezTo>
                    <a:pt x="41050" y="233304"/>
                    <a:pt x="277635" y="0"/>
                    <a:pt x="568458" y="2031"/>
                  </a:cubicBezTo>
                  <a:lnTo>
                    <a:pt x="10804409" y="73492"/>
                  </a:lnTo>
                  <a:cubicBezTo>
                    <a:pt x="11095231" y="75523"/>
                    <a:pt x="11328535" y="312107"/>
                    <a:pt x="11326505" y="602930"/>
                  </a:cubicBezTo>
                  <a:lnTo>
                    <a:pt x="11289524" y="5899971"/>
                  </a:lnTo>
                  <a:cubicBezTo>
                    <a:pt x="11287494" y="6190794"/>
                    <a:pt x="11050909" y="6424098"/>
                    <a:pt x="10760087" y="6422068"/>
                  </a:cubicBezTo>
                  <a:lnTo>
                    <a:pt x="524136" y="6350606"/>
                  </a:lnTo>
                  <a:cubicBezTo>
                    <a:pt x="234574" y="6349854"/>
                    <a:pt x="0" y="6113261"/>
                    <a:pt x="2030" y="5822438"/>
                  </a:cubicBezTo>
                  <a:close/>
                </a:path>
              </a:pathLst>
            </a:custGeom>
            <a:blipFill>
              <a:blip r:embed="rId3"/>
              <a:stretch>
                <a:fillRect l="0" t="-82" r="-18103" b="-30121"/>
              </a:stretch>
            </a:blipFill>
          </p:spPr>
        </p:sp>
      </p:grpSp>
      <p:grpSp>
        <p:nvGrpSpPr>
          <p:cNvPr name="Group 22" id="22"/>
          <p:cNvGrpSpPr/>
          <p:nvPr/>
        </p:nvGrpSpPr>
        <p:grpSpPr>
          <a:xfrm rot="0">
            <a:off x="6484885" y="4296373"/>
            <a:ext cx="5321748" cy="2993446"/>
            <a:chOff x="0" y="0"/>
            <a:chExt cx="11289030" cy="6350000"/>
          </a:xfrm>
        </p:grpSpPr>
        <p:sp>
          <p:nvSpPr>
            <p:cNvPr name="Freeform 23" id="23"/>
            <p:cNvSpPr/>
            <p:nvPr/>
          </p:nvSpPr>
          <p:spPr>
            <a:xfrm flipH="false" flipV="false" rot="-24000">
              <a:off x="-20392" y="-37684"/>
              <a:ext cx="11328535" cy="6424098"/>
            </a:xfrm>
            <a:custGeom>
              <a:avLst/>
              <a:gdLst/>
              <a:ahLst/>
              <a:cxnLst/>
              <a:rect r="r" b="b" t="t" l="l"/>
              <a:pathLst>
                <a:path h="6424098" w="11328535">
                  <a:moveTo>
                    <a:pt x="2030" y="5822438"/>
                  </a:moveTo>
                  <a:lnTo>
                    <a:pt x="39020" y="524127"/>
                  </a:lnTo>
                  <a:cubicBezTo>
                    <a:pt x="41050" y="233304"/>
                    <a:pt x="277635" y="0"/>
                    <a:pt x="568458" y="2031"/>
                  </a:cubicBezTo>
                  <a:lnTo>
                    <a:pt x="10804409" y="73492"/>
                  </a:lnTo>
                  <a:cubicBezTo>
                    <a:pt x="11095231" y="75523"/>
                    <a:pt x="11328535" y="312107"/>
                    <a:pt x="11326505" y="602930"/>
                  </a:cubicBezTo>
                  <a:lnTo>
                    <a:pt x="11289524" y="5899971"/>
                  </a:lnTo>
                  <a:cubicBezTo>
                    <a:pt x="11287494" y="6190794"/>
                    <a:pt x="11050909" y="6424098"/>
                    <a:pt x="10760087" y="6422068"/>
                  </a:cubicBezTo>
                  <a:lnTo>
                    <a:pt x="524136" y="6350606"/>
                  </a:lnTo>
                  <a:cubicBezTo>
                    <a:pt x="234574" y="6349854"/>
                    <a:pt x="0" y="6113261"/>
                    <a:pt x="2030" y="5822438"/>
                  </a:cubicBezTo>
                  <a:close/>
                </a:path>
              </a:pathLst>
            </a:custGeom>
            <a:blipFill>
              <a:blip r:embed="rId4"/>
              <a:stretch>
                <a:fillRect l="0" t="0" r="-17796" b="-29865"/>
              </a:stretch>
            </a:blipFill>
          </p:spPr>
        </p:sp>
      </p:grpSp>
      <p:grpSp>
        <p:nvGrpSpPr>
          <p:cNvPr name="Group 24" id="24"/>
          <p:cNvGrpSpPr/>
          <p:nvPr/>
        </p:nvGrpSpPr>
        <p:grpSpPr>
          <a:xfrm rot="0">
            <a:off x="12208062" y="4294784"/>
            <a:ext cx="5321748" cy="2993446"/>
            <a:chOff x="0" y="0"/>
            <a:chExt cx="11289030" cy="6350000"/>
          </a:xfrm>
        </p:grpSpPr>
        <p:sp>
          <p:nvSpPr>
            <p:cNvPr name="Freeform 25" id="25"/>
            <p:cNvSpPr/>
            <p:nvPr/>
          </p:nvSpPr>
          <p:spPr>
            <a:xfrm flipH="false" flipV="false" rot="0">
              <a:off x="0" y="0"/>
              <a:ext cx="11287760" cy="6350000"/>
            </a:xfrm>
            <a:custGeom>
              <a:avLst/>
              <a:gdLst/>
              <a:ahLst/>
              <a:cxnLst/>
              <a:rect r="r" b="b" t="t" l="l"/>
              <a:pathLst>
                <a:path h="6350000" w="11287760">
                  <a:moveTo>
                    <a:pt x="0" y="5824220"/>
                  </a:moveTo>
                  <a:lnTo>
                    <a:pt x="0" y="525780"/>
                  </a:lnTo>
                  <a:cubicBezTo>
                    <a:pt x="0" y="234950"/>
                    <a:pt x="234950" y="0"/>
                    <a:pt x="525780" y="0"/>
                  </a:cubicBezTo>
                  <a:lnTo>
                    <a:pt x="10761980" y="0"/>
                  </a:lnTo>
                  <a:cubicBezTo>
                    <a:pt x="11052810" y="0"/>
                    <a:pt x="11287760" y="234950"/>
                    <a:pt x="11287760" y="525780"/>
                  </a:cubicBezTo>
                  <a:lnTo>
                    <a:pt x="11287760" y="5822950"/>
                  </a:lnTo>
                  <a:cubicBezTo>
                    <a:pt x="11287760" y="6113780"/>
                    <a:pt x="11052810" y="6348730"/>
                    <a:pt x="10761980" y="6348730"/>
                  </a:cubicBezTo>
                  <a:lnTo>
                    <a:pt x="525780" y="6348730"/>
                  </a:lnTo>
                  <a:cubicBezTo>
                    <a:pt x="236220" y="6350000"/>
                    <a:pt x="0" y="6115050"/>
                    <a:pt x="0" y="5824220"/>
                  </a:cubicBezTo>
                  <a:close/>
                </a:path>
              </a:pathLst>
            </a:custGeom>
            <a:blipFill>
              <a:blip r:embed="rId5"/>
              <a:stretch>
                <a:fillRect l="-90" t="0" r="-346" b="0"/>
              </a:stretch>
            </a:blipFill>
          </p:spPr>
        </p:sp>
      </p:grpSp>
      <p:sp>
        <p:nvSpPr>
          <p:cNvPr name="TextBox 26" id="26"/>
          <p:cNvSpPr txBox="true"/>
          <p:nvPr/>
        </p:nvSpPr>
        <p:spPr>
          <a:xfrm rot="0">
            <a:off x="2496105" y="952500"/>
            <a:ext cx="13295790" cy="1562100"/>
          </a:xfrm>
          <a:prstGeom prst="rect">
            <a:avLst/>
          </a:prstGeom>
        </p:spPr>
        <p:txBody>
          <a:bodyPr anchor="t" rtlCol="false" tIns="0" lIns="0" bIns="0" rIns="0">
            <a:spAutoFit/>
          </a:bodyPr>
          <a:lstStyle/>
          <a:p>
            <a:pPr algn="ctr" marL="0" indent="0" lvl="0">
              <a:lnSpc>
                <a:spcPts val="6299"/>
              </a:lnSpc>
              <a:spcBef>
                <a:spcPct val="0"/>
              </a:spcBef>
            </a:pPr>
            <a:r>
              <a:rPr lang="en-US" sz="4500">
                <a:solidFill>
                  <a:srgbClr val="FDFDFD"/>
                </a:solidFill>
                <a:latin typeface="Open Sans Extra Bold"/>
                <a:ea typeface="Open Sans Extra Bold"/>
                <a:cs typeface="Open Sans Extra Bold"/>
                <a:sym typeface="Open Sans Extra Bold"/>
              </a:rPr>
              <a:t>Identifying behavioral patterns used in social engineering attacks</a:t>
            </a:r>
          </a:p>
        </p:txBody>
      </p:sp>
      <p:sp>
        <p:nvSpPr>
          <p:cNvPr name="TextBox 27" id="27"/>
          <p:cNvSpPr txBox="true"/>
          <p:nvPr/>
        </p:nvSpPr>
        <p:spPr>
          <a:xfrm rot="0">
            <a:off x="12343208" y="7798809"/>
            <a:ext cx="5061127" cy="954405"/>
          </a:xfrm>
          <a:prstGeom prst="rect">
            <a:avLst/>
          </a:prstGeom>
        </p:spPr>
        <p:txBody>
          <a:bodyPr anchor="t" rtlCol="false" tIns="0" lIns="0" bIns="0" rIns="0">
            <a:spAutoFit/>
          </a:bodyPr>
          <a:lstStyle/>
          <a:p>
            <a:pPr algn="ctr" marL="0" indent="0" lvl="0">
              <a:lnSpc>
                <a:spcPts val="2520"/>
              </a:lnSpc>
              <a:spcBef>
                <a:spcPct val="0"/>
              </a:spcBef>
            </a:pPr>
            <a:r>
              <a:rPr lang="en-US" sz="1800" spc="-36">
                <a:solidFill>
                  <a:srgbClr val="051D40"/>
                </a:solidFill>
                <a:latin typeface="Poppins"/>
                <a:ea typeface="Poppins"/>
                <a:cs typeface="Poppins"/>
                <a:sym typeface="Poppins"/>
              </a:rPr>
              <a:t>Hovering over links shows mismatched URLs or slight variations in domain names (e.g., .net instead of .gov).</a:t>
            </a:r>
          </a:p>
        </p:txBody>
      </p:sp>
      <p:sp>
        <p:nvSpPr>
          <p:cNvPr name="TextBox 28" id="28"/>
          <p:cNvSpPr txBox="true"/>
          <p:nvPr/>
        </p:nvSpPr>
        <p:spPr>
          <a:xfrm rot="0">
            <a:off x="1220318" y="7370646"/>
            <a:ext cx="4436714" cy="372745"/>
          </a:xfrm>
          <a:prstGeom prst="rect">
            <a:avLst/>
          </a:prstGeom>
        </p:spPr>
        <p:txBody>
          <a:bodyPr anchor="t" rtlCol="false" tIns="0" lIns="0" bIns="0" rIns="0">
            <a:spAutoFit/>
          </a:bodyPr>
          <a:lstStyle/>
          <a:p>
            <a:pPr algn="ctr" marL="0" indent="0" lvl="0">
              <a:lnSpc>
                <a:spcPts val="3079"/>
              </a:lnSpc>
              <a:spcBef>
                <a:spcPct val="0"/>
              </a:spcBef>
            </a:pPr>
            <a:r>
              <a:rPr lang="en-US" sz="2199">
                <a:solidFill>
                  <a:srgbClr val="051D40"/>
                </a:solidFill>
                <a:latin typeface="Open Sans Extra Bold"/>
                <a:ea typeface="Open Sans Extra Bold"/>
                <a:cs typeface="Open Sans Extra Bold"/>
                <a:sym typeface="Open Sans Extra Bold"/>
              </a:rPr>
              <a:t>Suspicious sender’s address</a:t>
            </a:r>
          </a:p>
        </p:txBody>
      </p:sp>
      <p:sp>
        <p:nvSpPr>
          <p:cNvPr name="TextBox 29" id="29"/>
          <p:cNvSpPr txBox="true"/>
          <p:nvPr/>
        </p:nvSpPr>
        <p:spPr>
          <a:xfrm rot="0">
            <a:off x="6614513" y="7370646"/>
            <a:ext cx="5065854" cy="372745"/>
          </a:xfrm>
          <a:prstGeom prst="rect">
            <a:avLst/>
          </a:prstGeom>
        </p:spPr>
        <p:txBody>
          <a:bodyPr anchor="t" rtlCol="false" tIns="0" lIns="0" bIns="0" rIns="0">
            <a:spAutoFit/>
          </a:bodyPr>
          <a:lstStyle/>
          <a:p>
            <a:pPr algn="ctr" marL="0" indent="0" lvl="0">
              <a:lnSpc>
                <a:spcPts val="3079"/>
              </a:lnSpc>
              <a:spcBef>
                <a:spcPct val="0"/>
              </a:spcBef>
            </a:pPr>
            <a:r>
              <a:rPr lang="en-US" sz="2199">
                <a:solidFill>
                  <a:srgbClr val="051D40"/>
                </a:solidFill>
                <a:latin typeface="Open Sans Extra Bold"/>
                <a:ea typeface="Open Sans Extra Bold"/>
                <a:cs typeface="Open Sans Extra Bold"/>
                <a:sym typeface="Open Sans Extra Bold"/>
              </a:rPr>
              <a:t>Generic greetings and signature</a:t>
            </a:r>
          </a:p>
        </p:txBody>
      </p:sp>
      <p:sp>
        <p:nvSpPr>
          <p:cNvPr name="TextBox 30" id="30"/>
          <p:cNvSpPr txBox="true"/>
          <p:nvPr/>
        </p:nvSpPr>
        <p:spPr>
          <a:xfrm rot="0">
            <a:off x="12472199" y="7370646"/>
            <a:ext cx="4793475" cy="372745"/>
          </a:xfrm>
          <a:prstGeom prst="rect">
            <a:avLst/>
          </a:prstGeom>
        </p:spPr>
        <p:txBody>
          <a:bodyPr anchor="t" rtlCol="false" tIns="0" lIns="0" bIns="0" rIns="0">
            <a:spAutoFit/>
          </a:bodyPr>
          <a:lstStyle/>
          <a:p>
            <a:pPr algn="ctr" marL="0" indent="0" lvl="0">
              <a:lnSpc>
                <a:spcPts val="3079"/>
              </a:lnSpc>
              <a:spcBef>
                <a:spcPct val="0"/>
              </a:spcBef>
            </a:pPr>
            <a:r>
              <a:rPr lang="en-US" sz="2199">
                <a:solidFill>
                  <a:srgbClr val="051D40"/>
                </a:solidFill>
                <a:latin typeface="Open Sans Extra Bold"/>
                <a:ea typeface="Open Sans Extra Bold"/>
                <a:cs typeface="Open Sans Extra Bold"/>
                <a:sym typeface="Open Sans Extra Bold"/>
              </a:rPr>
              <a:t>Spoofed hyperlinks and websites</a:t>
            </a:r>
          </a:p>
        </p:txBody>
      </p:sp>
      <p:sp>
        <p:nvSpPr>
          <p:cNvPr name="TextBox 31" id="31"/>
          <p:cNvSpPr txBox="true"/>
          <p:nvPr/>
        </p:nvSpPr>
        <p:spPr>
          <a:xfrm rot="0">
            <a:off x="908111" y="7798809"/>
            <a:ext cx="5061127" cy="640080"/>
          </a:xfrm>
          <a:prstGeom prst="rect">
            <a:avLst/>
          </a:prstGeom>
        </p:spPr>
        <p:txBody>
          <a:bodyPr anchor="t" rtlCol="false" tIns="0" lIns="0" bIns="0" rIns="0">
            <a:spAutoFit/>
          </a:bodyPr>
          <a:lstStyle/>
          <a:p>
            <a:pPr algn="ctr" marL="0" indent="0" lvl="0">
              <a:lnSpc>
                <a:spcPts val="2520"/>
              </a:lnSpc>
              <a:spcBef>
                <a:spcPct val="0"/>
              </a:spcBef>
            </a:pPr>
            <a:r>
              <a:rPr lang="en-US" sz="1800" spc="-36">
                <a:solidFill>
                  <a:srgbClr val="051D40"/>
                </a:solidFill>
                <a:latin typeface="Poppins"/>
                <a:ea typeface="Poppins"/>
                <a:cs typeface="Poppins"/>
                <a:sym typeface="Poppins"/>
              </a:rPr>
              <a:t>Imitation of legitimate business addresses with altered characters or missing parts.</a:t>
            </a:r>
          </a:p>
        </p:txBody>
      </p:sp>
      <p:sp>
        <p:nvSpPr>
          <p:cNvPr name="TextBox 32" id="32"/>
          <p:cNvSpPr txBox="true"/>
          <p:nvPr/>
        </p:nvSpPr>
        <p:spPr>
          <a:xfrm rot="0">
            <a:off x="6613436" y="7801865"/>
            <a:ext cx="5061127" cy="640080"/>
          </a:xfrm>
          <a:prstGeom prst="rect">
            <a:avLst/>
          </a:prstGeom>
        </p:spPr>
        <p:txBody>
          <a:bodyPr anchor="t" rtlCol="false" tIns="0" lIns="0" bIns="0" rIns="0">
            <a:spAutoFit/>
          </a:bodyPr>
          <a:lstStyle/>
          <a:p>
            <a:pPr algn="ctr" marL="0" indent="0" lvl="0">
              <a:lnSpc>
                <a:spcPts val="2520"/>
              </a:lnSpc>
              <a:spcBef>
                <a:spcPct val="0"/>
              </a:spcBef>
            </a:pPr>
            <a:r>
              <a:rPr lang="en-US" sz="1800" spc="-36">
                <a:solidFill>
                  <a:srgbClr val="051D40"/>
                </a:solidFill>
                <a:latin typeface="Poppins"/>
                <a:ea typeface="Poppins"/>
                <a:cs typeface="Poppins"/>
                <a:sym typeface="Poppins"/>
              </a:rPr>
              <a:t>“Dear Valued Customer” instead of personal greetings. Lack of contact details in signature.</a:t>
            </a:r>
          </a:p>
        </p:txBody>
      </p:sp>
      <p:sp>
        <p:nvSpPr>
          <p:cNvPr name="TextBox 33" id="33"/>
          <p:cNvSpPr txBox="true"/>
          <p:nvPr/>
        </p:nvSpPr>
        <p:spPr>
          <a:xfrm rot="0">
            <a:off x="1028700" y="2914435"/>
            <a:ext cx="16230600" cy="782320"/>
          </a:xfrm>
          <a:prstGeom prst="rect">
            <a:avLst/>
          </a:prstGeom>
        </p:spPr>
        <p:txBody>
          <a:bodyPr anchor="t" rtlCol="false" tIns="0" lIns="0" bIns="0" rIns="0">
            <a:spAutoFit/>
          </a:bodyPr>
          <a:lstStyle/>
          <a:p>
            <a:pPr algn="ctr" marL="0" indent="0" lvl="0">
              <a:lnSpc>
                <a:spcPts val="3079"/>
              </a:lnSpc>
              <a:spcBef>
                <a:spcPct val="0"/>
              </a:spcBef>
            </a:pPr>
            <a:r>
              <a:rPr lang="en-US" sz="2199" spc="-43">
                <a:solidFill>
                  <a:srgbClr val="E9E9E9"/>
                </a:solidFill>
                <a:latin typeface="Poppins"/>
                <a:ea typeface="Poppins"/>
                <a:cs typeface="Poppins"/>
                <a:sym typeface="Poppins"/>
              </a:rPr>
              <a:t>According to the Cybersecurity and Infrastructure Security Agency (CISA), here are 6 common indicators of social engineering attacks and ways to recognize them:</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45DA0"/>
        </a:solidFill>
      </p:bgPr>
    </p:bg>
    <p:spTree>
      <p:nvGrpSpPr>
        <p:cNvPr id="1" name=""/>
        <p:cNvGrpSpPr/>
        <p:nvPr/>
      </p:nvGrpSpPr>
      <p:grpSpPr>
        <a:xfrm>
          <a:off x="0" y="0"/>
          <a:ext cx="0" cy="0"/>
          <a:chOff x="0" y="0"/>
          <a:chExt cx="0" cy="0"/>
        </a:xfrm>
      </p:grpSpPr>
      <p:sp>
        <p:nvSpPr>
          <p:cNvPr name="Freeform 2" id="2"/>
          <p:cNvSpPr/>
          <p:nvPr/>
        </p:nvSpPr>
        <p:spPr>
          <a:xfrm flipH="false" flipV="false" rot="0">
            <a:off x="632211" y="8345343"/>
            <a:ext cx="5580742" cy="1102197"/>
          </a:xfrm>
          <a:custGeom>
            <a:avLst/>
            <a:gdLst/>
            <a:ahLst/>
            <a:cxnLst/>
            <a:rect r="r" b="b" t="t" l="l"/>
            <a:pathLst>
              <a:path h="1102197" w="5580742">
                <a:moveTo>
                  <a:pt x="0" y="0"/>
                </a:moveTo>
                <a:lnTo>
                  <a:pt x="5580743" y="0"/>
                </a:lnTo>
                <a:lnTo>
                  <a:pt x="5580743" y="1102197"/>
                </a:lnTo>
                <a:lnTo>
                  <a:pt x="0" y="1102197"/>
                </a:lnTo>
                <a:lnTo>
                  <a:pt x="0" y="0"/>
                </a:lnTo>
                <a:close/>
              </a:path>
            </a:pathLst>
          </a:custGeom>
          <a:blipFill>
            <a:blip r:embed="rId2"/>
            <a:stretch>
              <a:fillRect l="0" t="0" r="0" b="0"/>
            </a:stretch>
          </a:blipFill>
        </p:spPr>
      </p:sp>
      <p:sp>
        <p:nvSpPr>
          <p:cNvPr name="Freeform 3" id="3"/>
          <p:cNvSpPr/>
          <p:nvPr/>
        </p:nvSpPr>
        <p:spPr>
          <a:xfrm flipH="false" flipV="false" rot="0">
            <a:off x="6357069" y="8345343"/>
            <a:ext cx="5580742" cy="1102197"/>
          </a:xfrm>
          <a:custGeom>
            <a:avLst/>
            <a:gdLst/>
            <a:ahLst/>
            <a:cxnLst/>
            <a:rect r="r" b="b" t="t" l="l"/>
            <a:pathLst>
              <a:path h="1102197" w="5580742">
                <a:moveTo>
                  <a:pt x="0" y="0"/>
                </a:moveTo>
                <a:lnTo>
                  <a:pt x="5580742" y="0"/>
                </a:lnTo>
                <a:lnTo>
                  <a:pt x="5580742" y="1102197"/>
                </a:lnTo>
                <a:lnTo>
                  <a:pt x="0" y="1102197"/>
                </a:lnTo>
                <a:lnTo>
                  <a:pt x="0" y="0"/>
                </a:lnTo>
                <a:close/>
              </a:path>
            </a:pathLst>
          </a:custGeom>
          <a:blipFill>
            <a:blip r:embed="rId2"/>
            <a:stretch>
              <a:fillRect l="0" t="0" r="0" b="0"/>
            </a:stretch>
          </a:blipFill>
        </p:spPr>
      </p:sp>
      <p:sp>
        <p:nvSpPr>
          <p:cNvPr name="Freeform 4" id="4"/>
          <p:cNvSpPr/>
          <p:nvPr/>
        </p:nvSpPr>
        <p:spPr>
          <a:xfrm flipH="false" flipV="false" rot="0">
            <a:off x="12078565" y="8345343"/>
            <a:ext cx="5580742" cy="1102197"/>
          </a:xfrm>
          <a:custGeom>
            <a:avLst/>
            <a:gdLst/>
            <a:ahLst/>
            <a:cxnLst/>
            <a:rect r="r" b="b" t="t" l="l"/>
            <a:pathLst>
              <a:path h="1102197" w="5580742">
                <a:moveTo>
                  <a:pt x="0" y="0"/>
                </a:moveTo>
                <a:lnTo>
                  <a:pt x="5580742" y="0"/>
                </a:lnTo>
                <a:lnTo>
                  <a:pt x="5580742" y="1102197"/>
                </a:lnTo>
                <a:lnTo>
                  <a:pt x="0" y="1102197"/>
                </a:lnTo>
                <a:lnTo>
                  <a:pt x="0" y="0"/>
                </a:lnTo>
                <a:close/>
              </a:path>
            </a:pathLst>
          </a:custGeom>
          <a:blipFill>
            <a:blip r:embed="rId2"/>
            <a:stretch>
              <a:fillRect l="0" t="0" r="0" b="0"/>
            </a:stretch>
          </a:blipFill>
        </p:spPr>
      </p:sp>
      <p:grpSp>
        <p:nvGrpSpPr>
          <p:cNvPr name="Group 5" id="5"/>
          <p:cNvGrpSpPr/>
          <p:nvPr/>
        </p:nvGrpSpPr>
        <p:grpSpPr>
          <a:xfrm rot="0">
            <a:off x="12078565" y="4153740"/>
            <a:ext cx="5580742" cy="4916665"/>
            <a:chOff x="0" y="0"/>
            <a:chExt cx="1554321" cy="1369365"/>
          </a:xfrm>
        </p:grpSpPr>
        <p:sp>
          <p:nvSpPr>
            <p:cNvPr name="Freeform 6" id="6"/>
            <p:cNvSpPr/>
            <p:nvPr/>
          </p:nvSpPr>
          <p:spPr>
            <a:xfrm flipH="false" flipV="false" rot="0">
              <a:off x="0" y="0"/>
              <a:ext cx="1554321" cy="1369365"/>
            </a:xfrm>
            <a:custGeom>
              <a:avLst/>
              <a:gdLst/>
              <a:ahLst/>
              <a:cxnLst/>
              <a:rect r="r" b="b" t="t" l="l"/>
              <a:pathLst>
                <a:path h="1369365" w="1554321">
                  <a:moveTo>
                    <a:pt x="61039" y="0"/>
                  </a:moveTo>
                  <a:lnTo>
                    <a:pt x="1493281" y="0"/>
                  </a:lnTo>
                  <a:cubicBezTo>
                    <a:pt x="1526992" y="0"/>
                    <a:pt x="1554321" y="27328"/>
                    <a:pt x="1554321" y="61039"/>
                  </a:cubicBezTo>
                  <a:lnTo>
                    <a:pt x="1554321" y="1308326"/>
                  </a:lnTo>
                  <a:cubicBezTo>
                    <a:pt x="1554321" y="1324515"/>
                    <a:pt x="1547890" y="1340040"/>
                    <a:pt x="1536443" y="1351487"/>
                  </a:cubicBezTo>
                  <a:cubicBezTo>
                    <a:pt x="1524995" y="1362934"/>
                    <a:pt x="1509470" y="1369365"/>
                    <a:pt x="1493281" y="1369365"/>
                  </a:cubicBezTo>
                  <a:lnTo>
                    <a:pt x="61039" y="1369365"/>
                  </a:lnTo>
                  <a:cubicBezTo>
                    <a:pt x="44851" y="1369365"/>
                    <a:pt x="29325" y="1362934"/>
                    <a:pt x="17878" y="1351487"/>
                  </a:cubicBezTo>
                  <a:cubicBezTo>
                    <a:pt x="6431" y="1340040"/>
                    <a:pt x="0" y="1324515"/>
                    <a:pt x="0" y="1308326"/>
                  </a:cubicBezTo>
                  <a:lnTo>
                    <a:pt x="0" y="61039"/>
                  </a:lnTo>
                  <a:cubicBezTo>
                    <a:pt x="0" y="44851"/>
                    <a:pt x="6431" y="29325"/>
                    <a:pt x="17878" y="17878"/>
                  </a:cubicBezTo>
                  <a:cubicBezTo>
                    <a:pt x="29325" y="6431"/>
                    <a:pt x="44851" y="0"/>
                    <a:pt x="61039" y="0"/>
                  </a:cubicBezTo>
                  <a:close/>
                </a:path>
              </a:pathLst>
            </a:custGeom>
            <a:solidFill>
              <a:srgbClr val="FDFDFD"/>
            </a:solidFill>
          </p:spPr>
        </p:sp>
        <p:sp>
          <p:nvSpPr>
            <p:cNvPr name="TextBox 7" id="7"/>
            <p:cNvSpPr txBox="true"/>
            <p:nvPr/>
          </p:nvSpPr>
          <p:spPr>
            <a:xfrm>
              <a:off x="0" y="-38100"/>
              <a:ext cx="1554321" cy="1407465"/>
            </a:xfrm>
            <a:prstGeom prst="rect">
              <a:avLst/>
            </a:prstGeom>
          </p:spPr>
          <p:txBody>
            <a:bodyPr anchor="ctr" rtlCol="false" tIns="50800" lIns="50800" bIns="50800" rIns="50800"/>
            <a:lstStyle/>
            <a:p>
              <a:pPr algn="ctr">
                <a:lnSpc>
                  <a:spcPts val="2659"/>
                </a:lnSpc>
              </a:pPr>
            </a:p>
            <a:p>
              <a:pPr algn="ctr">
                <a:lnSpc>
                  <a:spcPts val="2659"/>
                </a:lnSpc>
              </a:pPr>
            </a:p>
          </p:txBody>
        </p:sp>
      </p:grpSp>
      <p:grpSp>
        <p:nvGrpSpPr>
          <p:cNvPr name="Group 8" id="8"/>
          <p:cNvGrpSpPr/>
          <p:nvPr/>
        </p:nvGrpSpPr>
        <p:grpSpPr>
          <a:xfrm rot="0">
            <a:off x="6357069" y="4153740"/>
            <a:ext cx="5580742" cy="4916665"/>
            <a:chOff x="0" y="0"/>
            <a:chExt cx="1554321" cy="1369365"/>
          </a:xfrm>
        </p:grpSpPr>
        <p:sp>
          <p:nvSpPr>
            <p:cNvPr name="Freeform 9" id="9"/>
            <p:cNvSpPr/>
            <p:nvPr/>
          </p:nvSpPr>
          <p:spPr>
            <a:xfrm flipH="false" flipV="false" rot="0">
              <a:off x="0" y="0"/>
              <a:ext cx="1554321" cy="1369365"/>
            </a:xfrm>
            <a:custGeom>
              <a:avLst/>
              <a:gdLst/>
              <a:ahLst/>
              <a:cxnLst/>
              <a:rect r="r" b="b" t="t" l="l"/>
              <a:pathLst>
                <a:path h="1369365" w="1554321">
                  <a:moveTo>
                    <a:pt x="61039" y="0"/>
                  </a:moveTo>
                  <a:lnTo>
                    <a:pt x="1493281" y="0"/>
                  </a:lnTo>
                  <a:cubicBezTo>
                    <a:pt x="1526992" y="0"/>
                    <a:pt x="1554321" y="27328"/>
                    <a:pt x="1554321" y="61039"/>
                  </a:cubicBezTo>
                  <a:lnTo>
                    <a:pt x="1554321" y="1308326"/>
                  </a:lnTo>
                  <a:cubicBezTo>
                    <a:pt x="1554321" y="1324515"/>
                    <a:pt x="1547890" y="1340040"/>
                    <a:pt x="1536443" y="1351487"/>
                  </a:cubicBezTo>
                  <a:cubicBezTo>
                    <a:pt x="1524995" y="1362934"/>
                    <a:pt x="1509470" y="1369365"/>
                    <a:pt x="1493281" y="1369365"/>
                  </a:cubicBezTo>
                  <a:lnTo>
                    <a:pt x="61039" y="1369365"/>
                  </a:lnTo>
                  <a:cubicBezTo>
                    <a:pt x="44851" y="1369365"/>
                    <a:pt x="29325" y="1362934"/>
                    <a:pt x="17878" y="1351487"/>
                  </a:cubicBezTo>
                  <a:cubicBezTo>
                    <a:pt x="6431" y="1340040"/>
                    <a:pt x="0" y="1324515"/>
                    <a:pt x="0" y="1308326"/>
                  </a:cubicBezTo>
                  <a:lnTo>
                    <a:pt x="0" y="61039"/>
                  </a:lnTo>
                  <a:cubicBezTo>
                    <a:pt x="0" y="44851"/>
                    <a:pt x="6431" y="29325"/>
                    <a:pt x="17878" y="17878"/>
                  </a:cubicBezTo>
                  <a:cubicBezTo>
                    <a:pt x="29325" y="6431"/>
                    <a:pt x="44851" y="0"/>
                    <a:pt x="61039" y="0"/>
                  </a:cubicBezTo>
                  <a:close/>
                </a:path>
              </a:pathLst>
            </a:custGeom>
            <a:solidFill>
              <a:srgbClr val="FDFDFD"/>
            </a:solidFill>
          </p:spPr>
        </p:sp>
        <p:sp>
          <p:nvSpPr>
            <p:cNvPr name="TextBox 10" id="10"/>
            <p:cNvSpPr txBox="true"/>
            <p:nvPr/>
          </p:nvSpPr>
          <p:spPr>
            <a:xfrm>
              <a:off x="0" y="-38100"/>
              <a:ext cx="1554321" cy="1407465"/>
            </a:xfrm>
            <a:prstGeom prst="rect">
              <a:avLst/>
            </a:prstGeom>
          </p:spPr>
          <p:txBody>
            <a:bodyPr anchor="ctr" rtlCol="false" tIns="50800" lIns="50800" bIns="50800" rIns="50800"/>
            <a:lstStyle/>
            <a:p>
              <a:pPr algn="ctr">
                <a:lnSpc>
                  <a:spcPts val="2659"/>
                </a:lnSpc>
              </a:pPr>
            </a:p>
            <a:p>
              <a:pPr algn="ctr">
                <a:lnSpc>
                  <a:spcPts val="2659"/>
                </a:lnSpc>
              </a:pPr>
            </a:p>
          </p:txBody>
        </p:sp>
      </p:grpSp>
      <p:grpSp>
        <p:nvGrpSpPr>
          <p:cNvPr name="Group 11" id="11"/>
          <p:cNvGrpSpPr/>
          <p:nvPr/>
        </p:nvGrpSpPr>
        <p:grpSpPr>
          <a:xfrm rot="0">
            <a:off x="632211" y="4153740"/>
            <a:ext cx="5580742" cy="4916665"/>
            <a:chOff x="0" y="0"/>
            <a:chExt cx="1554321" cy="1369365"/>
          </a:xfrm>
        </p:grpSpPr>
        <p:sp>
          <p:nvSpPr>
            <p:cNvPr name="Freeform 12" id="12"/>
            <p:cNvSpPr/>
            <p:nvPr/>
          </p:nvSpPr>
          <p:spPr>
            <a:xfrm flipH="false" flipV="false" rot="0">
              <a:off x="0" y="0"/>
              <a:ext cx="1554321" cy="1369365"/>
            </a:xfrm>
            <a:custGeom>
              <a:avLst/>
              <a:gdLst/>
              <a:ahLst/>
              <a:cxnLst/>
              <a:rect r="r" b="b" t="t" l="l"/>
              <a:pathLst>
                <a:path h="1369365" w="1554321">
                  <a:moveTo>
                    <a:pt x="61039" y="0"/>
                  </a:moveTo>
                  <a:lnTo>
                    <a:pt x="1493281" y="0"/>
                  </a:lnTo>
                  <a:cubicBezTo>
                    <a:pt x="1526992" y="0"/>
                    <a:pt x="1554321" y="27328"/>
                    <a:pt x="1554321" y="61039"/>
                  </a:cubicBezTo>
                  <a:lnTo>
                    <a:pt x="1554321" y="1308326"/>
                  </a:lnTo>
                  <a:cubicBezTo>
                    <a:pt x="1554321" y="1324515"/>
                    <a:pt x="1547890" y="1340040"/>
                    <a:pt x="1536443" y="1351487"/>
                  </a:cubicBezTo>
                  <a:cubicBezTo>
                    <a:pt x="1524995" y="1362934"/>
                    <a:pt x="1509470" y="1369365"/>
                    <a:pt x="1493281" y="1369365"/>
                  </a:cubicBezTo>
                  <a:lnTo>
                    <a:pt x="61039" y="1369365"/>
                  </a:lnTo>
                  <a:cubicBezTo>
                    <a:pt x="44851" y="1369365"/>
                    <a:pt x="29325" y="1362934"/>
                    <a:pt x="17878" y="1351487"/>
                  </a:cubicBezTo>
                  <a:cubicBezTo>
                    <a:pt x="6431" y="1340040"/>
                    <a:pt x="0" y="1324515"/>
                    <a:pt x="0" y="1308326"/>
                  </a:cubicBezTo>
                  <a:lnTo>
                    <a:pt x="0" y="61039"/>
                  </a:lnTo>
                  <a:cubicBezTo>
                    <a:pt x="0" y="44851"/>
                    <a:pt x="6431" y="29325"/>
                    <a:pt x="17878" y="17878"/>
                  </a:cubicBezTo>
                  <a:cubicBezTo>
                    <a:pt x="29325" y="6431"/>
                    <a:pt x="44851" y="0"/>
                    <a:pt x="61039" y="0"/>
                  </a:cubicBezTo>
                  <a:close/>
                </a:path>
              </a:pathLst>
            </a:custGeom>
            <a:solidFill>
              <a:srgbClr val="FDFDFD"/>
            </a:solidFill>
          </p:spPr>
        </p:sp>
        <p:sp>
          <p:nvSpPr>
            <p:cNvPr name="TextBox 13" id="13"/>
            <p:cNvSpPr txBox="true"/>
            <p:nvPr/>
          </p:nvSpPr>
          <p:spPr>
            <a:xfrm>
              <a:off x="0" y="-38100"/>
              <a:ext cx="1554321" cy="1407465"/>
            </a:xfrm>
            <a:prstGeom prst="rect">
              <a:avLst/>
            </a:prstGeom>
          </p:spPr>
          <p:txBody>
            <a:bodyPr anchor="ctr" rtlCol="false" tIns="50800" lIns="50800" bIns="50800" rIns="50800"/>
            <a:lstStyle/>
            <a:p>
              <a:pPr algn="ctr">
                <a:lnSpc>
                  <a:spcPts val="2659"/>
                </a:lnSpc>
              </a:pPr>
            </a:p>
            <a:p>
              <a:pPr algn="ctr">
                <a:lnSpc>
                  <a:spcPts val="2659"/>
                </a:lnSpc>
              </a:pPr>
            </a:p>
          </p:txBody>
        </p:sp>
      </p:grpSp>
      <p:grpSp>
        <p:nvGrpSpPr>
          <p:cNvPr name="Group 14" id="14"/>
          <p:cNvGrpSpPr/>
          <p:nvPr/>
        </p:nvGrpSpPr>
        <p:grpSpPr>
          <a:xfrm rot="0">
            <a:off x="-2123887" y="-2346523"/>
            <a:ext cx="4693046" cy="4693046"/>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FFFFF">
                  <a:alpha val="15686"/>
                </a:srgbClr>
              </a:solidFill>
              <a:prstDash val="solid"/>
              <a:miter/>
            </a:ln>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0">
            <a:off x="15573718" y="7940477"/>
            <a:ext cx="4693046" cy="4693046"/>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FFFFF">
                  <a:alpha val="15686"/>
                </a:srgbClr>
              </a:solidFill>
              <a:prstDash val="solid"/>
              <a:miter/>
            </a:ln>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20" id="20"/>
          <p:cNvGrpSpPr/>
          <p:nvPr/>
        </p:nvGrpSpPr>
        <p:grpSpPr>
          <a:xfrm rot="0">
            <a:off x="777801" y="4296373"/>
            <a:ext cx="5321748" cy="2993446"/>
            <a:chOff x="0" y="0"/>
            <a:chExt cx="11289030" cy="6350000"/>
          </a:xfrm>
        </p:grpSpPr>
        <p:sp>
          <p:nvSpPr>
            <p:cNvPr name="Freeform 21" id="21"/>
            <p:cNvSpPr/>
            <p:nvPr/>
          </p:nvSpPr>
          <p:spPr>
            <a:xfrm flipH="false" flipV="false" rot="0">
              <a:off x="0" y="0"/>
              <a:ext cx="11287760" cy="6350000"/>
            </a:xfrm>
            <a:custGeom>
              <a:avLst/>
              <a:gdLst/>
              <a:ahLst/>
              <a:cxnLst/>
              <a:rect r="r" b="b" t="t" l="l"/>
              <a:pathLst>
                <a:path h="6350000" w="11287760">
                  <a:moveTo>
                    <a:pt x="0" y="5824220"/>
                  </a:moveTo>
                  <a:lnTo>
                    <a:pt x="0" y="525780"/>
                  </a:lnTo>
                  <a:cubicBezTo>
                    <a:pt x="0" y="234950"/>
                    <a:pt x="234950" y="0"/>
                    <a:pt x="525780" y="0"/>
                  </a:cubicBezTo>
                  <a:lnTo>
                    <a:pt x="10761980" y="0"/>
                  </a:lnTo>
                  <a:cubicBezTo>
                    <a:pt x="11052810" y="0"/>
                    <a:pt x="11287760" y="234950"/>
                    <a:pt x="11287760" y="525780"/>
                  </a:cubicBezTo>
                  <a:lnTo>
                    <a:pt x="11287760" y="5822950"/>
                  </a:lnTo>
                  <a:cubicBezTo>
                    <a:pt x="11287760" y="6113780"/>
                    <a:pt x="11052810" y="6348730"/>
                    <a:pt x="10761980" y="6348730"/>
                  </a:cubicBezTo>
                  <a:lnTo>
                    <a:pt x="525780" y="6348730"/>
                  </a:lnTo>
                  <a:cubicBezTo>
                    <a:pt x="236220" y="6350000"/>
                    <a:pt x="0" y="6115050"/>
                    <a:pt x="0" y="5824220"/>
                  </a:cubicBezTo>
                  <a:close/>
                </a:path>
              </a:pathLst>
            </a:custGeom>
            <a:blipFill>
              <a:blip r:embed="rId3"/>
              <a:stretch>
                <a:fillRect l="-3239" t="0" r="-42514" b="0"/>
              </a:stretch>
            </a:blipFill>
          </p:spPr>
        </p:sp>
      </p:grpSp>
      <p:grpSp>
        <p:nvGrpSpPr>
          <p:cNvPr name="Group 22" id="22"/>
          <p:cNvGrpSpPr/>
          <p:nvPr/>
        </p:nvGrpSpPr>
        <p:grpSpPr>
          <a:xfrm rot="0">
            <a:off x="6484885" y="4296373"/>
            <a:ext cx="5321748" cy="2993446"/>
            <a:chOff x="0" y="0"/>
            <a:chExt cx="11289030" cy="6350000"/>
          </a:xfrm>
        </p:grpSpPr>
        <p:sp>
          <p:nvSpPr>
            <p:cNvPr name="Freeform 23" id="23"/>
            <p:cNvSpPr/>
            <p:nvPr/>
          </p:nvSpPr>
          <p:spPr>
            <a:xfrm flipH="false" flipV="false" rot="-24000">
              <a:off x="-20392" y="-37684"/>
              <a:ext cx="11328535" cy="6424098"/>
            </a:xfrm>
            <a:custGeom>
              <a:avLst/>
              <a:gdLst/>
              <a:ahLst/>
              <a:cxnLst/>
              <a:rect r="r" b="b" t="t" l="l"/>
              <a:pathLst>
                <a:path h="6424098" w="11328535">
                  <a:moveTo>
                    <a:pt x="2030" y="5822438"/>
                  </a:moveTo>
                  <a:lnTo>
                    <a:pt x="39020" y="524127"/>
                  </a:lnTo>
                  <a:cubicBezTo>
                    <a:pt x="41050" y="233304"/>
                    <a:pt x="277635" y="0"/>
                    <a:pt x="568458" y="2031"/>
                  </a:cubicBezTo>
                  <a:lnTo>
                    <a:pt x="10804409" y="73492"/>
                  </a:lnTo>
                  <a:cubicBezTo>
                    <a:pt x="11095231" y="75523"/>
                    <a:pt x="11328535" y="312107"/>
                    <a:pt x="11326505" y="602930"/>
                  </a:cubicBezTo>
                  <a:lnTo>
                    <a:pt x="11289524" y="5899971"/>
                  </a:lnTo>
                  <a:cubicBezTo>
                    <a:pt x="11287494" y="6190794"/>
                    <a:pt x="11050909" y="6424098"/>
                    <a:pt x="10760087" y="6422068"/>
                  </a:cubicBezTo>
                  <a:lnTo>
                    <a:pt x="524136" y="6350606"/>
                  </a:lnTo>
                  <a:cubicBezTo>
                    <a:pt x="234574" y="6349854"/>
                    <a:pt x="0" y="6113261"/>
                    <a:pt x="2030" y="5822438"/>
                  </a:cubicBezTo>
                  <a:close/>
                </a:path>
              </a:pathLst>
            </a:custGeom>
            <a:blipFill>
              <a:blip r:embed="rId4"/>
              <a:stretch>
                <a:fillRect l="-366" t="-46700" r="-1538" b="-5011"/>
              </a:stretch>
            </a:blipFill>
          </p:spPr>
        </p:sp>
      </p:grpSp>
      <p:grpSp>
        <p:nvGrpSpPr>
          <p:cNvPr name="Group 24" id="24"/>
          <p:cNvGrpSpPr/>
          <p:nvPr/>
        </p:nvGrpSpPr>
        <p:grpSpPr>
          <a:xfrm rot="0">
            <a:off x="12208062" y="4294784"/>
            <a:ext cx="5321748" cy="2993446"/>
            <a:chOff x="0" y="0"/>
            <a:chExt cx="11289030" cy="6350000"/>
          </a:xfrm>
        </p:grpSpPr>
        <p:sp>
          <p:nvSpPr>
            <p:cNvPr name="Freeform 25" id="25"/>
            <p:cNvSpPr/>
            <p:nvPr/>
          </p:nvSpPr>
          <p:spPr>
            <a:xfrm flipH="false" flipV="false" rot="-24000">
              <a:off x="-20392" y="-37684"/>
              <a:ext cx="11328535" cy="6424098"/>
            </a:xfrm>
            <a:custGeom>
              <a:avLst/>
              <a:gdLst/>
              <a:ahLst/>
              <a:cxnLst/>
              <a:rect r="r" b="b" t="t" l="l"/>
              <a:pathLst>
                <a:path h="6424098" w="11328535">
                  <a:moveTo>
                    <a:pt x="2030" y="5822438"/>
                  </a:moveTo>
                  <a:lnTo>
                    <a:pt x="39020" y="524127"/>
                  </a:lnTo>
                  <a:cubicBezTo>
                    <a:pt x="41050" y="233304"/>
                    <a:pt x="277635" y="0"/>
                    <a:pt x="568458" y="2031"/>
                  </a:cubicBezTo>
                  <a:lnTo>
                    <a:pt x="10804409" y="73492"/>
                  </a:lnTo>
                  <a:cubicBezTo>
                    <a:pt x="11095231" y="75523"/>
                    <a:pt x="11328535" y="312107"/>
                    <a:pt x="11326505" y="602930"/>
                  </a:cubicBezTo>
                  <a:lnTo>
                    <a:pt x="11289524" y="5899971"/>
                  </a:lnTo>
                  <a:cubicBezTo>
                    <a:pt x="11287494" y="6190794"/>
                    <a:pt x="11050909" y="6424098"/>
                    <a:pt x="10760087" y="6422068"/>
                  </a:cubicBezTo>
                  <a:lnTo>
                    <a:pt x="524136" y="6350606"/>
                  </a:lnTo>
                  <a:cubicBezTo>
                    <a:pt x="234574" y="6349854"/>
                    <a:pt x="0" y="6113261"/>
                    <a:pt x="2030" y="5822438"/>
                  </a:cubicBezTo>
                  <a:close/>
                </a:path>
              </a:pathLst>
            </a:custGeom>
            <a:blipFill>
              <a:blip r:embed="rId5"/>
              <a:stretch>
                <a:fillRect l="0" t="-2961" r="-26034" b="-255"/>
              </a:stretch>
            </a:blipFill>
          </p:spPr>
        </p:sp>
      </p:grpSp>
      <p:sp>
        <p:nvSpPr>
          <p:cNvPr name="TextBox 26" id="26"/>
          <p:cNvSpPr txBox="true"/>
          <p:nvPr/>
        </p:nvSpPr>
        <p:spPr>
          <a:xfrm rot="0">
            <a:off x="2496105" y="952500"/>
            <a:ext cx="13295790" cy="1562100"/>
          </a:xfrm>
          <a:prstGeom prst="rect">
            <a:avLst/>
          </a:prstGeom>
        </p:spPr>
        <p:txBody>
          <a:bodyPr anchor="t" rtlCol="false" tIns="0" lIns="0" bIns="0" rIns="0">
            <a:spAutoFit/>
          </a:bodyPr>
          <a:lstStyle/>
          <a:p>
            <a:pPr algn="ctr" marL="0" indent="0" lvl="0">
              <a:lnSpc>
                <a:spcPts val="6299"/>
              </a:lnSpc>
              <a:spcBef>
                <a:spcPct val="0"/>
              </a:spcBef>
            </a:pPr>
            <a:r>
              <a:rPr lang="en-US" sz="4500">
                <a:solidFill>
                  <a:srgbClr val="FDFDFD"/>
                </a:solidFill>
                <a:latin typeface="Open Sans Extra Bold"/>
                <a:ea typeface="Open Sans Extra Bold"/>
                <a:cs typeface="Open Sans Extra Bold"/>
                <a:sym typeface="Open Sans Extra Bold"/>
              </a:rPr>
              <a:t>Identifying behavioral patterns used in social engineering attacks</a:t>
            </a:r>
          </a:p>
        </p:txBody>
      </p:sp>
      <p:sp>
        <p:nvSpPr>
          <p:cNvPr name="TextBox 27" id="27"/>
          <p:cNvSpPr txBox="true"/>
          <p:nvPr/>
        </p:nvSpPr>
        <p:spPr>
          <a:xfrm rot="0">
            <a:off x="1028700" y="2914435"/>
            <a:ext cx="16230600" cy="782320"/>
          </a:xfrm>
          <a:prstGeom prst="rect">
            <a:avLst/>
          </a:prstGeom>
        </p:spPr>
        <p:txBody>
          <a:bodyPr anchor="t" rtlCol="false" tIns="0" lIns="0" bIns="0" rIns="0">
            <a:spAutoFit/>
          </a:bodyPr>
          <a:lstStyle/>
          <a:p>
            <a:pPr algn="ctr" marL="0" indent="0" lvl="0">
              <a:lnSpc>
                <a:spcPts val="3079"/>
              </a:lnSpc>
              <a:spcBef>
                <a:spcPct val="0"/>
              </a:spcBef>
            </a:pPr>
            <a:r>
              <a:rPr lang="en-US" sz="2199" spc="-43">
                <a:solidFill>
                  <a:srgbClr val="E9E9E9"/>
                </a:solidFill>
                <a:latin typeface="Poppins"/>
                <a:ea typeface="Poppins"/>
                <a:cs typeface="Poppins"/>
                <a:sym typeface="Poppins"/>
              </a:rPr>
              <a:t>According to the Cybersecurity and Infrastructure Security Agency (CISA), here are 6 common indicators of social engineering attacks and ways to recognize them:</a:t>
            </a:r>
          </a:p>
        </p:txBody>
      </p:sp>
      <p:sp>
        <p:nvSpPr>
          <p:cNvPr name="TextBox 28" id="28"/>
          <p:cNvSpPr txBox="true"/>
          <p:nvPr/>
        </p:nvSpPr>
        <p:spPr>
          <a:xfrm rot="0">
            <a:off x="12343208" y="7798809"/>
            <a:ext cx="5061127" cy="954405"/>
          </a:xfrm>
          <a:prstGeom prst="rect">
            <a:avLst/>
          </a:prstGeom>
        </p:spPr>
        <p:txBody>
          <a:bodyPr anchor="t" rtlCol="false" tIns="0" lIns="0" bIns="0" rIns="0">
            <a:spAutoFit/>
          </a:bodyPr>
          <a:lstStyle/>
          <a:p>
            <a:pPr algn="ctr" marL="0" indent="0" lvl="0">
              <a:lnSpc>
                <a:spcPts val="2520"/>
              </a:lnSpc>
              <a:spcBef>
                <a:spcPct val="0"/>
              </a:spcBef>
            </a:pPr>
            <a:r>
              <a:rPr lang="en-US" sz="1800" spc="-36">
                <a:solidFill>
                  <a:srgbClr val="051D40"/>
                </a:solidFill>
                <a:latin typeface="Poppins"/>
                <a:ea typeface="Poppins"/>
                <a:cs typeface="Poppins"/>
                <a:sym typeface="Poppins"/>
              </a:rPr>
              <a:t>Unsolicited attachments requesting urgent actions, often used to deliver malware or steal credentials.</a:t>
            </a:r>
          </a:p>
        </p:txBody>
      </p:sp>
      <p:sp>
        <p:nvSpPr>
          <p:cNvPr name="TextBox 29" id="29"/>
          <p:cNvSpPr txBox="true"/>
          <p:nvPr/>
        </p:nvSpPr>
        <p:spPr>
          <a:xfrm rot="0">
            <a:off x="1220318" y="7370646"/>
            <a:ext cx="4436714" cy="372745"/>
          </a:xfrm>
          <a:prstGeom prst="rect">
            <a:avLst/>
          </a:prstGeom>
        </p:spPr>
        <p:txBody>
          <a:bodyPr anchor="t" rtlCol="false" tIns="0" lIns="0" bIns="0" rIns="0">
            <a:spAutoFit/>
          </a:bodyPr>
          <a:lstStyle/>
          <a:p>
            <a:pPr algn="ctr" marL="0" indent="0" lvl="0">
              <a:lnSpc>
                <a:spcPts val="3079"/>
              </a:lnSpc>
              <a:spcBef>
                <a:spcPct val="0"/>
              </a:spcBef>
            </a:pPr>
            <a:r>
              <a:rPr lang="en-US" sz="2199">
                <a:solidFill>
                  <a:srgbClr val="051D40"/>
                </a:solidFill>
                <a:latin typeface="Open Sans Extra Bold"/>
                <a:ea typeface="Open Sans Extra Bold"/>
                <a:cs typeface="Open Sans Extra Bold"/>
                <a:sym typeface="Open Sans Extra Bold"/>
              </a:rPr>
              <a:t>Secondary Destinations</a:t>
            </a:r>
          </a:p>
        </p:txBody>
      </p:sp>
      <p:sp>
        <p:nvSpPr>
          <p:cNvPr name="TextBox 30" id="30"/>
          <p:cNvSpPr txBox="true"/>
          <p:nvPr/>
        </p:nvSpPr>
        <p:spPr>
          <a:xfrm rot="0">
            <a:off x="6614513" y="7370646"/>
            <a:ext cx="5065854" cy="372745"/>
          </a:xfrm>
          <a:prstGeom prst="rect">
            <a:avLst/>
          </a:prstGeom>
        </p:spPr>
        <p:txBody>
          <a:bodyPr anchor="t" rtlCol="false" tIns="0" lIns="0" bIns="0" rIns="0">
            <a:spAutoFit/>
          </a:bodyPr>
          <a:lstStyle/>
          <a:p>
            <a:pPr algn="ctr" marL="0" indent="0" lvl="0">
              <a:lnSpc>
                <a:spcPts val="3079"/>
              </a:lnSpc>
              <a:spcBef>
                <a:spcPct val="0"/>
              </a:spcBef>
            </a:pPr>
            <a:r>
              <a:rPr lang="en-US" sz="2199">
                <a:solidFill>
                  <a:srgbClr val="051D40"/>
                </a:solidFill>
                <a:latin typeface="Open Sans Extra Bold"/>
                <a:ea typeface="Open Sans Extra Bold"/>
                <a:cs typeface="Open Sans Extra Bold"/>
                <a:sym typeface="Open Sans Extra Bold"/>
              </a:rPr>
              <a:t>Spelling and layout</a:t>
            </a:r>
          </a:p>
        </p:txBody>
      </p:sp>
      <p:sp>
        <p:nvSpPr>
          <p:cNvPr name="TextBox 31" id="31"/>
          <p:cNvSpPr txBox="true"/>
          <p:nvPr/>
        </p:nvSpPr>
        <p:spPr>
          <a:xfrm rot="0">
            <a:off x="12472199" y="7370646"/>
            <a:ext cx="4793475" cy="372745"/>
          </a:xfrm>
          <a:prstGeom prst="rect">
            <a:avLst/>
          </a:prstGeom>
        </p:spPr>
        <p:txBody>
          <a:bodyPr anchor="t" rtlCol="false" tIns="0" lIns="0" bIns="0" rIns="0">
            <a:spAutoFit/>
          </a:bodyPr>
          <a:lstStyle/>
          <a:p>
            <a:pPr algn="ctr" marL="0" indent="0" lvl="0">
              <a:lnSpc>
                <a:spcPts val="3079"/>
              </a:lnSpc>
              <a:spcBef>
                <a:spcPct val="0"/>
              </a:spcBef>
            </a:pPr>
            <a:r>
              <a:rPr lang="en-US" sz="2199">
                <a:solidFill>
                  <a:srgbClr val="051D40"/>
                </a:solidFill>
                <a:latin typeface="Open Sans Extra Bold"/>
                <a:ea typeface="Open Sans Extra Bold"/>
                <a:cs typeface="Open Sans Extra Bold"/>
                <a:sym typeface="Open Sans Extra Bold"/>
              </a:rPr>
              <a:t>Suspicious attachments</a:t>
            </a:r>
          </a:p>
        </p:txBody>
      </p:sp>
      <p:sp>
        <p:nvSpPr>
          <p:cNvPr name="TextBox 32" id="32"/>
          <p:cNvSpPr txBox="true"/>
          <p:nvPr/>
        </p:nvSpPr>
        <p:spPr>
          <a:xfrm rot="0">
            <a:off x="908111" y="7798809"/>
            <a:ext cx="5061127" cy="954405"/>
          </a:xfrm>
          <a:prstGeom prst="rect">
            <a:avLst/>
          </a:prstGeom>
        </p:spPr>
        <p:txBody>
          <a:bodyPr anchor="t" rtlCol="false" tIns="0" lIns="0" bIns="0" rIns="0">
            <a:spAutoFit/>
          </a:bodyPr>
          <a:lstStyle/>
          <a:p>
            <a:pPr algn="ctr" marL="0" indent="0" lvl="0">
              <a:lnSpc>
                <a:spcPts val="2520"/>
              </a:lnSpc>
              <a:spcBef>
                <a:spcPct val="0"/>
              </a:spcBef>
            </a:pPr>
            <a:r>
              <a:rPr lang="en-US" sz="1800" spc="-36">
                <a:solidFill>
                  <a:srgbClr val="051D40"/>
                </a:solidFill>
                <a:latin typeface="Poppins"/>
                <a:ea typeface="Poppins"/>
                <a:cs typeface="Poppins"/>
                <a:sym typeface="Poppins"/>
              </a:rPr>
              <a:t>Links in documents directing users to malicious sites, often hidden within legitimate-looking content.</a:t>
            </a:r>
          </a:p>
        </p:txBody>
      </p:sp>
      <p:sp>
        <p:nvSpPr>
          <p:cNvPr name="TextBox 33" id="33"/>
          <p:cNvSpPr txBox="true"/>
          <p:nvPr/>
        </p:nvSpPr>
        <p:spPr>
          <a:xfrm rot="0">
            <a:off x="6613436" y="7801865"/>
            <a:ext cx="5061127" cy="954405"/>
          </a:xfrm>
          <a:prstGeom prst="rect">
            <a:avLst/>
          </a:prstGeom>
        </p:spPr>
        <p:txBody>
          <a:bodyPr anchor="t" rtlCol="false" tIns="0" lIns="0" bIns="0" rIns="0">
            <a:spAutoFit/>
          </a:bodyPr>
          <a:lstStyle/>
          <a:p>
            <a:pPr algn="ctr" marL="0" indent="0" lvl="0">
              <a:lnSpc>
                <a:spcPts val="2520"/>
              </a:lnSpc>
              <a:spcBef>
                <a:spcPct val="0"/>
              </a:spcBef>
            </a:pPr>
            <a:r>
              <a:rPr lang="en-US" sz="1800" spc="-36">
                <a:solidFill>
                  <a:srgbClr val="051D40"/>
                </a:solidFill>
                <a:latin typeface="Poppins"/>
                <a:ea typeface="Poppins"/>
                <a:cs typeface="Poppins"/>
                <a:sym typeface="Poppins"/>
              </a:rPr>
              <a:t>Poor grammar, misspellings, and inconsistent formatting — signs of an unprofessional email.</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2123887" y="-2346523"/>
            <a:ext cx="4693046" cy="469304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5941477" y="7940477"/>
            <a:ext cx="4693046" cy="469304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2946560" y="3038374"/>
            <a:ext cx="5025795" cy="1873662"/>
          </a:xfrm>
          <a:custGeom>
            <a:avLst/>
            <a:gdLst/>
            <a:ahLst/>
            <a:cxnLst/>
            <a:rect r="r" b="b" t="t" l="l"/>
            <a:pathLst>
              <a:path h="1873662" w="5025795">
                <a:moveTo>
                  <a:pt x="0" y="0"/>
                </a:moveTo>
                <a:lnTo>
                  <a:pt x="5025795" y="0"/>
                </a:lnTo>
                <a:lnTo>
                  <a:pt x="5025795" y="1873662"/>
                </a:lnTo>
                <a:lnTo>
                  <a:pt x="0" y="1873662"/>
                </a:lnTo>
                <a:lnTo>
                  <a:pt x="0" y="0"/>
                </a:lnTo>
                <a:close/>
              </a:path>
            </a:pathLst>
          </a:custGeom>
          <a:blipFill>
            <a:blip r:embed="rId2"/>
            <a:stretch>
              <a:fillRect l="-10903" t="-120479" r="-21866" b="-36382"/>
            </a:stretch>
          </a:blipFill>
        </p:spPr>
      </p:sp>
      <p:sp>
        <p:nvSpPr>
          <p:cNvPr name="Freeform 9" id="9"/>
          <p:cNvSpPr/>
          <p:nvPr/>
        </p:nvSpPr>
        <p:spPr>
          <a:xfrm flipH="false" flipV="false" rot="0">
            <a:off x="12946560" y="5940101"/>
            <a:ext cx="5025795" cy="1767066"/>
          </a:xfrm>
          <a:custGeom>
            <a:avLst/>
            <a:gdLst/>
            <a:ahLst/>
            <a:cxnLst/>
            <a:rect r="r" b="b" t="t" l="l"/>
            <a:pathLst>
              <a:path h="1767066" w="5025795">
                <a:moveTo>
                  <a:pt x="0" y="0"/>
                </a:moveTo>
                <a:lnTo>
                  <a:pt x="5025795" y="0"/>
                </a:lnTo>
                <a:lnTo>
                  <a:pt x="5025795" y="1767066"/>
                </a:lnTo>
                <a:lnTo>
                  <a:pt x="0" y="1767066"/>
                </a:lnTo>
                <a:lnTo>
                  <a:pt x="0" y="0"/>
                </a:lnTo>
                <a:close/>
              </a:path>
            </a:pathLst>
          </a:custGeom>
          <a:blipFill>
            <a:blip r:embed="rId3"/>
            <a:stretch>
              <a:fillRect l="-11934" t="-15561" r="-8010" b="0"/>
            </a:stretch>
          </a:blipFill>
        </p:spPr>
      </p:sp>
      <p:sp>
        <p:nvSpPr>
          <p:cNvPr name="Freeform 10" id="10"/>
          <p:cNvSpPr/>
          <p:nvPr/>
        </p:nvSpPr>
        <p:spPr>
          <a:xfrm flipH="false" flipV="false" rot="0">
            <a:off x="315645" y="3038374"/>
            <a:ext cx="4319682" cy="1873662"/>
          </a:xfrm>
          <a:custGeom>
            <a:avLst/>
            <a:gdLst/>
            <a:ahLst/>
            <a:cxnLst/>
            <a:rect r="r" b="b" t="t" l="l"/>
            <a:pathLst>
              <a:path h="1873662" w="4319682">
                <a:moveTo>
                  <a:pt x="0" y="0"/>
                </a:moveTo>
                <a:lnTo>
                  <a:pt x="4319682" y="0"/>
                </a:lnTo>
                <a:lnTo>
                  <a:pt x="4319682" y="1873662"/>
                </a:lnTo>
                <a:lnTo>
                  <a:pt x="0" y="1873662"/>
                </a:lnTo>
                <a:lnTo>
                  <a:pt x="0" y="0"/>
                </a:lnTo>
                <a:close/>
              </a:path>
            </a:pathLst>
          </a:custGeom>
          <a:blipFill>
            <a:blip r:embed="rId4"/>
            <a:stretch>
              <a:fillRect l="0" t="0" r="0" b="0"/>
            </a:stretch>
          </a:blipFill>
        </p:spPr>
      </p:sp>
      <p:sp>
        <p:nvSpPr>
          <p:cNvPr name="Freeform 11" id="11"/>
          <p:cNvSpPr/>
          <p:nvPr/>
        </p:nvSpPr>
        <p:spPr>
          <a:xfrm flipH="false" flipV="false" rot="0">
            <a:off x="315645" y="5505256"/>
            <a:ext cx="4319682" cy="2435221"/>
          </a:xfrm>
          <a:custGeom>
            <a:avLst/>
            <a:gdLst/>
            <a:ahLst/>
            <a:cxnLst/>
            <a:rect r="r" b="b" t="t" l="l"/>
            <a:pathLst>
              <a:path h="2435221" w="4319682">
                <a:moveTo>
                  <a:pt x="0" y="0"/>
                </a:moveTo>
                <a:lnTo>
                  <a:pt x="4319682" y="0"/>
                </a:lnTo>
                <a:lnTo>
                  <a:pt x="4319682" y="2435221"/>
                </a:lnTo>
                <a:lnTo>
                  <a:pt x="0" y="2435221"/>
                </a:lnTo>
                <a:lnTo>
                  <a:pt x="0" y="0"/>
                </a:lnTo>
                <a:close/>
              </a:path>
            </a:pathLst>
          </a:custGeom>
          <a:blipFill>
            <a:blip r:embed="rId5"/>
            <a:stretch>
              <a:fillRect l="0" t="0" r="0" b="0"/>
            </a:stretch>
          </a:blipFill>
        </p:spPr>
      </p:sp>
      <p:sp>
        <p:nvSpPr>
          <p:cNvPr name="TextBox 12" id="12"/>
          <p:cNvSpPr txBox="true"/>
          <p:nvPr/>
        </p:nvSpPr>
        <p:spPr>
          <a:xfrm rot="0">
            <a:off x="2437250" y="1392165"/>
            <a:ext cx="13413500" cy="1589059"/>
          </a:xfrm>
          <a:prstGeom prst="rect">
            <a:avLst/>
          </a:prstGeom>
        </p:spPr>
        <p:txBody>
          <a:bodyPr anchor="t" rtlCol="false" tIns="0" lIns="0" bIns="0" rIns="0">
            <a:spAutoFit/>
          </a:bodyPr>
          <a:lstStyle/>
          <a:p>
            <a:pPr algn="ctr">
              <a:lnSpc>
                <a:spcPts val="6385"/>
              </a:lnSpc>
              <a:spcBef>
                <a:spcPct val="0"/>
              </a:spcBef>
            </a:pPr>
            <a:r>
              <a:rPr lang="en-US" sz="4560">
                <a:solidFill>
                  <a:srgbClr val="051D40"/>
                </a:solidFill>
                <a:latin typeface="Open Sans Extra Bold"/>
                <a:ea typeface="Open Sans Extra Bold"/>
                <a:cs typeface="Open Sans Extra Bold"/>
                <a:sym typeface="Open Sans Extra Bold"/>
              </a:rPr>
              <a:t>NLP Techniques for Detecting Social Engineering Attacks</a:t>
            </a:r>
          </a:p>
        </p:txBody>
      </p:sp>
      <p:sp>
        <p:nvSpPr>
          <p:cNvPr name="TextBox 13" id="13"/>
          <p:cNvSpPr txBox="true"/>
          <p:nvPr/>
        </p:nvSpPr>
        <p:spPr>
          <a:xfrm rot="0">
            <a:off x="5327137" y="3836727"/>
            <a:ext cx="4473575" cy="58039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051D40"/>
                </a:solidFill>
                <a:latin typeface="Canva Sans"/>
                <a:ea typeface="Canva Sans"/>
                <a:cs typeface="Canva Sans"/>
                <a:sym typeface="Canva Sans"/>
              </a:rPr>
              <a:t>Text classification</a:t>
            </a:r>
          </a:p>
        </p:txBody>
      </p:sp>
      <p:sp>
        <p:nvSpPr>
          <p:cNvPr name="TextBox 14" id="14"/>
          <p:cNvSpPr txBox="true"/>
          <p:nvPr/>
        </p:nvSpPr>
        <p:spPr>
          <a:xfrm rot="0">
            <a:off x="5327137" y="4865515"/>
            <a:ext cx="7446379" cy="58039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051D40"/>
                </a:solidFill>
                <a:latin typeface="Canva Sans"/>
                <a:ea typeface="Canva Sans"/>
                <a:cs typeface="Canva Sans"/>
                <a:sym typeface="Canva Sans"/>
              </a:rPr>
              <a:t>Named entity recognition (NER)</a:t>
            </a:r>
          </a:p>
        </p:txBody>
      </p:sp>
      <p:sp>
        <p:nvSpPr>
          <p:cNvPr name="TextBox 15" id="15"/>
          <p:cNvSpPr txBox="true"/>
          <p:nvPr/>
        </p:nvSpPr>
        <p:spPr>
          <a:xfrm rot="0">
            <a:off x="5327137" y="5893580"/>
            <a:ext cx="5488881" cy="58039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051D40"/>
                </a:solidFill>
                <a:latin typeface="Canva Sans"/>
                <a:ea typeface="Canva Sans"/>
                <a:cs typeface="Canva Sans"/>
                <a:sym typeface="Canva Sans"/>
              </a:rPr>
              <a:t>Part-of-speech tagging</a:t>
            </a:r>
          </a:p>
        </p:txBody>
      </p:sp>
      <p:sp>
        <p:nvSpPr>
          <p:cNvPr name="TextBox 16" id="16"/>
          <p:cNvSpPr txBox="true"/>
          <p:nvPr/>
        </p:nvSpPr>
        <p:spPr>
          <a:xfrm rot="0">
            <a:off x="5327137" y="6921645"/>
            <a:ext cx="4666952" cy="58039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051D40"/>
                </a:solidFill>
                <a:latin typeface="Canva Sans"/>
                <a:ea typeface="Canva Sans"/>
                <a:cs typeface="Canva Sans"/>
                <a:sym typeface="Canva Sans"/>
              </a:rPr>
              <a:t>Sentiment analysis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DAGWQ1WQKJw</dc:identifier>
  <dcterms:modified xsi:type="dcterms:W3CDTF">2011-08-01T06:04:30Z</dcterms:modified>
  <cp:revision>1</cp:revision>
  <dc:title>Exploring the impact of AI on Social Engineering attacks</dc:title>
</cp:coreProperties>
</file>