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2" r:id="rId1"/>
  </p:sldMasterIdLst>
  <p:notesMasterIdLst>
    <p:notesMasterId r:id="rId15"/>
  </p:notesMasterIdLst>
  <p:sldIdLst>
    <p:sldId id="256" r:id="rId2"/>
    <p:sldId id="278" r:id="rId3"/>
    <p:sldId id="282" r:id="rId4"/>
    <p:sldId id="283" r:id="rId5"/>
    <p:sldId id="284" r:id="rId6"/>
    <p:sldId id="285" r:id="rId7"/>
    <p:sldId id="286" r:id="rId8"/>
    <p:sldId id="287" r:id="rId9"/>
    <p:sldId id="288" r:id="rId10"/>
    <p:sldId id="289" r:id="rId11"/>
    <p:sldId id="281"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autoAdjust="0"/>
  </p:normalViewPr>
  <p:slideViewPr>
    <p:cSldViewPr snapToGrid="0">
      <p:cViewPr varScale="1">
        <p:scale>
          <a:sx n="84" d="100"/>
          <a:sy n="84" d="100"/>
        </p:scale>
        <p:origin x="65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BECE9-EF78-4500-8923-0DA8ABD97714}" type="datetimeFigureOut">
              <a:rPr lang="en-IN" smtClean="0"/>
              <a:pPr/>
              <a:t>15-12-2021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7EEA8-4397-4C1D-88CD-3BA9E150E1BE}" type="slidenum">
              <a:rPr lang="en-IN" smtClean="0"/>
              <a:pPr/>
              <a:t>‹#›</a:t>
            </a:fld>
            <a:endParaRPr lang="en-IN"/>
          </a:p>
        </p:txBody>
      </p:sp>
    </p:spTree>
    <p:extLst>
      <p:ext uri="{BB962C8B-B14F-4D97-AF65-F5344CB8AC3E}">
        <p14:creationId xmlns:p14="http://schemas.microsoft.com/office/powerpoint/2010/main" val="1973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17EEA8-4397-4C1D-88CD-3BA9E150E1BE}" type="slidenum">
              <a:rPr lang="en-IN" smtClean="0"/>
              <a:pPr/>
              <a:t>1</a:t>
            </a:fld>
            <a:endParaRPr lang="en-IN"/>
          </a:p>
        </p:txBody>
      </p:sp>
    </p:spTree>
    <p:extLst>
      <p:ext uri="{BB962C8B-B14F-4D97-AF65-F5344CB8AC3E}">
        <p14:creationId xmlns:p14="http://schemas.microsoft.com/office/powerpoint/2010/main" val="329536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BA0BA9-9305-495D-8C85-66E0FF4A94CC}" type="datetime1">
              <a:rPr lang="en-US" smtClean="0"/>
              <a:pPr/>
              <a:t>12/15/2021</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51EF1-3786-4629-8CF6-15E0B1C03D1A}" type="datetime1">
              <a:rPr lang="en-US" smtClean="0"/>
              <a:pPr/>
              <a:t>12/15/2021</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5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9F14C-B73A-4761-B37B-6CA724FCE8B8}" type="datetime1">
              <a:rPr lang="en-US" smtClean="0"/>
              <a:pPr/>
              <a:t>12/15/2021</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49980E-5CAE-45D1-A0F9-E0185D8074F7}" type="datetime1">
              <a:rPr lang="en-US" smtClean="0"/>
              <a:pPr/>
              <a:t>12/15/2021</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8891B-D443-47D3-B825-AF3614FB1D61}" type="datetime1">
              <a:rPr lang="en-US" smtClean="0"/>
              <a:pPr/>
              <a:t>12/15/2021</a:t>
            </a:fld>
            <a:endParaRPr lang="en-IN"/>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6" name="Slide Number Placeholder 5"/>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99764-3FC8-42FC-BCBE-F0005CBFB214}" type="datetime1">
              <a:rPr lang="en-US" smtClean="0"/>
              <a:pPr/>
              <a:t>12/15/2021</a:t>
            </a:fld>
            <a:endParaRPr lang="en-IN"/>
          </a:p>
        </p:txBody>
      </p:sp>
      <p:sp>
        <p:nvSpPr>
          <p:cNvPr id="6" name="Footer Placeholder 5"/>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8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CBF1F-6A24-4FC6-93A9-1CFE60AFAF0C}" type="datetime1">
              <a:rPr lang="en-US" smtClean="0"/>
              <a:pPr/>
              <a:t>12/15/2021</a:t>
            </a:fld>
            <a:endParaRPr lang="en-IN"/>
          </a:p>
        </p:txBody>
      </p:sp>
      <p:sp>
        <p:nvSpPr>
          <p:cNvPr id="8" name="Footer Placeholder 7"/>
          <p:cNvSpPr>
            <a:spLocks noGrp="1"/>
          </p:cNvSpPr>
          <p:nvPr>
            <p:ph type="ftr" sz="quarter" idx="11"/>
          </p:nvPr>
        </p:nvSpPr>
        <p:spPr/>
        <p:txBody>
          <a:bodyPr/>
          <a:lstStyle/>
          <a:p>
            <a:r>
              <a:rPr lang="en-US"/>
              <a:t>8CS7_0 Project, Session 2020-2021 </a:t>
            </a:r>
            <a:endParaRPr lang="en-IN"/>
          </a:p>
        </p:txBody>
      </p:sp>
      <p:sp>
        <p:nvSpPr>
          <p:cNvPr id="9" name="Slide Number Placeholder 8"/>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B43CC7-4D39-4B01-AD15-265BC05D1DED}" type="datetime1">
              <a:rPr lang="en-US" smtClean="0"/>
              <a:pPr/>
              <a:t>12/15/2021</a:t>
            </a:fld>
            <a:endParaRPr lang="en-IN"/>
          </a:p>
        </p:txBody>
      </p:sp>
      <p:sp>
        <p:nvSpPr>
          <p:cNvPr id="4" name="Footer Placeholder 3"/>
          <p:cNvSpPr>
            <a:spLocks noGrp="1"/>
          </p:cNvSpPr>
          <p:nvPr>
            <p:ph type="ftr" sz="quarter" idx="11"/>
          </p:nvPr>
        </p:nvSpPr>
        <p:spPr/>
        <p:txBody>
          <a:bodyPr/>
          <a:lstStyle/>
          <a:p>
            <a:r>
              <a:rPr lang="en-US"/>
              <a:t>8CS7_0 Project, Session 2020-2021 </a:t>
            </a:r>
            <a:endParaRPr lang="en-IN"/>
          </a:p>
        </p:txBody>
      </p:sp>
      <p:sp>
        <p:nvSpPr>
          <p:cNvPr id="5" name="Slide Number Placeholder 4"/>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1048B-0F7F-42F1-B4E5-8FA59D0CA42A}" type="datetime1">
              <a:rPr lang="en-US" smtClean="0"/>
              <a:pPr/>
              <a:t>12/15/2021</a:t>
            </a:fld>
            <a:endParaRPr lang="en-IN"/>
          </a:p>
        </p:txBody>
      </p:sp>
      <p:sp>
        <p:nvSpPr>
          <p:cNvPr id="3" name="Footer Placeholder 2"/>
          <p:cNvSpPr>
            <a:spLocks noGrp="1"/>
          </p:cNvSpPr>
          <p:nvPr>
            <p:ph type="ftr" sz="quarter" idx="11"/>
          </p:nvPr>
        </p:nvSpPr>
        <p:spPr/>
        <p:txBody>
          <a:bodyPr/>
          <a:lstStyle/>
          <a:p>
            <a:r>
              <a:rPr lang="en-US"/>
              <a:t>8CS7_0 Project, Session 2020-2021 </a:t>
            </a:r>
            <a:endParaRPr lang="en-IN"/>
          </a:p>
        </p:txBody>
      </p:sp>
      <p:sp>
        <p:nvSpPr>
          <p:cNvPr id="4" name="Slide Number Placeholder 3"/>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0CE96-6160-4652-A636-71ECC2B04E3A}" type="datetime1">
              <a:rPr lang="en-US" smtClean="0"/>
              <a:pPr/>
              <a:t>12/15/2021</a:t>
            </a:fld>
            <a:endParaRPr lang="en-IN"/>
          </a:p>
        </p:txBody>
      </p:sp>
      <p:sp>
        <p:nvSpPr>
          <p:cNvPr id="6" name="Footer Placeholder 5"/>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DBE40-C8C2-4798-97C2-547657610F91}" type="datetime1">
              <a:rPr lang="en-US" smtClean="0"/>
              <a:pPr/>
              <a:t>12/15/2021</a:t>
            </a:fld>
            <a:endParaRPr lang="en-IN"/>
          </a:p>
        </p:txBody>
      </p:sp>
      <p:sp>
        <p:nvSpPr>
          <p:cNvPr id="6" name="Footer Placeholder 5"/>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2FFFB-52E2-401F-9BA8-D35A33E9803A}" type="datetime1">
              <a:rPr lang="en-US" smtClean="0"/>
              <a:pPr/>
              <a:t>12/15/2021</a:t>
            </a:fld>
            <a:endParaRPr lang="en-IN"/>
          </a:p>
        </p:txBody>
      </p:sp>
      <p:sp>
        <p:nvSpPr>
          <p:cNvPr id="5" name="Footer Placeholder 4"/>
          <p:cNvSpPr>
            <a:spLocks noGrp="1"/>
          </p:cNvSpPr>
          <p:nvPr>
            <p:ph type="ftr" sz="quarter" idx="3"/>
          </p:nvPr>
        </p:nvSpPr>
        <p:spPr>
          <a:xfrm>
            <a:off x="4165600" y="635636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8CS7_0 Project, Session 2020-2021 </a:t>
            </a:r>
            <a:endParaRPr lang="en-IN"/>
          </a:p>
        </p:txBody>
      </p:sp>
      <p:sp>
        <p:nvSpPr>
          <p:cNvPr id="6" name="Slide Number Placeholder 5"/>
          <p:cNvSpPr>
            <a:spLocks noGrp="1"/>
          </p:cNvSpPr>
          <p:nvPr>
            <p:ph type="sldNum" sz="quarter" idx="4"/>
          </p:nvPr>
        </p:nvSpPr>
        <p:spPr>
          <a:xfrm>
            <a:off x="8737600" y="635636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FE1C7-CADE-4666-88F5-C0C8CECCFE5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08429" y="355246"/>
            <a:ext cx="8312129" cy="668011"/>
          </a:xfrm>
        </p:spPr>
        <p:txBody>
          <a:bodyPr anchor="ctr">
            <a:noAutofit/>
          </a:bodyPr>
          <a:lstStyle/>
          <a:p>
            <a:pPr algn="ctr">
              <a:lnSpc>
                <a:spcPct val="200000"/>
              </a:lnSpc>
            </a:pPr>
            <a:r>
              <a:rPr lang="en-US" sz="3600" b="1" dirty="0"/>
              <a:t>Poornima College of Engineering</a:t>
            </a:r>
            <a:endParaRPr lang="en-IN" sz="3600" b="1" dirty="0"/>
          </a:p>
        </p:txBody>
      </p:sp>
      <p:sp>
        <p:nvSpPr>
          <p:cNvPr id="3" name="Subtitle 2"/>
          <p:cNvSpPr>
            <a:spLocks noGrp="1"/>
          </p:cNvSpPr>
          <p:nvPr>
            <p:ph type="subTitle" idx="1"/>
          </p:nvPr>
        </p:nvSpPr>
        <p:spPr>
          <a:xfrm>
            <a:off x="1252697" y="2420083"/>
            <a:ext cx="9723487" cy="3728169"/>
          </a:xfrm>
        </p:spPr>
        <p:txBody>
          <a:bodyPr>
            <a:normAutofit/>
          </a:bodyPr>
          <a:lstStyle/>
          <a:p>
            <a:pPr algn="l"/>
            <a:r>
              <a:rPr lang="en-US" sz="2000" dirty="0">
                <a:solidFill>
                  <a:schemeClr val="tx1"/>
                </a:solidFill>
                <a:latin typeface="Times New Roman" pitchFamily="18" charset="0"/>
                <a:cs typeface="Times New Roman" pitchFamily="18" charset="0"/>
              </a:rPr>
              <a:t>Submitted By:    </a:t>
            </a:r>
          </a:p>
          <a:p>
            <a:pPr marL="457200" indent="-457200" algn="l">
              <a:buFont typeface="+mj-lt"/>
              <a:buAutoNum type="arabicPeriod"/>
            </a:pPr>
            <a:r>
              <a:rPr lang="en-US" sz="2000" dirty="0" err="1">
                <a:solidFill>
                  <a:schemeClr val="tx1"/>
                </a:solidFill>
                <a:latin typeface="Times New Roman" pitchFamily="18" charset="0"/>
                <a:cs typeface="Times New Roman" pitchFamily="18" charset="0"/>
              </a:rPr>
              <a:t>Aayushi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Naruka</a:t>
            </a:r>
            <a:r>
              <a:rPr lang="en-US" sz="2000" dirty="0">
                <a:solidFill>
                  <a:schemeClr val="tx1"/>
                </a:solidFill>
                <a:latin typeface="Times New Roman" pitchFamily="18" charset="0"/>
                <a:cs typeface="Times New Roman" pitchFamily="18" charset="0"/>
              </a:rPr>
              <a:t>, PCE19CS004, 19EPCCS005</a:t>
            </a:r>
          </a:p>
          <a:p>
            <a:pPr marL="457200" indent="-457200" algn="l">
              <a:buFont typeface="+mj-lt"/>
              <a:buAutoNum type="arabicPeriod"/>
            </a:pPr>
            <a:r>
              <a:rPr lang="en-US" sz="2000" dirty="0">
                <a:solidFill>
                  <a:schemeClr val="tx1"/>
                </a:solidFill>
                <a:latin typeface="Times New Roman" pitchFamily="18" charset="0"/>
                <a:cs typeface="Times New Roman" pitchFamily="18" charset="0"/>
              </a:rPr>
              <a:t>Anurag </a:t>
            </a:r>
            <a:r>
              <a:rPr lang="en-US" sz="2000" dirty="0" err="1">
                <a:solidFill>
                  <a:schemeClr val="tx1"/>
                </a:solidFill>
                <a:latin typeface="Times New Roman" pitchFamily="18" charset="0"/>
                <a:cs typeface="Times New Roman" pitchFamily="18" charset="0"/>
              </a:rPr>
              <a:t>kumar</a:t>
            </a:r>
            <a:r>
              <a:rPr lang="en-US" sz="2000" dirty="0">
                <a:solidFill>
                  <a:schemeClr val="tx1"/>
                </a:solidFill>
                <a:latin typeface="Times New Roman" pitchFamily="18" charset="0"/>
                <a:cs typeface="Times New Roman" pitchFamily="18" charset="0"/>
              </a:rPr>
              <a:t>, PCE19CS021, 19EPCCS026 </a:t>
            </a:r>
          </a:p>
          <a:p>
            <a:pPr marL="457200" indent="-457200" algn="l">
              <a:buFont typeface="+mj-lt"/>
              <a:buAutoNum type="arabicPeriod"/>
            </a:pPr>
            <a:r>
              <a:rPr lang="en-US" sz="2000" dirty="0" err="1">
                <a:solidFill>
                  <a:schemeClr val="tx1"/>
                </a:solidFill>
                <a:latin typeface="Times New Roman" pitchFamily="18" charset="0"/>
                <a:cs typeface="Times New Roman" pitchFamily="18" charset="0"/>
              </a:rPr>
              <a:t>Ayush</a:t>
            </a:r>
            <a:r>
              <a:rPr lang="en-US" sz="2000" dirty="0">
                <a:solidFill>
                  <a:schemeClr val="tx1"/>
                </a:solidFill>
                <a:latin typeface="Times New Roman" pitchFamily="18" charset="0"/>
                <a:cs typeface="Times New Roman" pitchFamily="18" charset="0"/>
              </a:rPr>
              <a:t> Sharma, PCE19CS035, 19EPCCS040</a:t>
            </a:r>
          </a:p>
          <a:p>
            <a:pPr marL="457200" indent="-457200" algn="l">
              <a:buFont typeface="+mj-lt"/>
              <a:buAutoNum type="arabicPeriod"/>
            </a:pPr>
            <a:r>
              <a:rPr lang="en-US" sz="2000" dirty="0">
                <a:solidFill>
                  <a:schemeClr val="tx1"/>
                </a:solidFill>
                <a:latin typeface="Times New Roman" pitchFamily="18" charset="0"/>
                <a:cs typeface="Times New Roman" pitchFamily="18" charset="0"/>
              </a:rPr>
              <a:t>Ayushi Sharma, PCE19CS103, 19EPCCS041</a:t>
            </a:r>
          </a:p>
          <a:p>
            <a:pPr marL="457200" indent="-457200" algn="l">
              <a:buFont typeface="+mj-lt"/>
              <a:buAutoNum type="arabicPeriod"/>
            </a:pPr>
            <a:endParaRPr lang="en-US" sz="2000" dirty="0">
              <a:solidFill>
                <a:schemeClr val="tx1"/>
              </a:solidFill>
              <a:latin typeface="Times New Roman" pitchFamily="18" charset="0"/>
              <a:cs typeface="Times New Roman" pitchFamily="18" charset="0"/>
            </a:endParaRPr>
          </a:p>
          <a:p>
            <a:pPr algn="l"/>
            <a:r>
              <a:rPr lang="en-US" sz="2000" dirty="0">
                <a:solidFill>
                  <a:schemeClr val="tx1"/>
                </a:solidFill>
                <a:latin typeface="Times New Roman" pitchFamily="18" charset="0"/>
                <a:cs typeface="Times New Roman" pitchFamily="18" charset="0"/>
              </a:rPr>
              <a:t>Project  Guide: Praveen  Yadav</a:t>
            </a:r>
          </a:p>
          <a:p>
            <a:pPr algn="l"/>
            <a:r>
              <a:rPr lang="en-US" sz="2000" dirty="0">
                <a:solidFill>
                  <a:schemeClr val="tx1"/>
                </a:solidFill>
                <a:latin typeface="Times New Roman" pitchFamily="18" charset="0"/>
                <a:cs typeface="Times New Roman" pitchFamily="18" charset="0"/>
              </a:rPr>
              <a:t>			</a:t>
            </a:r>
          </a:p>
          <a:p>
            <a:pPr algn="l"/>
            <a:r>
              <a:rPr lang="en-US" sz="2000" dirty="0">
                <a:solidFill>
                  <a:schemeClr val="tx1"/>
                </a:solidFill>
                <a:latin typeface="Times New Roman" pitchFamily="18" charset="0"/>
                <a:cs typeface="Times New Roman" pitchFamily="18" charset="0"/>
              </a:rPr>
              <a:t>Academic Year: 2020-2021		        Subject: 7CS7_0, Project</a:t>
            </a:r>
          </a:p>
          <a:p>
            <a:pPr algn="l"/>
            <a:r>
              <a:rPr lang="en-US" sz="2000" dirty="0">
                <a:solidFill>
                  <a:schemeClr val="tx1"/>
                </a:solidFill>
                <a:latin typeface="Times New Roman" pitchFamily="18" charset="0"/>
                <a:cs typeface="Times New Roman" pitchFamily="18" charset="0"/>
              </a:rPr>
              <a:t>		Department of Computer Engineering , PCE , Jaipur </a:t>
            </a:r>
          </a:p>
          <a:p>
            <a:pPr algn="l"/>
            <a:endParaRPr lang="en-US" sz="2000" dirty="0">
              <a:solidFill>
                <a:schemeClr val="tx1"/>
              </a:solidFill>
              <a:latin typeface="Times New Roman" pitchFamily="18" charset="0"/>
              <a:cs typeface="Times New Roman" pitchFamily="18" charset="0"/>
            </a:endParaRPr>
          </a:p>
          <a:p>
            <a:pPr algn="l"/>
            <a:endParaRPr lang="en-IN" sz="20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94" y="127721"/>
            <a:ext cx="1643367" cy="1415267"/>
          </a:xfrm>
          <a:prstGeom prst="rect">
            <a:avLst/>
          </a:prstGeom>
        </p:spPr>
      </p:pic>
      <p:sp>
        <p:nvSpPr>
          <p:cNvPr id="5" name="Title 1"/>
          <p:cNvSpPr txBox="1">
            <a:spLocks/>
          </p:cNvSpPr>
          <p:nvPr/>
        </p:nvSpPr>
        <p:spPr>
          <a:xfrm>
            <a:off x="1252697" y="1574785"/>
            <a:ext cx="8671604" cy="630621"/>
          </a:xfrm>
          <a:prstGeom prst="rect">
            <a:avLst/>
          </a:prstGeom>
        </p:spPr>
        <p:txBody>
          <a:bodyPr vert="horz" lIns="91440" tIns="45720" rIns="91440" bIns="45720" rtlCol="0" anchor="t">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a:t>Project Title: KNN Classification Algorithm in Machine Learning </a:t>
            </a:r>
            <a:endParaRPr lang="en-IN" b="1" dirty="0"/>
          </a:p>
        </p:txBody>
      </p:sp>
    </p:spTree>
    <p:extLst>
      <p:ext uri="{BB962C8B-B14F-4D97-AF65-F5344CB8AC3E}">
        <p14:creationId xmlns:p14="http://schemas.microsoft.com/office/powerpoint/2010/main" val="242606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8</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a:bodyPr>
          <a:lstStyle/>
          <a:p>
            <a:endParaRPr lang="en-IN" sz="2400" dirty="0"/>
          </a:p>
          <a:p>
            <a:r>
              <a:rPr lang="en-IN" sz="2000" dirty="0"/>
              <a:t>The topic of this paper was </a:t>
            </a:r>
            <a:r>
              <a:rPr lang="en-IN" sz="2400" dirty="0"/>
              <a:t>“</a:t>
            </a:r>
            <a:r>
              <a:rPr lang="en-US" sz="2000" i="0" dirty="0">
                <a:solidFill>
                  <a:srgbClr val="333333"/>
                </a:solidFill>
                <a:effectLst/>
              </a:rPr>
              <a:t>A Brief Review of Nearest Neighbor Algorithm for Learning and Classification</a:t>
            </a:r>
            <a:r>
              <a:rPr lang="en-US" sz="2400" dirty="0"/>
              <a:t>”.</a:t>
            </a:r>
          </a:p>
          <a:p>
            <a:pPr marL="0" indent="0">
              <a:buNone/>
            </a:pPr>
            <a:endParaRPr lang="en-US" sz="2400" dirty="0"/>
          </a:p>
          <a:p>
            <a:r>
              <a:rPr lang="en-US" sz="2000" b="0" i="0" dirty="0">
                <a:solidFill>
                  <a:srgbClr val="333333"/>
                </a:solidFill>
                <a:effectLst/>
              </a:rPr>
              <a:t>k-Nearest Neighbor (</a:t>
            </a:r>
            <a:r>
              <a:rPr lang="en-US" sz="2000" dirty="0">
                <a:solidFill>
                  <a:srgbClr val="333333"/>
                </a:solidFill>
              </a:rPr>
              <a:t>K</a:t>
            </a:r>
            <a:r>
              <a:rPr lang="en-US" sz="2000" b="0" i="0" dirty="0">
                <a:solidFill>
                  <a:srgbClr val="333333"/>
                </a:solidFill>
                <a:effectLst/>
              </a:rPr>
              <a:t>NN) algorithm is an effortless but productive machine learning algorithm. It is effective for classification as well as regression. However, it is more widely used for classification prediction. </a:t>
            </a:r>
            <a:r>
              <a:rPr lang="en-US" sz="2000" dirty="0">
                <a:solidFill>
                  <a:srgbClr val="333333"/>
                </a:solidFill>
              </a:rPr>
              <a:t>K</a:t>
            </a:r>
            <a:r>
              <a:rPr lang="en-US" sz="2000" b="0" i="0" dirty="0">
                <a:solidFill>
                  <a:srgbClr val="333333"/>
                </a:solidFill>
                <a:effectLst/>
              </a:rPr>
              <a:t>NN groups the data into coherent clusters or subsets and classifies the newly inputted data based on its similarity with previously trained data. The input is assigned to the class with which it shares the most nearest neighbors. Though </a:t>
            </a:r>
            <a:r>
              <a:rPr lang="en-US" sz="2000" dirty="0">
                <a:solidFill>
                  <a:srgbClr val="333333"/>
                </a:solidFill>
              </a:rPr>
              <a:t>K</a:t>
            </a:r>
            <a:r>
              <a:rPr lang="en-US" sz="2000" b="0" i="0" dirty="0">
                <a:solidFill>
                  <a:srgbClr val="333333"/>
                </a:solidFill>
                <a:effectLst/>
              </a:rPr>
              <a:t>NN is effective, it has many weaknesses. This paper highlights the </a:t>
            </a:r>
            <a:r>
              <a:rPr lang="en-US" sz="2000" dirty="0">
                <a:solidFill>
                  <a:srgbClr val="333333"/>
                </a:solidFill>
              </a:rPr>
              <a:t>K</a:t>
            </a:r>
            <a:r>
              <a:rPr lang="en-US" sz="2000" b="0" i="0" dirty="0">
                <a:solidFill>
                  <a:srgbClr val="333333"/>
                </a:solidFill>
                <a:effectLst/>
              </a:rPr>
              <a:t>NN method and its modified versions available in previously done researches. These variants remove the weaknesses of </a:t>
            </a:r>
            <a:r>
              <a:rPr lang="en-US" sz="2000" b="0" i="0" dirty="0" err="1">
                <a:solidFill>
                  <a:srgbClr val="333333"/>
                </a:solidFill>
                <a:effectLst/>
              </a:rPr>
              <a:t>kNN</a:t>
            </a:r>
            <a:r>
              <a:rPr lang="en-US" sz="2000" b="0" i="0" dirty="0">
                <a:solidFill>
                  <a:srgbClr val="333333"/>
                </a:solidFill>
                <a:effectLst/>
              </a:rPr>
              <a:t> and provide a more efficient method.</a:t>
            </a:r>
            <a:endParaRPr lang="en-IN" sz="2000" dirty="0"/>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10</a:t>
            </a:fld>
            <a:endParaRPr lang="en-IN"/>
          </a:p>
        </p:txBody>
      </p:sp>
    </p:spTree>
    <p:extLst>
      <p:ext uri="{BB962C8B-B14F-4D97-AF65-F5344CB8AC3E}">
        <p14:creationId xmlns:p14="http://schemas.microsoft.com/office/powerpoint/2010/main" val="141593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245" y="409912"/>
            <a:ext cx="7909619" cy="1016117"/>
          </a:xfrm>
        </p:spPr>
        <p:txBody>
          <a:bodyPr>
            <a:normAutofit/>
          </a:bodyPr>
          <a:lstStyle/>
          <a:p>
            <a:r>
              <a:rPr lang="en-IN" dirty="0"/>
              <a:t>Conclusion &amp; Future Scope</a:t>
            </a:r>
          </a:p>
        </p:txBody>
      </p:sp>
      <p:sp>
        <p:nvSpPr>
          <p:cNvPr id="3" name="Content Placeholder 2"/>
          <p:cNvSpPr>
            <a:spLocks noGrp="1"/>
          </p:cNvSpPr>
          <p:nvPr>
            <p:ph idx="1"/>
          </p:nvPr>
        </p:nvSpPr>
        <p:spPr>
          <a:xfrm>
            <a:off x="1644287" y="1513066"/>
            <a:ext cx="8596668" cy="4593445"/>
          </a:xfrm>
        </p:spPr>
        <p:txBody>
          <a:bodyPr>
            <a:normAutofit/>
          </a:bodyPr>
          <a:lstStyle/>
          <a:p>
            <a:r>
              <a:rPr lang="en-US" sz="2000" dirty="0">
                <a:solidFill>
                  <a:schemeClr val="tx2"/>
                </a:solidFill>
              </a:rPr>
              <a:t> The K-Nearest Neighbor algorithm is an instance based learning method  that  is  widely  used  in  pattern  classification . Papers give  validation  of  improvement theories  through  experimental  results.  The  experimental  results show that the improved K-NN has following merits: a remarkable decrease  in  computational  time  and  a  stable  increase  in classification  accuracy.</a:t>
            </a:r>
          </a:p>
          <a:p>
            <a:endParaRPr lang="en-US" sz="2000" dirty="0">
              <a:solidFill>
                <a:schemeClr val="tx2"/>
              </a:solidFill>
            </a:endParaRPr>
          </a:p>
          <a:p>
            <a:r>
              <a:rPr lang="en-US" sz="2000" dirty="0">
                <a:solidFill>
                  <a:schemeClr val="tx2"/>
                </a:solidFill>
              </a:rPr>
              <a:t>We  plan  to  continue  our  research  by taking  hyperplanes into  consideration  which  will  further  reduce the  computational  cost.  Also  we  are  working  on  more  effective feature weighting algorithm  to give proper  weights to categorical features.</a:t>
            </a:r>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11</a:t>
            </a:fld>
            <a:endParaRPr lang="en-IN"/>
          </a:p>
        </p:txBody>
      </p:sp>
    </p:spTree>
    <p:extLst>
      <p:ext uri="{BB962C8B-B14F-4D97-AF65-F5344CB8AC3E}">
        <p14:creationId xmlns:p14="http://schemas.microsoft.com/office/powerpoint/2010/main" val="172224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5" y="274638"/>
            <a:ext cx="7480227" cy="934052"/>
          </a:xfrm>
        </p:spPr>
        <p:txBody>
          <a:bodyPr/>
          <a:lstStyle/>
          <a:p>
            <a:r>
              <a:rPr lang="en-US" dirty="0"/>
              <a:t>Reference</a:t>
            </a:r>
            <a:endParaRPr lang="en-IN" dirty="0"/>
          </a:p>
        </p:txBody>
      </p:sp>
      <p:sp>
        <p:nvSpPr>
          <p:cNvPr id="3" name="Content Placeholder 2"/>
          <p:cNvSpPr>
            <a:spLocks noGrp="1"/>
          </p:cNvSpPr>
          <p:nvPr>
            <p:ph idx="1"/>
          </p:nvPr>
        </p:nvSpPr>
        <p:spPr>
          <a:xfrm>
            <a:off x="1639616" y="1397877"/>
            <a:ext cx="7634389" cy="4643487"/>
          </a:xfrm>
        </p:spPr>
        <p:txBody>
          <a:bodyPr>
            <a:normAutofit fontScale="77500" lnSpcReduction="20000"/>
          </a:bodyPr>
          <a:lstStyle/>
          <a:p>
            <a:r>
              <a:rPr lang="en-US" sz="2900" dirty="0">
                <a:solidFill>
                  <a:schemeClr val="tx2"/>
                </a:solidFill>
              </a:rPr>
              <a:t>Classification Techniques in Machine Learning: Applications and Issues</a:t>
            </a:r>
          </a:p>
          <a:p>
            <a:r>
              <a:rPr lang="en-US" sz="2900" dirty="0">
                <a:solidFill>
                  <a:schemeClr val="tx2"/>
                </a:solidFill>
              </a:rPr>
              <a:t>KNN based Machine Learning Approach for Text and Document Mining</a:t>
            </a:r>
          </a:p>
          <a:p>
            <a:r>
              <a:rPr lang="en-US" sz="2900" dirty="0">
                <a:solidFill>
                  <a:schemeClr val="tx2"/>
                </a:solidFill>
              </a:rPr>
              <a:t>KNN Model-Based Approach in Classification</a:t>
            </a:r>
          </a:p>
          <a:p>
            <a:r>
              <a:rPr lang="en-US" sz="2900" dirty="0">
                <a:solidFill>
                  <a:schemeClr val="tx2"/>
                </a:solidFill>
              </a:rPr>
              <a:t>Research and Implementation of Machine Learning Classifier Based on KNN</a:t>
            </a:r>
          </a:p>
          <a:p>
            <a:r>
              <a:rPr lang="en-US" sz="2900" dirty="0">
                <a:solidFill>
                  <a:schemeClr val="tx2"/>
                </a:solidFill>
              </a:rPr>
              <a:t>A KNN Research Paper Classification Method Based on Shared Nearest Neighbor</a:t>
            </a:r>
          </a:p>
          <a:p>
            <a:r>
              <a:rPr lang="en-US" sz="2900" dirty="0">
                <a:solidFill>
                  <a:schemeClr val="tx2"/>
                </a:solidFill>
              </a:rPr>
              <a:t>Prediction of COVID-19 Possibilities using KNN Classification Algorithm</a:t>
            </a:r>
          </a:p>
          <a:p>
            <a:r>
              <a:rPr lang="en-US" sz="2900" dirty="0">
                <a:solidFill>
                  <a:schemeClr val="tx2"/>
                </a:solidFill>
              </a:rPr>
              <a:t>Research and Implementation of Machine Learning Classifier Based on KNN</a:t>
            </a:r>
          </a:p>
          <a:p>
            <a:r>
              <a:rPr lang="en-US" sz="2900" i="0" dirty="0">
                <a:solidFill>
                  <a:schemeClr val="tx2"/>
                </a:solidFill>
                <a:effectLst/>
              </a:rPr>
              <a:t>A Brief Review of Nearest Neighbor Algorithm for Learning and Classification</a:t>
            </a:r>
            <a:endParaRPr lang="en-US" sz="2900" dirty="0">
              <a:solidFill>
                <a:schemeClr val="tx2"/>
              </a:solidFill>
            </a:endParaRPr>
          </a:p>
          <a:p>
            <a:endParaRPr lang="en-US" sz="3200" dirty="0"/>
          </a:p>
          <a:p>
            <a:endParaRPr lang="en-IN" dirty="0">
              <a:solidFill>
                <a:srgbClr val="FF0000"/>
              </a:solidFill>
            </a:endParaRPr>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12</a:t>
            </a:fld>
            <a:endParaRPr lang="en-IN"/>
          </a:p>
        </p:txBody>
      </p:sp>
    </p:spTree>
    <p:extLst>
      <p:ext uri="{BB962C8B-B14F-4D97-AF65-F5344CB8AC3E}">
        <p14:creationId xmlns:p14="http://schemas.microsoft.com/office/powerpoint/2010/main" val="226407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785246" y="2220685"/>
            <a:ext cx="5792697" cy="2177143"/>
          </a:xfrm>
        </p:spPr>
        <p:txBody>
          <a:bodyPr/>
          <a:lstStyle/>
          <a:p>
            <a:endParaRPr lang="en-US" dirty="0"/>
          </a:p>
          <a:p>
            <a:pPr algn="ctr">
              <a:buNone/>
            </a:pPr>
            <a:r>
              <a:rPr lang="en-IN" sz="5400" dirty="0"/>
              <a:t>Q &amp; A</a:t>
            </a:r>
            <a:endParaRPr lang="en-US" sz="5400" dirty="0"/>
          </a:p>
        </p:txBody>
      </p:sp>
      <p:sp>
        <p:nvSpPr>
          <p:cNvPr id="5" name="Footer Placeholder 4"/>
          <p:cNvSpPr>
            <a:spLocks noGrp="1"/>
          </p:cNvSpPr>
          <p:nvPr>
            <p:ph type="ftr" sz="quarter" idx="11"/>
          </p:nvPr>
        </p:nvSpPr>
        <p:spPr/>
        <p:txBody>
          <a:bodyPr/>
          <a:lstStyle/>
          <a:p>
            <a:r>
              <a:rPr lang="en-US"/>
              <a:t>8CS7_0 Project, Session 2020-2021 </a:t>
            </a:r>
            <a:endParaRPr lang="en-IN"/>
          </a:p>
        </p:txBody>
      </p:sp>
      <p:sp>
        <p:nvSpPr>
          <p:cNvPr id="7" name="Slide Number Placeholder 6"/>
          <p:cNvSpPr>
            <a:spLocks noGrp="1"/>
          </p:cNvSpPr>
          <p:nvPr>
            <p:ph type="sldNum" sz="quarter" idx="12"/>
          </p:nvPr>
        </p:nvSpPr>
        <p:spPr/>
        <p:txBody>
          <a:bodyPr/>
          <a:lstStyle/>
          <a:p>
            <a:fld id="{A3DFE1C7-CADE-4666-88F5-C0C8CECCFE56}" type="slidenum">
              <a:rPr lang="en-IN" smtClean="0"/>
              <a:pPr/>
              <a:t>13</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94" y="127721"/>
            <a:ext cx="1643367" cy="1415267"/>
          </a:xfrm>
          <a:prstGeom prst="rect">
            <a:avLst/>
          </a:prstGeom>
        </p:spPr>
      </p:pic>
    </p:spTree>
    <p:extLst>
      <p:ext uri="{BB962C8B-B14F-4D97-AF65-F5344CB8AC3E}">
        <p14:creationId xmlns:p14="http://schemas.microsoft.com/office/powerpoint/2010/main" val="63410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245" y="409912"/>
            <a:ext cx="7909619" cy="714703"/>
          </a:xfrm>
        </p:spPr>
        <p:txBody>
          <a:bodyPr>
            <a:normAutofit fontScale="90000"/>
          </a:bodyPr>
          <a:lstStyle/>
          <a:p>
            <a:r>
              <a:rPr lang="en-US" b="1" dirty="0"/>
              <a:t>Problem Statement</a:t>
            </a:r>
            <a:endParaRPr lang="en-IN" b="1" dirty="0"/>
          </a:p>
        </p:txBody>
      </p:sp>
      <p:sp>
        <p:nvSpPr>
          <p:cNvPr id="3" name="Content Placeholder 2"/>
          <p:cNvSpPr>
            <a:spLocks noGrp="1"/>
          </p:cNvSpPr>
          <p:nvPr>
            <p:ph idx="1"/>
          </p:nvPr>
        </p:nvSpPr>
        <p:spPr>
          <a:xfrm>
            <a:off x="1644287" y="1513066"/>
            <a:ext cx="8596668" cy="4593445"/>
          </a:xfrm>
        </p:spPr>
        <p:txBody>
          <a:bodyPr/>
          <a:lstStyle/>
          <a:p>
            <a:pPr>
              <a:buNone/>
            </a:pPr>
            <a:endParaRPr lang="en-US" dirty="0">
              <a:solidFill>
                <a:srgbClr val="FF0000"/>
              </a:solidFill>
            </a:endParaRPr>
          </a:p>
          <a:p>
            <a:pPr>
              <a:buNone/>
            </a:pPr>
            <a:r>
              <a:rPr lang="en-US" dirty="0">
                <a:solidFill>
                  <a:srgbClr val="FF0000"/>
                </a:solidFill>
              </a:rPr>
              <a:t>The k-nearest neighbors (KNN) algorithm is a simple, easy-to-implement supervised machine learning algorithm that can be used to solve both classification and regression problems.</a:t>
            </a:r>
          </a:p>
        </p:txBody>
      </p:sp>
      <p:sp>
        <p:nvSpPr>
          <p:cNvPr id="5" name="Footer Placeholder 4"/>
          <p:cNvSpPr>
            <a:spLocks noGrp="1"/>
          </p:cNvSpPr>
          <p:nvPr>
            <p:ph type="ftr" sz="quarter" idx="11"/>
          </p:nvPr>
        </p:nvSpPr>
        <p:spPr/>
        <p:txBody>
          <a:bodyPr/>
          <a:lstStyle/>
          <a:p>
            <a:r>
              <a:rPr lang="en-US" dirty="0"/>
              <a:t>8CS7_0 Project, Session 2020-2021 </a:t>
            </a:r>
            <a:endParaRPr lang="en-IN" dirty="0"/>
          </a:p>
        </p:txBody>
      </p:sp>
      <p:sp>
        <p:nvSpPr>
          <p:cNvPr id="7" name="Slide Number Placeholder 6"/>
          <p:cNvSpPr>
            <a:spLocks noGrp="1"/>
          </p:cNvSpPr>
          <p:nvPr>
            <p:ph type="sldNum" sz="quarter" idx="12"/>
          </p:nvPr>
        </p:nvSpPr>
        <p:spPr/>
        <p:txBody>
          <a:bodyPr/>
          <a:lstStyle/>
          <a:p>
            <a:fld id="{A3DFE1C7-CADE-4666-88F5-C0C8CECCFE56}" type="slidenum">
              <a:rPr lang="en-IN" smtClean="0"/>
              <a:pPr/>
              <a:t>2</a:t>
            </a:fld>
            <a:endParaRPr lang="en-IN"/>
          </a:p>
        </p:txBody>
      </p:sp>
    </p:spTree>
    <p:extLst>
      <p:ext uri="{BB962C8B-B14F-4D97-AF65-F5344CB8AC3E}">
        <p14:creationId xmlns:p14="http://schemas.microsoft.com/office/powerpoint/2010/main" val="100616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6"/>
            <a:ext cx="10972800" cy="1143000"/>
          </a:xfrm>
        </p:spPr>
        <p:txBody>
          <a:bodyPr>
            <a:normAutofit fontScale="90000"/>
          </a:bodyPr>
          <a:lstStyle/>
          <a:p>
            <a:r>
              <a:rPr lang="en-IN" b="1" dirty="0"/>
              <a:t>Literature Review 1 </a:t>
            </a:r>
            <a:br>
              <a:rPr lang="en-US" dirty="0">
                <a:solidFill>
                  <a:srgbClr val="FF0000"/>
                </a:solidFill>
              </a:rPr>
            </a:br>
            <a:endParaRPr lang="en-US" dirty="0"/>
          </a:p>
        </p:txBody>
      </p:sp>
      <p:sp>
        <p:nvSpPr>
          <p:cNvPr id="3" name="Content Placeholder 2"/>
          <p:cNvSpPr>
            <a:spLocks noGrp="1"/>
          </p:cNvSpPr>
          <p:nvPr>
            <p:ph idx="1"/>
          </p:nvPr>
        </p:nvSpPr>
        <p:spPr>
          <a:xfrm>
            <a:off x="609600" y="1821268"/>
            <a:ext cx="10972800" cy="4525963"/>
          </a:xfrm>
        </p:spPr>
        <p:txBody>
          <a:bodyPr>
            <a:normAutofit/>
          </a:bodyPr>
          <a:lstStyle/>
          <a:p>
            <a:r>
              <a:rPr lang="en-US" sz="2000" dirty="0"/>
              <a:t>The topic of this paper was “Classification Techniques in Machine Learning: Applications and Issues”.</a:t>
            </a:r>
          </a:p>
          <a:p>
            <a:pPr marL="0" indent="0">
              <a:buNone/>
            </a:pPr>
            <a:endParaRPr lang="en-US" sz="2000" dirty="0"/>
          </a:p>
          <a:p>
            <a:r>
              <a:rPr lang="en-US" sz="2000" dirty="0"/>
              <a:t>In this paper various popular classification techniques of machine learning has been discussed with their basic working mechanism, strengths and weaknesses. The potential applications and issues with their available solutions have also been highlighted. Classification methods are typically strong in modeling interactions. The discussed classification techniques can be implemented on different type of data set i.e. health, financial etc. It is difficult to find out which technique is superior to other because each technique has its own merits, demerits and implementation issues. The selection of classification technique depends on user problem domain. However, lot of work has been done in classification domain but it still requires formal attention of research community to overcome classification issues that have been arising due to dealing with new classification problems like problems in classification of Big Data.</a:t>
            </a:r>
          </a:p>
        </p:txBody>
      </p:sp>
      <p:sp>
        <p:nvSpPr>
          <p:cNvPr id="4" name="Footer Placeholder 3"/>
          <p:cNvSpPr>
            <a:spLocks noGrp="1"/>
          </p:cNvSpPr>
          <p:nvPr>
            <p:ph type="ftr" sz="quarter" idx="11"/>
          </p:nvPr>
        </p:nvSpPr>
        <p:spPr/>
        <p:txBody>
          <a:bodyPr/>
          <a:lstStyle/>
          <a:p>
            <a:r>
              <a:rPr lang="en-US"/>
              <a:t>8CS7_0 Project, Session 2020-2021 </a:t>
            </a:r>
            <a:endParaRPr lang="en-IN"/>
          </a:p>
        </p:txBody>
      </p:sp>
      <p:sp>
        <p:nvSpPr>
          <p:cNvPr id="5" name="Slide Number Placeholder 4"/>
          <p:cNvSpPr>
            <a:spLocks noGrp="1"/>
          </p:cNvSpPr>
          <p:nvPr>
            <p:ph type="sldNum" sz="quarter" idx="12"/>
          </p:nvPr>
        </p:nvSpPr>
        <p:spPr/>
        <p:txBody>
          <a:bodyPr/>
          <a:lstStyle/>
          <a:p>
            <a:fld id="{A3DFE1C7-CADE-4666-88F5-C0C8CECCFE56}"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2</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a:bodyPr>
          <a:lstStyle/>
          <a:p>
            <a:endParaRPr lang="en-IN" sz="2400" dirty="0"/>
          </a:p>
          <a:p>
            <a:r>
              <a:rPr lang="en-IN" sz="2400" dirty="0"/>
              <a:t>The topic of this paper was “</a:t>
            </a:r>
            <a:r>
              <a:rPr lang="en-US" sz="2400" dirty="0"/>
              <a:t>KNN based Machine Learning Approach for Text and Document Mining”.</a:t>
            </a:r>
          </a:p>
          <a:p>
            <a:pPr marL="0" indent="0">
              <a:buNone/>
            </a:pPr>
            <a:endParaRPr lang="en-US" sz="2400" dirty="0"/>
          </a:p>
          <a:p>
            <a:r>
              <a:rPr lang="en-US" sz="2200" dirty="0"/>
              <a:t>We conclude that KNN shows the maximum accuracy as compared to the Naive Bayes and Term-Graph. The drawback for KNN is that its time complexity is high but gives a better accuracy than others. We implemented Term-Graph with other methods rather than the traditional Term-Graph used with AFOPT. This hybrid shows a better result than the traditional combination. Finally we made an information retrieval application using Vector Space Model to give the result of the query entered by the client by showing the relevant document. We will focus more in future on Reducing Complexity, Increasing Accuracy and Text Summarization</a:t>
            </a:r>
            <a:endParaRPr lang="en-IN" sz="2200" dirty="0"/>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4</a:t>
            </a:fld>
            <a:endParaRPr lang="en-IN"/>
          </a:p>
        </p:txBody>
      </p:sp>
    </p:spTree>
    <p:extLst>
      <p:ext uri="{BB962C8B-B14F-4D97-AF65-F5344CB8AC3E}">
        <p14:creationId xmlns:p14="http://schemas.microsoft.com/office/powerpoint/2010/main" val="410890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3</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fontScale="92500"/>
          </a:bodyPr>
          <a:lstStyle/>
          <a:p>
            <a:endParaRPr lang="en-IN" sz="2400" dirty="0"/>
          </a:p>
          <a:p>
            <a:r>
              <a:rPr lang="en-IN" sz="2200" dirty="0"/>
              <a:t>The topic of this paper was “</a:t>
            </a:r>
            <a:r>
              <a:rPr lang="en-US" sz="2200" dirty="0"/>
              <a:t>KNN Model-Based Approach in Classification”.</a:t>
            </a:r>
          </a:p>
          <a:p>
            <a:r>
              <a:rPr lang="en-US" sz="2200" dirty="0"/>
              <a:t>The k-Nearest-</a:t>
            </a:r>
            <a:r>
              <a:rPr lang="en-US" sz="2200" dirty="0" err="1"/>
              <a:t>Neighbours</a:t>
            </a:r>
            <a:r>
              <a:rPr lang="en-US" sz="2200" dirty="0"/>
              <a:t>(KNN) is a simple but effective method for classification. The major drawbacks with respect to KNN are (1) its low efficiency - being a lazy learning method prohibits it in many applications such as dynamic web mining for a large repository, and (2) its dependency on the selection of a “good value” for k. In this paper, we propose a novel KNN type method for classification that is aimed at overcoming these shortcomings. Our method constructs a KNN model for the data, which replaces the data to serve as the basis of classification. The value of k is automatically determined, is varied for different data, and is optimal in terms of classification accuracy. The construction of the model reduces the dependency on k and makes classification faster. Experiments were carried out on some public datasets collected from the UCI machine learning repository in order to test our method . The experimental results show that the KNN based model compares well with C5.0 and KNN in terms of classification accuracy, but is more efficient than the standard KNN.</a:t>
            </a:r>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5</a:t>
            </a:fld>
            <a:endParaRPr lang="en-IN"/>
          </a:p>
        </p:txBody>
      </p:sp>
    </p:spTree>
    <p:extLst>
      <p:ext uri="{BB962C8B-B14F-4D97-AF65-F5344CB8AC3E}">
        <p14:creationId xmlns:p14="http://schemas.microsoft.com/office/powerpoint/2010/main" val="306509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4</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a:bodyPr>
          <a:lstStyle/>
          <a:p>
            <a:endParaRPr lang="en-IN" sz="2400" dirty="0"/>
          </a:p>
          <a:p>
            <a:r>
              <a:rPr lang="en-IN" sz="2400" dirty="0"/>
              <a:t>The topic of this paper was “</a:t>
            </a:r>
            <a:r>
              <a:rPr lang="en-US" sz="2400" dirty="0"/>
              <a:t>Research and Implementation of Machine Learning Classifier Based on KNN”.</a:t>
            </a:r>
          </a:p>
          <a:p>
            <a:pPr marL="0" indent="0">
              <a:buNone/>
            </a:pPr>
            <a:endParaRPr lang="en-US" sz="2400" dirty="0"/>
          </a:p>
          <a:p>
            <a:r>
              <a:rPr lang="en-US" sz="2200" dirty="0"/>
              <a:t>Machine learning classifier is an important part of pattern recognition system; it is also an important research field of machine learning. The main research object of this paper is K data mining (KNN, K Nearest Neighbor) classification method, using  KNN to classify the data, and compare the classification results. The research work of  this paper mainly discusses the implementation of KNN-based machine learning classifier, mainly focusing on the theoretical analysis of K-data mining, algorithm implementation, and implementing KNN-based machine learning classifier.</a:t>
            </a:r>
            <a:endParaRPr lang="en-IN" sz="2200" dirty="0"/>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6</a:t>
            </a:fld>
            <a:endParaRPr lang="en-IN"/>
          </a:p>
        </p:txBody>
      </p:sp>
    </p:spTree>
    <p:extLst>
      <p:ext uri="{BB962C8B-B14F-4D97-AF65-F5344CB8AC3E}">
        <p14:creationId xmlns:p14="http://schemas.microsoft.com/office/powerpoint/2010/main" val="288351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5</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a:bodyPr>
          <a:lstStyle/>
          <a:p>
            <a:endParaRPr lang="en-IN" sz="2400" dirty="0"/>
          </a:p>
          <a:p>
            <a:r>
              <a:rPr lang="en-IN" sz="2400" dirty="0"/>
              <a:t>The topic of this paper was “</a:t>
            </a:r>
            <a:r>
              <a:rPr lang="en-US" sz="2400" dirty="0"/>
              <a:t>A KNN Research Paper Classification Method Based on Shared Nearest Neighbor”.</a:t>
            </a:r>
          </a:p>
          <a:p>
            <a:pPr marL="0" indent="0">
              <a:buNone/>
            </a:pPr>
            <a:endParaRPr lang="en-US" sz="2400" dirty="0"/>
          </a:p>
          <a:p>
            <a:r>
              <a:rPr lang="en-US" sz="2200" dirty="0"/>
              <a:t>The patents cover almost all the latest, the most active innovative technical information in technical fields, therefore patent classification has great application value in the patent research domain. This paper presents a KNN text categorization method based on shared nearest neighbor, effectively combining the BM25 similarity calculation method and the Neighborhood Information of samples. The effectiveness of this method has been fully verified in the NTCIR-8 Patent Classification evaluation.</a:t>
            </a:r>
            <a:endParaRPr lang="en-IN" sz="2200" dirty="0"/>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7</a:t>
            </a:fld>
            <a:endParaRPr lang="en-IN"/>
          </a:p>
        </p:txBody>
      </p:sp>
    </p:spTree>
    <p:extLst>
      <p:ext uri="{BB962C8B-B14F-4D97-AF65-F5344CB8AC3E}">
        <p14:creationId xmlns:p14="http://schemas.microsoft.com/office/powerpoint/2010/main" val="321374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6</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fontScale="92500" lnSpcReduction="20000"/>
          </a:bodyPr>
          <a:lstStyle/>
          <a:p>
            <a:endParaRPr lang="en-IN" sz="2400" dirty="0"/>
          </a:p>
          <a:p>
            <a:r>
              <a:rPr lang="en-IN" sz="2400" dirty="0"/>
              <a:t>The topic of this paper was “</a:t>
            </a:r>
            <a:r>
              <a:rPr lang="en-US" sz="2400" dirty="0"/>
              <a:t>Prediction of COVID-19 Possibilities using KNN Classification Algorithm”.</a:t>
            </a:r>
          </a:p>
          <a:p>
            <a:pPr marL="0" indent="0">
              <a:buNone/>
            </a:pPr>
            <a:endParaRPr lang="en-US" sz="2400" dirty="0"/>
          </a:p>
          <a:p>
            <a:r>
              <a:rPr lang="en-US" sz="2200" dirty="0"/>
              <a:t>This paper studies the different machine learning classification algorithms to predict the COVID-19 recovered and deceased cases. The k-fold cross-validation resampling technique is used to validate the prediction model. The prediction scores of each algorithm are evaluated with performance metrics such as prediction accuracy, precision, recall, mean square error, confusion matrix, and kappa score. For the preprocessed dataset, the k-nearest neighbor (KNN) classification algorithm produces 80.4 % of predication accuracy and 1.5 to 3.3 % of improved accuracy over other algorithms. The KNN algorithm predicts 92 % (true positive rate) of the deceased cases correctly , with 0.077 % of misclassification. Further, the KNN algorithm produces the lowest error rate as 0.19 on the prediction of accurate COVID-19 cases than the other algorithm. Also, it produces the receiver operator characteristic curve with an output value of 82 %. Based on the prediction results of various machine learning classification algorithms on the COVID-19 dataset, this paper shows that the KNN algorithm predicts COVID-19 possibilities well for the smaller (730 records) dataset than other algorithms</a:t>
            </a:r>
            <a:endParaRPr lang="en-IN" sz="2200" dirty="0"/>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8</a:t>
            </a:fld>
            <a:endParaRPr lang="en-IN"/>
          </a:p>
        </p:txBody>
      </p:sp>
    </p:spTree>
    <p:extLst>
      <p:ext uri="{BB962C8B-B14F-4D97-AF65-F5344CB8AC3E}">
        <p14:creationId xmlns:p14="http://schemas.microsoft.com/office/powerpoint/2010/main" val="7465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6EF9-5C4C-4304-AA63-2DE0A60B41C5}"/>
              </a:ext>
            </a:extLst>
          </p:cNvPr>
          <p:cNvSpPr>
            <a:spLocks noGrp="1"/>
          </p:cNvSpPr>
          <p:nvPr>
            <p:ph type="title"/>
          </p:nvPr>
        </p:nvSpPr>
        <p:spPr/>
        <p:txBody>
          <a:bodyPr>
            <a:normAutofit/>
          </a:bodyPr>
          <a:lstStyle/>
          <a:p>
            <a:r>
              <a:rPr lang="en-IN" sz="4000" b="1" dirty="0"/>
              <a:t>Literature Review 7</a:t>
            </a:r>
            <a:endParaRPr lang="en-IN" sz="4000" dirty="0"/>
          </a:p>
        </p:txBody>
      </p:sp>
      <p:sp>
        <p:nvSpPr>
          <p:cNvPr id="3" name="Content Placeholder 2">
            <a:extLst>
              <a:ext uri="{FF2B5EF4-FFF2-40B4-BE49-F238E27FC236}">
                <a16:creationId xmlns:a16="http://schemas.microsoft.com/office/drawing/2014/main" id="{7FC0422A-3F62-495C-8E32-6669B9E5C2E0}"/>
              </a:ext>
            </a:extLst>
          </p:cNvPr>
          <p:cNvSpPr>
            <a:spLocks noGrp="1"/>
          </p:cNvSpPr>
          <p:nvPr>
            <p:ph idx="1"/>
          </p:nvPr>
        </p:nvSpPr>
        <p:spPr/>
        <p:txBody>
          <a:bodyPr>
            <a:normAutofit/>
          </a:bodyPr>
          <a:lstStyle/>
          <a:p>
            <a:endParaRPr lang="en-IN" sz="2400" dirty="0"/>
          </a:p>
          <a:p>
            <a:r>
              <a:rPr lang="en-IN" sz="2400" dirty="0"/>
              <a:t>The topic of this paper was “</a:t>
            </a:r>
            <a:r>
              <a:rPr lang="en-US" sz="2000" dirty="0"/>
              <a:t>Research and Implementation of Machine Learning Classifier Based on KNN</a:t>
            </a:r>
            <a:r>
              <a:rPr lang="en-US" sz="1400" dirty="0"/>
              <a:t> </a:t>
            </a:r>
            <a:r>
              <a:rPr lang="en-US" sz="2400" dirty="0"/>
              <a:t>”.</a:t>
            </a:r>
          </a:p>
          <a:p>
            <a:pPr marL="0" indent="0">
              <a:buNone/>
            </a:pPr>
            <a:endParaRPr lang="en-US" sz="2400" dirty="0"/>
          </a:p>
          <a:p>
            <a:r>
              <a:rPr lang="en-US" sz="2000" dirty="0"/>
              <a:t>Machine learning classifier is an important part of pattern recognition system; it is also an important research field of machine learning. The main research object of this paper is K data mining (KNN, K Nearest Neighbor) classification method, using KNN to classify the data, and compare the classification results. The research work of this paper mainly discusses the implementation of KNN-based machine learning classifier, mainly focusing on the theoretical analysis of K-data mining, algorithm implementation, and implementing KNN-based machine learning classifier.</a:t>
            </a:r>
            <a:endParaRPr lang="en-IN" sz="2000" dirty="0"/>
          </a:p>
        </p:txBody>
      </p:sp>
      <p:sp>
        <p:nvSpPr>
          <p:cNvPr id="4" name="Footer Placeholder 3">
            <a:extLst>
              <a:ext uri="{FF2B5EF4-FFF2-40B4-BE49-F238E27FC236}">
                <a16:creationId xmlns:a16="http://schemas.microsoft.com/office/drawing/2014/main" id="{402A3685-032D-4907-B953-5FDBC0703664}"/>
              </a:ext>
            </a:extLst>
          </p:cNvPr>
          <p:cNvSpPr>
            <a:spLocks noGrp="1"/>
          </p:cNvSpPr>
          <p:nvPr>
            <p:ph type="ftr" sz="quarter" idx="11"/>
          </p:nvPr>
        </p:nvSpPr>
        <p:spPr/>
        <p:txBody>
          <a:bodyPr/>
          <a:lstStyle/>
          <a:p>
            <a:r>
              <a:rPr lang="en-US"/>
              <a:t>8CS7_0 Project, Session 2020-2021 </a:t>
            </a:r>
            <a:endParaRPr lang="en-IN"/>
          </a:p>
        </p:txBody>
      </p:sp>
      <p:sp>
        <p:nvSpPr>
          <p:cNvPr id="5" name="Slide Number Placeholder 4">
            <a:extLst>
              <a:ext uri="{FF2B5EF4-FFF2-40B4-BE49-F238E27FC236}">
                <a16:creationId xmlns:a16="http://schemas.microsoft.com/office/drawing/2014/main" id="{69BE72B9-B196-4322-B5CB-E08C66305B13}"/>
              </a:ext>
            </a:extLst>
          </p:cNvPr>
          <p:cNvSpPr>
            <a:spLocks noGrp="1"/>
          </p:cNvSpPr>
          <p:nvPr>
            <p:ph type="sldNum" sz="quarter" idx="12"/>
          </p:nvPr>
        </p:nvSpPr>
        <p:spPr/>
        <p:txBody>
          <a:bodyPr/>
          <a:lstStyle/>
          <a:p>
            <a:fld id="{A3DFE1C7-CADE-4666-88F5-C0C8CECCFE56}" type="slidenum">
              <a:rPr lang="en-IN" smtClean="0"/>
              <a:pPr/>
              <a:t>9</a:t>
            </a:fld>
            <a:endParaRPr lang="en-IN"/>
          </a:p>
        </p:txBody>
      </p:sp>
    </p:spTree>
    <p:extLst>
      <p:ext uri="{BB962C8B-B14F-4D97-AF65-F5344CB8AC3E}">
        <p14:creationId xmlns:p14="http://schemas.microsoft.com/office/powerpoint/2010/main" val="378365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1533</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Poornima College of Engineering</vt:lpstr>
      <vt:lpstr>Problem Statement</vt:lpstr>
      <vt:lpstr>Literature Review 1  </vt:lpstr>
      <vt:lpstr>Literature Review 2</vt:lpstr>
      <vt:lpstr>Literature Review 3</vt:lpstr>
      <vt:lpstr>Literature Review 4</vt:lpstr>
      <vt:lpstr>Literature Review 5</vt:lpstr>
      <vt:lpstr>Literature Review 6</vt:lpstr>
      <vt:lpstr>Literature Review 7</vt:lpstr>
      <vt:lpstr>Literature Review 8</vt:lpstr>
      <vt:lpstr>Conclusion &amp; Future Scope</vt:lpstr>
      <vt:lpstr>Reference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dc:title>
  <dc:creator>india</dc:creator>
  <cp:lastModifiedBy>Anurag Kumar</cp:lastModifiedBy>
  <cp:revision>57</cp:revision>
  <dcterms:created xsi:type="dcterms:W3CDTF">2019-09-25T04:16:25Z</dcterms:created>
  <dcterms:modified xsi:type="dcterms:W3CDTF">2021-12-15T17:12:50Z</dcterms:modified>
</cp:coreProperties>
</file>