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4780" r:id="rId3"/>
    <p:sldId id="4779" r:id="rId4"/>
    <p:sldId id="4781" r:id="rId5"/>
    <p:sldId id="4782" r:id="rId6"/>
    <p:sldId id="4783" r:id="rId7"/>
    <p:sldId id="4784" r:id="rId8"/>
    <p:sldId id="4785" r:id="rId9"/>
    <p:sldId id="4787" r:id="rId10"/>
    <p:sldId id="4788" r:id="rId11"/>
    <p:sldId id="4786" r:id="rId12"/>
    <p:sldId id="4789" r:id="rId13"/>
    <p:sldId id="4790" r:id="rId14"/>
  </p:sldIdLst>
  <p:sldSz cx="12192000" cy="6858000"/>
  <p:notesSz cx="6858000" cy="9144000"/>
  <p:embeddedFontLst>
    <p:embeddedFont>
      <p:font typeface="Arial Narrow" panose="020B060602020203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Light" panose="02000000000000000000" pitchFamily="2" charset="0"/>
      <p:regular r:id="rId28"/>
      <p:italic r:id="rId29"/>
    </p:embeddedFont>
    <p:embeddedFont>
      <p:font typeface="Roboto Medium" panose="02000000000000000000" pitchFamily="2" charset="0"/>
      <p:regular r:id="rId30"/>
      <p: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4780"/>
            <p14:sldId id="4779"/>
            <p14:sldId id="4781"/>
            <p14:sldId id="4782"/>
            <p14:sldId id="4783"/>
            <p14:sldId id="4784"/>
            <p14:sldId id="4785"/>
            <p14:sldId id="4787"/>
            <p14:sldId id="4788"/>
            <p14:sldId id="4786"/>
            <p14:sldId id="4789"/>
            <p14:sldId id="4790"/>
          </p14:sldIdLst>
        </p14:section>
        <p14:section name="Disclaimer" id="{1BDF34DF-3DC5-4B3F-AADB-BBEF917A852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58" d="100"/>
          <a:sy n="58" d="100"/>
        </p:scale>
        <p:origin x="1232" y="3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12/08/2023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1AE73D39-EA60-0629-DC4E-D388FACCC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992" y="1148351"/>
            <a:ext cx="4744112" cy="4715533"/>
          </a:xfrm>
          <a:prstGeom prst="rect">
            <a:avLst/>
          </a:prstGeom>
        </p:spPr>
      </p:pic>
      <p:pic>
        <p:nvPicPr>
          <p:cNvPr id="7" name="Picture 6">
            <a:extLst>
              <a:ext uri="{FF2B5EF4-FFF2-40B4-BE49-F238E27FC236}">
                <a16:creationId xmlns:a16="http://schemas.microsoft.com/office/drawing/2014/main" id="{D0850CEB-42FB-B5FA-8039-645604A66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231" y="1110245"/>
            <a:ext cx="4782217" cy="4791744"/>
          </a:xfrm>
          <a:prstGeom prst="rect">
            <a:avLst/>
          </a:prstGeom>
        </p:spPr>
      </p:pic>
    </p:spTree>
    <p:extLst>
      <p:ext uri="{BB962C8B-B14F-4D97-AF65-F5344CB8AC3E}">
        <p14:creationId xmlns:p14="http://schemas.microsoft.com/office/powerpoint/2010/main" val="3562617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A57472DF-67C4-F117-8188-55C50732B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939" y="1174856"/>
            <a:ext cx="4772691" cy="4772691"/>
          </a:xfrm>
          <a:prstGeom prst="rect">
            <a:avLst/>
          </a:prstGeom>
        </p:spPr>
      </p:pic>
      <p:pic>
        <p:nvPicPr>
          <p:cNvPr id="7" name="Picture 6">
            <a:extLst>
              <a:ext uri="{FF2B5EF4-FFF2-40B4-BE49-F238E27FC236}">
                <a16:creationId xmlns:a16="http://schemas.microsoft.com/office/drawing/2014/main" id="{A472F3C4-E0F6-18CA-EB37-8AD1CF44D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8197" y="1277771"/>
            <a:ext cx="4744338" cy="4772691"/>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2367B981-E972-BE44-960D-1081EE5EC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263" y="1033128"/>
            <a:ext cx="4753638" cy="4791744"/>
          </a:xfrm>
          <a:prstGeom prst="rect">
            <a:avLst/>
          </a:prstGeom>
        </p:spPr>
      </p:pic>
      <p:pic>
        <p:nvPicPr>
          <p:cNvPr id="7" name="Picture 6">
            <a:extLst>
              <a:ext uri="{FF2B5EF4-FFF2-40B4-BE49-F238E27FC236}">
                <a16:creationId xmlns:a16="http://schemas.microsoft.com/office/drawing/2014/main" id="{0FD43D9E-1E4F-4EF2-06F6-4C55208CAA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8537" y="1033127"/>
            <a:ext cx="4801288" cy="4791743"/>
          </a:xfrm>
          <a:prstGeom prst="rect">
            <a:avLst/>
          </a:prstGeom>
        </p:spPr>
      </p:pic>
    </p:spTree>
    <p:extLst>
      <p:ext uri="{BB962C8B-B14F-4D97-AF65-F5344CB8AC3E}">
        <p14:creationId xmlns:p14="http://schemas.microsoft.com/office/powerpoint/2010/main" val="952771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292B0119-4B19-CC6B-9862-D225D4092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041" y="1173367"/>
            <a:ext cx="4782217" cy="4753638"/>
          </a:xfrm>
          <a:prstGeom prst="rect">
            <a:avLst/>
          </a:prstGeom>
        </p:spPr>
      </p:pic>
      <p:pic>
        <p:nvPicPr>
          <p:cNvPr id="7" name="Picture 6">
            <a:extLst>
              <a:ext uri="{FF2B5EF4-FFF2-40B4-BE49-F238E27FC236}">
                <a16:creationId xmlns:a16="http://schemas.microsoft.com/office/drawing/2014/main" id="{FE5CF8D5-D6E5-1652-5573-C3816031E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4174" y="1173367"/>
            <a:ext cx="4527097" cy="4545062"/>
          </a:xfrm>
          <a:prstGeom prst="rect">
            <a:avLst/>
          </a:prstGeom>
        </p:spPr>
      </p:pic>
    </p:spTree>
    <p:extLst>
      <p:ext uri="{BB962C8B-B14F-4D97-AF65-F5344CB8AC3E}">
        <p14:creationId xmlns:p14="http://schemas.microsoft.com/office/powerpoint/2010/main" val="4026122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6"/>
            <a:ext cx="7580989" cy="1718742"/>
          </a:xfrm>
          <a:prstGeom prst="rect">
            <a:avLst/>
          </a:prstGeom>
          <a:noFill/>
        </p:spPr>
        <p:txBody>
          <a:bodyPr wrap="square" lIns="0" tIns="0" rIns="0" bIns="0" rtlCol="0" anchor="t">
            <a:noAutofit/>
          </a:bodyPr>
          <a:lstStyle/>
          <a:p>
            <a:pPr algn="l"/>
            <a:r>
              <a:rPr lang="en-AU" sz="1200" b="1" dirty="0">
                <a:latin typeface="Arial Narrow" panose="020B0606020202030204" pitchFamily="34" charset="0"/>
                <a:ea typeface="Roboto Light" panose="02000000000000000000" pitchFamily="2" charset="0"/>
              </a:rPr>
              <a:t>To dive deep into customer segments and understand the consumer drive.</a:t>
            </a:r>
          </a:p>
          <a:p>
            <a:pPr algn="l"/>
            <a:endParaRPr lang="en-US" sz="1200" b="0" i="0" dirty="0">
              <a:effectLst/>
              <a:latin typeface="-apple-system"/>
            </a:endParaRPr>
          </a:p>
          <a:p>
            <a:pPr marL="228600" indent="-228600" algn="l">
              <a:buFont typeface="+mj-lt"/>
              <a:buAutoNum type="arabicPeriod"/>
            </a:pPr>
            <a:endParaRPr lang="en-AU" sz="1200" b="1" dirty="0">
              <a:latin typeface="Arial Narrow" panose="020B0606020202030204" pitchFamily="34" charset="0"/>
              <a:ea typeface="Roboto Light" panose="02000000000000000000" pitchFamily="2" charset="0"/>
            </a:endParaRPr>
          </a:p>
          <a:p>
            <a:pPr algn="l"/>
            <a:endParaRPr lang="en-AU" sz="1200" dirty="0">
              <a:latin typeface="Arial Narrow" panose="020B0606020202030204" pitchFamily="34"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b="1" dirty="0">
                <a:latin typeface="Arial Narrow" panose="020B0606020202030204" pitchFamily="34" charset="0"/>
                <a:ea typeface="Roboto Light" panose="02000000000000000000" pitchFamily="2" charset="0"/>
              </a:rPr>
              <a:t>To examine the performance of trial and control stores to make recommendations.</a:t>
            </a:r>
          </a:p>
          <a:p>
            <a:endParaRPr lang="en-AU" sz="1200" b="1" dirty="0">
              <a:latin typeface="Arial Narrow" panose="020B0606020202030204" pitchFamily="34" charset="0"/>
              <a:ea typeface="Roboto Light" panose="02000000000000000000" pitchFamily="2" charset="0"/>
            </a:endParaRPr>
          </a:p>
          <a:p>
            <a:r>
              <a:rPr lang="en-AU" sz="1200" dirty="0">
                <a:latin typeface="Arial Narrow" panose="020B0606020202030204" pitchFamily="34" charset="0"/>
                <a:ea typeface="Roboto Light" panose="02000000000000000000" pitchFamily="2" charset="0"/>
              </a:rPr>
              <a:t>Trial store no 77 and 88 had a better performance for sales revenue and total number of customers in at least two out of three trial months. However, trial store 86 didn’t show any significant improvement in sales or total customers for the trial duration. </a:t>
            </a:r>
          </a:p>
        </p:txBody>
      </p:sp>
      <p:graphicFrame>
        <p:nvGraphicFramePr>
          <p:cNvPr id="8" name="Table 9">
            <a:extLst>
              <a:ext uri="{FF2B5EF4-FFF2-40B4-BE49-F238E27FC236}">
                <a16:creationId xmlns:a16="http://schemas.microsoft.com/office/drawing/2014/main" id="{64B91FEA-A4A3-E97B-3318-B0BCFEDFA7DA}"/>
              </a:ext>
            </a:extLst>
          </p:cNvPr>
          <p:cNvGraphicFramePr>
            <a:graphicFrameLocks noGrp="1"/>
          </p:cNvGraphicFramePr>
          <p:nvPr>
            <p:extLst>
              <p:ext uri="{D42A27DB-BD31-4B8C-83A1-F6EECF244321}">
                <p14:modId xmlns:p14="http://schemas.microsoft.com/office/powerpoint/2010/main" val="2882538416"/>
              </p:ext>
            </p:extLst>
          </p:nvPr>
        </p:nvGraphicFramePr>
        <p:xfrm>
          <a:off x="4845849" y="2323354"/>
          <a:ext cx="3514382" cy="1324873"/>
        </p:xfrm>
        <a:graphic>
          <a:graphicData uri="http://schemas.openxmlformats.org/drawingml/2006/table">
            <a:tbl>
              <a:tblPr firstRow="1" bandRow="1">
                <a:tableStyleId>{5C22544A-7EE6-4342-B048-85BDC9FD1C3A}</a:tableStyleId>
              </a:tblPr>
              <a:tblGrid>
                <a:gridCol w="1757191">
                  <a:extLst>
                    <a:ext uri="{9D8B030D-6E8A-4147-A177-3AD203B41FA5}">
                      <a16:colId xmlns:a16="http://schemas.microsoft.com/office/drawing/2014/main" val="1303504662"/>
                    </a:ext>
                  </a:extLst>
                </a:gridCol>
                <a:gridCol w="1757191">
                  <a:extLst>
                    <a:ext uri="{9D8B030D-6E8A-4147-A177-3AD203B41FA5}">
                      <a16:colId xmlns:a16="http://schemas.microsoft.com/office/drawing/2014/main" val="2307344983"/>
                    </a:ext>
                  </a:extLst>
                </a:gridCol>
              </a:tblGrid>
              <a:tr h="501913">
                <a:tc>
                  <a:txBody>
                    <a:bodyPr/>
                    <a:lstStyle/>
                    <a:p>
                      <a:pPr algn="ctr"/>
                      <a:r>
                        <a:rPr lang="en-US" sz="1200" dirty="0">
                          <a:solidFill>
                            <a:schemeClr val="tx1"/>
                          </a:solidFill>
                        </a:rPr>
                        <a:t>Customer Segment </a:t>
                      </a:r>
                      <a:endParaRPr lang="en-IN" sz="1200" dirty="0">
                        <a:solidFill>
                          <a:schemeClr val="tx1"/>
                        </a:solidFill>
                      </a:endParaRPr>
                    </a:p>
                  </a:txBody>
                  <a:tcPr/>
                </a:tc>
                <a:tc>
                  <a:txBody>
                    <a:bodyPr/>
                    <a:lstStyle/>
                    <a:p>
                      <a:pPr algn="ctr"/>
                      <a:r>
                        <a:rPr lang="en-US" sz="1200" dirty="0">
                          <a:solidFill>
                            <a:schemeClr val="tx1"/>
                          </a:solidFill>
                        </a:rPr>
                        <a:t>Life stage</a:t>
                      </a:r>
                      <a:endParaRPr lang="en-IN" sz="1200" dirty="0">
                        <a:solidFill>
                          <a:schemeClr val="tx1"/>
                        </a:solidFill>
                      </a:endParaRPr>
                    </a:p>
                  </a:txBody>
                  <a:tcPr/>
                </a:tc>
                <a:extLst>
                  <a:ext uri="{0D108BD9-81ED-4DB2-BD59-A6C34878D82A}">
                    <a16:rowId xmlns:a16="http://schemas.microsoft.com/office/drawing/2014/main" val="3486522980"/>
                  </a:ext>
                </a:extLst>
              </a:tr>
              <a:tr h="248865">
                <a:tc>
                  <a:txBody>
                    <a:bodyPr/>
                    <a:lstStyle/>
                    <a:p>
                      <a:pPr algn="ctr"/>
                      <a:r>
                        <a:rPr lang="en-US" sz="1200" dirty="0"/>
                        <a:t>Budget</a:t>
                      </a:r>
                      <a:endParaRPr lang="en-IN" sz="1200" dirty="0"/>
                    </a:p>
                  </a:txBody>
                  <a:tcPr/>
                </a:tc>
                <a:tc>
                  <a:txBody>
                    <a:bodyPr/>
                    <a:lstStyle/>
                    <a:p>
                      <a:pPr algn="ctr"/>
                      <a:r>
                        <a:rPr lang="en-US" sz="1200" dirty="0"/>
                        <a:t>Older families</a:t>
                      </a:r>
                      <a:endParaRPr lang="en-IN" sz="1200" dirty="0"/>
                    </a:p>
                  </a:txBody>
                  <a:tcPr/>
                </a:tc>
                <a:extLst>
                  <a:ext uri="{0D108BD9-81ED-4DB2-BD59-A6C34878D82A}">
                    <a16:rowId xmlns:a16="http://schemas.microsoft.com/office/drawing/2014/main" val="2021662730"/>
                  </a:ext>
                </a:extLst>
              </a:tr>
              <a:tr h="248865">
                <a:tc>
                  <a:txBody>
                    <a:bodyPr/>
                    <a:lstStyle/>
                    <a:p>
                      <a:pPr algn="ctr"/>
                      <a:r>
                        <a:rPr lang="en-US" sz="1200" dirty="0"/>
                        <a:t>Mainstream</a:t>
                      </a:r>
                      <a:endParaRPr lang="en-IN" sz="1200" dirty="0"/>
                    </a:p>
                  </a:txBody>
                  <a:tcPr/>
                </a:tc>
                <a:tc>
                  <a:txBody>
                    <a:bodyPr/>
                    <a:lstStyle/>
                    <a:p>
                      <a:pPr algn="ctr"/>
                      <a:r>
                        <a:rPr lang="en-US" sz="1200" dirty="0"/>
                        <a:t>Young singles/couples</a:t>
                      </a:r>
                      <a:endParaRPr lang="en-IN" sz="1200" dirty="0"/>
                    </a:p>
                  </a:txBody>
                  <a:tcPr/>
                </a:tc>
                <a:extLst>
                  <a:ext uri="{0D108BD9-81ED-4DB2-BD59-A6C34878D82A}">
                    <a16:rowId xmlns:a16="http://schemas.microsoft.com/office/drawing/2014/main" val="1831625470"/>
                  </a:ext>
                </a:extLst>
              </a:tr>
              <a:tr h="248865">
                <a:tc>
                  <a:txBody>
                    <a:bodyPr/>
                    <a:lstStyle/>
                    <a:p>
                      <a:pPr algn="ctr"/>
                      <a:r>
                        <a:rPr lang="en-US" sz="1200" dirty="0"/>
                        <a:t>Premium</a:t>
                      </a:r>
                      <a:endParaRPr lang="en-IN" sz="1200" dirty="0"/>
                    </a:p>
                  </a:txBody>
                  <a:tcPr/>
                </a:tc>
                <a:tc>
                  <a:txBody>
                    <a:bodyPr/>
                    <a:lstStyle/>
                    <a:p>
                      <a:pPr algn="ctr"/>
                      <a:r>
                        <a:rPr lang="en-US" sz="1200" dirty="0"/>
                        <a:t>Older singles/couples</a:t>
                      </a:r>
                      <a:endParaRPr lang="en-IN" sz="1200" dirty="0"/>
                    </a:p>
                  </a:txBody>
                  <a:tcPr/>
                </a:tc>
                <a:extLst>
                  <a:ext uri="{0D108BD9-81ED-4DB2-BD59-A6C34878D82A}">
                    <a16:rowId xmlns:a16="http://schemas.microsoft.com/office/drawing/2014/main" val="623209210"/>
                  </a:ext>
                </a:extLst>
              </a:tr>
            </a:tbl>
          </a:graphicData>
        </a:graphic>
      </p:graphicFrame>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71202B67-77B1-E1AD-3004-5112B90B9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49" y="65396"/>
            <a:ext cx="6863508" cy="3363604"/>
          </a:xfrm>
          <a:prstGeom prst="rect">
            <a:avLst/>
          </a:prstGeom>
        </p:spPr>
      </p:pic>
      <p:sp>
        <p:nvSpPr>
          <p:cNvPr id="5" name="TextBox 4">
            <a:extLst>
              <a:ext uri="{FF2B5EF4-FFF2-40B4-BE49-F238E27FC236}">
                <a16:creationId xmlns:a16="http://schemas.microsoft.com/office/drawing/2014/main" id="{8F640E8F-EEDF-16D2-4E04-9267F1DB9514}"/>
              </a:ext>
            </a:extLst>
          </p:cNvPr>
          <p:cNvSpPr txBox="1"/>
          <p:nvPr/>
        </p:nvSpPr>
        <p:spPr>
          <a:xfrm>
            <a:off x="7465763" y="1394658"/>
            <a:ext cx="3301388" cy="705080"/>
          </a:xfrm>
          <a:prstGeom prst="rect">
            <a:avLst/>
          </a:prstGeom>
          <a:noFill/>
        </p:spPr>
        <p:txBody>
          <a:bodyPr wrap="none" lIns="0" tIns="0" rIns="0" bIns="0" rtlCol="0" anchor="t">
            <a:noAutofit/>
          </a:bodyPr>
          <a:lstStyle/>
          <a:p>
            <a:pPr algn="l"/>
            <a:r>
              <a:rPr lang="en-US" sz="1200" b="1" dirty="0">
                <a:latin typeface="Arial" panose="020B0604020202020204" pitchFamily="34" charset="0"/>
                <a:ea typeface="Roboto Light" panose="02000000000000000000" pitchFamily="2" charset="0"/>
                <a:cs typeface="Arial" panose="020B0604020202020204" pitchFamily="34" charset="0"/>
              </a:rPr>
              <a:t>Graph: Distribution of customers who brought</a:t>
            </a:r>
          </a:p>
          <a:p>
            <a:pPr algn="l"/>
            <a:r>
              <a:rPr lang="en-US" sz="1200" b="1" dirty="0">
                <a:latin typeface="Arial" panose="020B0604020202020204" pitchFamily="34" charset="0"/>
                <a:ea typeface="Roboto Light" panose="02000000000000000000" pitchFamily="2" charset="0"/>
                <a:cs typeface="Arial" panose="020B0604020202020204" pitchFamily="34" charset="0"/>
              </a:rPr>
              <a:t>             chips according to the life stage.</a:t>
            </a:r>
            <a:endParaRPr lang="en-IN" sz="1200" b="1" dirty="0" err="1">
              <a:latin typeface="Arial" panose="020B0604020202020204" pitchFamily="34" charset="0"/>
              <a:ea typeface="Roboto Light" panose="02000000000000000000" pitchFamily="2" charset="0"/>
              <a:cs typeface="Arial" panose="020B0604020202020204" pitchFamily="34" charset="0"/>
            </a:endParaRPr>
          </a:p>
        </p:txBody>
      </p:sp>
      <p:pic>
        <p:nvPicPr>
          <p:cNvPr id="7" name="Picture 6">
            <a:extLst>
              <a:ext uri="{FF2B5EF4-FFF2-40B4-BE49-F238E27FC236}">
                <a16:creationId xmlns:a16="http://schemas.microsoft.com/office/drawing/2014/main" id="{9EC01585-607F-8B32-9DAE-AB896B7C9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092" y="3073706"/>
            <a:ext cx="6231529" cy="3492347"/>
          </a:xfrm>
          <a:prstGeom prst="rect">
            <a:avLst/>
          </a:prstGeom>
        </p:spPr>
      </p:pic>
      <p:sp>
        <p:nvSpPr>
          <p:cNvPr id="11" name="TextBox 10">
            <a:extLst>
              <a:ext uri="{FF2B5EF4-FFF2-40B4-BE49-F238E27FC236}">
                <a16:creationId xmlns:a16="http://schemas.microsoft.com/office/drawing/2014/main" id="{2652713B-A219-EA5D-6153-FF96B11CA412}"/>
              </a:ext>
            </a:extLst>
          </p:cNvPr>
          <p:cNvSpPr txBox="1"/>
          <p:nvPr/>
        </p:nvSpPr>
        <p:spPr>
          <a:xfrm>
            <a:off x="1949986" y="4296578"/>
            <a:ext cx="3580482" cy="914400"/>
          </a:xfrm>
          <a:prstGeom prst="rect">
            <a:avLst/>
          </a:prstGeom>
          <a:noFill/>
        </p:spPr>
        <p:txBody>
          <a:bodyPr wrap="none" lIns="0" tIns="0" rIns="0" bIns="0" rtlCol="0" anchor="t">
            <a:noAutofit/>
          </a:bodyPr>
          <a:lstStyle/>
          <a:p>
            <a:pPr algn="l"/>
            <a:r>
              <a:rPr lang="en-US" sz="1200" b="1" dirty="0">
                <a:latin typeface="Arial" panose="020B0604020202020204" pitchFamily="34" charset="0"/>
                <a:ea typeface="Roboto Light" panose="02000000000000000000" pitchFamily="2" charset="0"/>
                <a:cs typeface="Arial" panose="020B0604020202020204" pitchFamily="34" charset="0"/>
              </a:rPr>
              <a:t>Graph: Distribution of customers who brought</a:t>
            </a:r>
          </a:p>
          <a:p>
            <a:pPr algn="l"/>
            <a:r>
              <a:rPr lang="en-US" sz="1200" b="1" dirty="0">
                <a:latin typeface="Arial" panose="020B0604020202020204" pitchFamily="34" charset="0"/>
                <a:ea typeface="Roboto Light" panose="02000000000000000000" pitchFamily="2" charset="0"/>
                <a:cs typeface="Arial" panose="020B0604020202020204" pitchFamily="34" charset="0"/>
              </a:rPr>
              <a:t>             chips based on their premium.</a:t>
            </a:r>
            <a:endParaRPr lang="en-IN" sz="1200" b="1" dirty="0">
              <a:latin typeface="Arial" panose="020B0604020202020204" pitchFamily="34" charset="0"/>
              <a:ea typeface="Roboto Light" panose="02000000000000000000" pitchFamily="2" charset="0"/>
              <a:cs typeface="Arial" panose="020B0604020202020204" pitchFamily="34" charset="0"/>
            </a:endParaRPr>
          </a:p>
          <a:p>
            <a:pPr algn="l"/>
            <a:endParaRPr lang="en-I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583872"/>
          </a:xfrm>
        </p:spPr>
        <p:txBody>
          <a:bodyPr/>
          <a:lstStyle/>
          <a:p>
            <a:endParaRPr lang="en-US" sz="1800" dirty="0"/>
          </a:p>
          <a:p>
            <a:pPr algn="just"/>
            <a:endParaRPr lang="en-US" sz="1800" dirty="0"/>
          </a:p>
          <a:p>
            <a:pPr algn="just"/>
            <a:r>
              <a:rPr lang="en-US" sz="1800" dirty="0"/>
              <a:t>Following observations can be made: </a:t>
            </a:r>
          </a:p>
          <a:p>
            <a:pPr marL="342900" indent="-342900" algn="just">
              <a:buFont typeface="+mj-lt"/>
              <a:buAutoNum type="arabicPeriod"/>
            </a:pPr>
            <a:r>
              <a:rPr lang="en-US" sz="1800" dirty="0"/>
              <a:t>In total, older couples/singles spent more on the chips as compared to the remaining customer segment.</a:t>
            </a:r>
          </a:p>
          <a:p>
            <a:pPr marL="342900" indent="-342900" algn="just">
              <a:buFont typeface="+mj-lt"/>
              <a:buAutoNum type="arabicPeriod"/>
            </a:pPr>
            <a:r>
              <a:rPr lang="en-US" sz="1800" dirty="0"/>
              <a:t> Mainstream customer spent more on chips as compared to budget and premium customers. </a:t>
            </a:r>
          </a:p>
          <a:p>
            <a:pPr marL="342900" indent="-342900" algn="just">
              <a:buFont typeface="+mj-lt"/>
              <a:buAutoNum type="arabicPeriod"/>
            </a:pPr>
            <a:r>
              <a:rPr lang="en-US" sz="1800" dirty="0"/>
              <a:t>On further analysis, we can see the following trends among various customer segment who make up the major share of chips customers</a:t>
            </a:r>
          </a:p>
          <a:p>
            <a:pPr algn="ctr"/>
            <a:r>
              <a:rPr lang="en-US" sz="1800" dirty="0"/>
              <a:t>             </a:t>
            </a:r>
          </a:p>
          <a:p>
            <a:pPr algn="ctr"/>
            <a:r>
              <a:rPr lang="en-US" sz="1800" dirty="0"/>
              <a:t>  </a:t>
            </a:r>
            <a:endParaRPr lang="en-AU" sz="18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graphicFrame>
        <p:nvGraphicFramePr>
          <p:cNvPr id="3" name="Table 4">
            <a:extLst>
              <a:ext uri="{FF2B5EF4-FFF2-40B4-BE49-F238E27FC236}">
                <a16:creationId xmlns:a16="http://schemas.microsoft.com/office/drawing/2014/main" id="{6F755718-2D4E-E6A2-4CD7-B670DC60D7C5}"/>
              </a:ext>
            </a:extLst>
          </p:cNvPr>
          <p:cNvGraphicFramePr>
            <a:graphicFrameLocks noGrp="1"/>
          </p:cNvGraphicFramePr>
          <p:nvPr>
            <p:extLst>
              <p:ext uri="{D42A27DB-BD31-4B8C-83A1-F6EECF244321}">
                <p14:modId xmlns:p14="http://schemas.microsoft.com/office/powerpoint/2010/main" val="1809662547"/>
              </p:ext>
            </p:extLst>
          </p:nvPr>
        </p:nvGraphicFramePr>
        <p:xfrm>
          <a:off x="2372775" y="3547431"/>
          <a:ext cx="7518717" cy="1112520"/>
        </p:xfrm>
        <a:graphic>
          <a:graphicData uri="http://schemas.openxmlformats.org/drawingml/2006/table">
            <a:tbl>
              <a:tblPr firstRow="1" bandRow="1">
                <a:tableStyleId>{073A0DAA-6AF3-43AB-8588-CEC1D06C72B9}</a:tableStyleId>
              </a:tblPr>
              <a:tblGrid>
                <a:gridCol w="3454717">
                  <a:extLst>
                    <a:ext uri="{9D8B030D-6E8A-4147-A177-3AD203B41FA5}">
                      <a16:colId xmlns:a16="http://schemas.microsoft.com/office/drawing/2014/main" val="2627526680"/>
                    </a:ext>
                  </a:extLst>
                </a:gridCol>
                <a:gridCol w="4064000">
                  <a:extLst>
                    <a:ext uri="{9D8B030D-6E8A-4147-A177-3AD203B41FA5}">
                      <a16:colId xmlns:a16="http://schemas.microsoft.com/office/drawing/2014/main" val="3351882747"/>
                    </a:ext>
                  </a:extLst>
                </a:gridCol>
              </a:tblGrid>
              <a:tr h="370840">
                <a:tc>
                  <a:txBody>
                    <a:bodyPr/>
                    <a:lstStyle/>
                    <a:p>
                      <a:pPr algn="ctr"/>
                      <a:r>
                        <a:rPr lang="en-US" sz="1800" dirty="0"/>
                        <a:t>budget customer segment </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older families</a:t>
                      </a:r>
                    </a:p>
                  </a:txBody>
                  <a:tcPr/>
                </a:tc>
                <a:extLst>
                  <a:ext uri="{0D108BD9-81ED-4DB2-BD59-A6C34878D82A}">
                    <a16:rowId xmlns:a16="http://schemas.microsoft.com/office/drawing/2014/main" val="3800141442"/>
                  </a:ext>
                </a:extLst>
              </a:tr>
              <a:tr h="370840">
                <a:tc>
                  <a:txBody>
                    <a:bodyPr/>
                    <a:lstStyle/>
                    <a:p>
                      <a:pPr algn="ctr"/>
                      <a:r>
                        <a:rPr lang="en-US" sz="1800" dirty="0"/>
                        <a:t>mainstream customer segment </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young singles/couples</a:t>
                      </a:r>
                    </a:p>
                  </a:txBody>
                  <a:tcPr/>
                </a:tc>
                <a:extLst>
                  <a:ext uri="{0D108BD9-81ED-4DB2-BD59-A6C34878D82A}">
                    <a16:rowId xmlns:a16="http://schemas.microsoft.com/office/drawing/2014/main" val="4293568107"/>
                  </a:ext>
                </a:extLst>
              </a:tr>
              <a:tr h="370840">
                <a:tc>
                  <a:txBody>
                    <a:bodyPr/>
                    <a:lstStyle/>
                    <a:p>
                      <a:pPr algn="ctr"/>
                      <a:r>
                        <a:rPr lang="en-US" sz="1800" dirty="0"/>
                        <a:t>premium customer segment </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older singles/couples</a:t>
                      </a:r>
                    </a:p>
                  </a:txBody>
                  <a:tcPr/>
                </a:tc>
                <a:extLst>
                  <a:ext uri="{0D108BD9-81ED-4DB2-BD59-A6C34878D82A}">
                    <a16:rowId xmlns:a16="http://schemas.microsoft.com/office/drawing/2014/main" val="167126368"/>
                  </a:ext>
                </a:extLst>
              </a:tr>
            </a:tbl>
          </a:graphicData>
        </a:graphic>
      </p:graphicFrame>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50680074-B268-A52E-8A1A-762FE3D21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180" y="573353"/>
            <a:ext cx="6217639" cy="2709674"/>
          </a:xfrm>
          <a:prstGeom prst="rect">
            <a:avLst/>
          </a:prstGeom>
        </p:spPr>
      </p:pic>
      <p:pic>
        <p:nvPicPr>
          <p:cNvPr id="12" name="Picture 11">
            <a:extLst>
              <a:ext uri="{FF2B5EF4-FFF2-40B4-BE49-F238E27FC236}">
                <a16:creationId xmlns:a16="http://schemas.microsoft.com/office/drawing/2014/main" id="{DC5255B2-BF49-601B-8D48-118DEB8A3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198" y="3283027"/>
            <a:ext cx="6068063" cy="2897560"/>
          </a:xfrm>
          <a:prstGeom prst="rect">
            <a:avLst/>
          </a:prstGeom>
        </p:spPr>
      </p:pic>
      <p:pic>
        <p:nvPicPr>
          <p:cNvPr id="14" name="Picture 13">
            <a:extLst>
              <a:ext uri="{FF2B5EF4-FFF2-40B4-BE49-F238E27FC236}">
                <a16:creationId xmlns:a16="http://schemas.microsoft.com/office/drawing/2014/main" id="{FB541BD9-69E7-ED04-8633-64757C7098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293" y="3283027"/>
            <a:ext cx="6068063" cy="289756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700D02E4-3655-21B7-1892-397D8D70F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740" y="1130789"/>
            <a:ext cx="4753638" cy="4772691"/>
          </a:xfrm>
          <a:prstGeom prst="rect">
            <a:avLst/>
          </a:prstGeom>
        </p:spPr>
      </p:pic>
      <p:pic>
        <p:nvPicPr>
          <p:cNvPr id="7" name="Picture 6">
            <a:extLst>
              <a:ext uri="{FF2B5EF4-FFF2-40B4-BE49-F238E27FC236}">
                <a16:creationId xmlns:a16="http://schemas.microsoft.com/office/drawing/2014/main" id="{4D44ED8F-DF7F-C854-030A-A3851EE0D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539" y="1121262"/>
            <a:ext cx="4744112" cy="4791744"/>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410634A2-1D78-490F-D711-19540E622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060" y="1128021"/>
            <a:ext cx="5041715" cy="4601957"/>
          </a:xfrm>
          <a:prstGeom prst="rect">
            <a:avLst/>
          </a:prstGeom>
        </p:spPr>
      </p:pic>
      <p:pic>
        <p:nvPicPr>
          <p:cNvPr id="7" name="Picture 6">
            <a:extLst>
              <a:ext uri="{FF2B5EF4-FFF2-40B4-BE49-F238E27FC236}">
                <a16:creationId xmlns:a16="http://schemas.microsoft.com/office/drawing/2014/main" id="{659EC881-8D32-7235-E6A2-139B2D41D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601" y="1128021"/>
            <a:ext cx="4684609" cy="4721936"/>
          </a:xfrm>
          <a:prstGeom prst="rect">
            <a:avLst/>
          </a:prstGeom>
        </p:spPr>
      </p:pic>
    </p:spTree>
    <p:extLst>
      <p:ext uri="{BB962C8B-B14F-4D97-AF65-F5344CB8AC3E}">
        <p14:creationId xmlns:p14="http://schemas.microsoft.com/office/powerpoint/2010/main" val="439047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6405</TotalTime>
  <Words>323</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Roboto</vt:lpstr>
      <vt:lpstr>Arial</vt:lpstr>
      <vt:lpstr>Calibri</vt:lpstr>
      <vt:lpstr>Arial Narrow</vt:lpstr>
      <vt:lpstr>Roboto Medium</vt:lpstr>
      <vt:lpstr>-apple-system</vt:lpstr>
      <vt:lpstr>Roboto Light</vt:lpstr>
      <vt:lpstr>Office Theme</vt:lpstr>
      <vt:lpstr>Category review: Chips</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Ayushi Yadav</cp:lastModifiedBy>
  <cp:revision>465</cp:revision>
  <dcterms:created xsi:type="dcterms:W3CDTF">2018-02-07T23:23:24Z</dcterms:created>
  <dcterms:modified xsi:type="dcterms:W3CDTF">2023-08-12T06:34:03Z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