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redoka One"/>
      <p:regular r:id="rId14"/>
    </p:embeddedFont>
    <p:embeddedFont>
      <p:font typeface="Arimo"/>
      <p:regular r:id="rId15"/>
      <p:bold r:id="rId16"/>
      <p:italic r:id="rId17"/>
      <p:boldItalic r:id="rId18"/>
    </p:embeddedFont>
    <p:embeddedFont>
      <p:font typeface="Acme"/>
      <p:regular r:id="rId19"/>
    </p:embeddedFont>
    <p:embeddedFont>
      <p:font typeface="Spectral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  <p:embeddedFont>
      <p:font typeface="Nuni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regular.fntdata"/><Relationship Id="rId22" Type="http://schemas.openxmlformats.org/officeDocument/2006/relationships/font" Target="fonts/Spectral-italic.fntdata"/><Relationship Id="rId21" Type="http://schemas.openxmlformats.org/officeDocument/2006/relationships/font" Target="fonts/Spectral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Spectra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-regular.fntdata"/><Relationship Id="rId25" Type="http://schemas.openxmlformats.org/officeDocument/2006/relationships/font" Target="fonts/Comfortaa-bold.fntdata"/><Relationship Id="rId28" Type="http://schemas.openxmlformats.org/officeDocument/2006/relationships/font" Target="fonts/NunitoSans-italic.fntdata"/><Relationship Id="rId27" Type="http://schemas.openxmlformats.org/officeDocument/2006/relationships/font" Target="fonts/Nuni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imo-regular.fntdata"/><Relationship Id="rId14" Type="http://schemas.openxmlformats.org/officeDocument/2006/relationships/font" Target="fonts/FredokaOne-regular.fntdata"/><Relationship Id="rId17" Type="http://schemas.openxmlformats.org/officeDocument/2006/relationships/font" Target="fonts/Arimo-italic.fntdata"/><Relationship Id="rId16" Type="http://schemas.openxmlformats.org/officeDocument/2006/relationships/font" Target="fonts/Arimo-bold.fntdata"/><Relationship Id="rId19" Type="http://schemas.openxmlformats.org/officeDocument/2006/relationships/font" Target="fonts/Acme-regular.fntdata"/><Relationship Id="rId18" Type="http://schemas.openxmlformats.org/officeDocument/2006/relationships/font" Target="fonts/Arim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816c1e4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816c1e4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816c1e4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816c1e4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816c1e4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816c1e4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7816c1e4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7816c1e4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816c1e4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816c1e4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b5a014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b5a014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b5a014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7b5a014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72325" y="3544100"/>
            <a:ext cx="487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latin typeface="Acme"/>
                <a:ea typeface="Acme"/>
                <a:cs typeface="Acme"/>
                <a:sym typeface="Acme"/>
              </a:rPr>
              <a:t>Graduate Rotational Internship Program</a:t>
            </a:r>
            <a:endParaRPr b="1" i="1" sz="2600">
              <a:latin typeface="Acme"/>
              <a:ea typeface="Acme"/>
              <a:cs typeface="Acme"/>
              <a:sym typeface="Acm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489950" y="1090500"/>
            <a:ext cx="3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mfortaa"/>
                <a:ea typeface="Comfortaa"/>
                <a:cs typeface="Comfortaa"/>
                <a:sym typeface="Comfortaa"/>
              </a:rPr>
              <a:t>Task 1 :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12450" y="2017650"/>
            <a:ext cx="335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redoka One"/>
                <a:ea typeface="Fredoka One"/>
                <a:cs typeface="Fredoka One"/>
                <a:sym typeface="Fredoka One"/>
              </a:rPr>
              <a:t>CI/CD - CLOUD COMPUTING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035575" y="3671325"/>
            <a:ext cx="54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mo"/>
                <a:ea typeface="Arimo"/>
                <a:cs typeface="Arimo"/>
                <a:sym typeface="Arimo"/>
              </a:rPr>
              <a:t>Submitted By:  Aayushi Singhal</a:t>
            </a:r>
            <a:endParaRPr b="1"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mo"/>
                <a:ea typeface="Arimo"/>
                <a:cs typeface="Arimo"/>
                <a:sym typeface="Arimo"/>
              </a:rPr>
              <a:t> (Mobile App Development Intern)</a:t>
            </a:r>
            <a:endParaRPr b="1" sz="18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247" l="2709" r="3199" t="39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62575" y="508900"/>
            <a:ext cx="35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</a:rPr>
              <a:t>Task Description</a:t>
            </a:r>
            <a:endParaRPr b="1" i="1" sz="2000" u="sng">
              <a:solidFill>
                <a:srgbClr val="FFFF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09750" y="986400"/>
            <a:ext cx="7324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Arimo"/>
              <a:buChar char="★"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Read up about AWS or Azure.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Arimo"/>
              <a:buChar char="★"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Write up about the steps of setup and essentials of AWS EC2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or Azure VM (one page step by step).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Arimo"/>
              <a:buChar char="★"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Create an EC2 or azure VM instance and access it through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ssh from your pc over internet.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Arimo"/>
              <a:buChar char="★"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In the EC2, deploy and run any application (a website with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tomcat/spring boot) or python based project.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Arimo"/>
              <a:buChar char="★"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Use at least one service apart from EC2 or VM, i.e. Database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service, or MQ, ML, Mobile or any other services provided by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Arimo"/>
                <a:ea typeface="Arimo"/>
                <a:cs typeface="Arimo"/>
                <a:sym typeface="Arimo"/>
              </a:rPr>
              <a:t>AWS or Azure.</a:t>
            </a:r>
            <a:endParaRPr sz="1900">
              <a:solidFill>
                <a:srgbClr val="FFE59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407275" y="986825"/>
            <a:ext cx="45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Nunito Sans"/>
                <a:ea typeface="Nunito Sans"/>
                <a:cs typeface="Nunito Sans"/>
                <a:sym typeface="Nunito Sans"/>
              </a:rPr>
              <a:t>Essentials of AWS EC2</a:t>
            </a:r>
            <a:endParaRPr b="1" i="1" sz="2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569975" y="1345700"/>
            <a:ext cx="6234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Key Pairs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AMI (Amazon Machine Image)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Subnet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VPC (Virtual Private Cloud)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Volume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Storage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Security Groups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Metadata also known as tags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Region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Availability Zone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ectral"/>
              <a:buChar char="●"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Static IPv4 addresses also known as Elastic IP addresses 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580825" y="236275"/>
            <a:ext cx="40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FF00"/>
                </a:solidFill>
                <a:latin typeface="Nunito Sans"/>
                <a:ea typeface="Nunito Sans"/>
                <a:cs typeface="Nunito Sans"/>
                <a:sym typeface="Nunito Sans"/>
              </a:rPr>
              <a:t>Steps of Set up of AWS EC2 </a:t>
            </a:r>
            <a:endParaRPr b="1" i="1" sz="2200">
              <a:solidFill>
                <a:srgbClr val="00FF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36275" y="745175"/>
            <a:ext cx="86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63500" y="745175"/>
            <a:ext cx="8433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Login to </a:t>
            </a:r>
            <a:r>
              <a:rPr b="1" i="1" lang="en" sz="2000">
                <a:solidFill>
                  <a:srgbClr val="F1C232"/>
                </a:solidFill>
              </a:rPr>
              <a:t>AWS Console Root User </a:t>
            </a:r>
            <a:r>
              <a:rPr lang="en" sz="2000">
                <a:solidFill>
                  <a:srgbClr val="F1C232"/>
                </a:solidFill>
              </a:rPr>
              <a:t>(Enter your mail id and password).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Go to </a:t>
            </a:r>
            <a:r>
              <a:rPr b="1" i="1" lang="en" sz="2000">
                <a:solidFill>
                  <a:srgbClr val="F1C232"/>
                </a:solidFill>
              </a:rPr>
              <a:t>Services</a:t>
            </a:r>
            <a:r>
              <a:rPr lang="en" sz="2000">
                <a:solidFill>
                  <a:srgbClr val="F1C232"/>
                </a:solidFill>
              </a:rPr>
              <a:t> option.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Click on </a:t>
            </a:r>
            <a:r>
              <a:rPr b="1" i="1" lang="en" sz="2000">
                <a:solidFill>
                  <a:srgbClr val="F1C232"/>
                </a:solidFill>
              </a:rPr>
              <a:t>EC2</a:t>
            </a:r>
            <a:r>
              <a:rPr lang="en" sz="2000">
                <a:solidFill>
                  <a:srgbClr val="F1C232"/>
                </a:solidFill>
              </a:rPr>
              <a:t> and select </a:t>
            </a:r>
            <a:r>
              <a:rPr b="1" i="1" lang="en" sz="2000">
                <a:solidFill>
                  <a:srgbClr val="F1C232"/>
                </a:solidFill>
              </a:rPr>
              <a:t>Key Pairs</a:t>
            </a:r>
            <a:r>
              <a:rPr lang="en" sz="2000">
                <a:solidFill>
                  <a:srgbClr val="F1C232"/>
                </a:solidFill>
              </a:rPr>
              <a:t> and create Key Pairs.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Give name to your key and tick the '</a:t>
            </a:r>
            <a:r>
              <a:rPr b="1" i="1" lang="en" sz="2000">
                <a:solidFill>
                  <a:srgbClr val="F1C232"/>
                </a:solidFill>
              </a:rPr>
              <a:t>.pem</a:t>
            </a:r>
            <a:r>
              <a:rPr lang="en" sz="2000">
                <a:solidFill>
                  <a:srgbClr val="F1C232"/>
                </a:solidFill>
              </a:rPr>
              <a:t>' file of the key and click on </a:t>
            </a:r>
            <a:r>
              <a:rPr b="1" i="1" lang="en" sz="2000">
                <a:solidFill>
                  <a:srgbClr val="F1C232"/>
                </a:solidFill>
              </a:rPr>
              <a:t>Create </a:t>
            </a:r>
            <a:r>
              <a:rPr lang="en" sz="2000">
                <a:solidFill>
                  <a:srgbClr val="F1C232"/>
                </a:solidFill>
              </a:rPr>
              <a:t> option.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Go to </a:t>
            </a:r>
            <a:r>
              <a:rPr b="1" i="1" lang="en" sz="2000">
                <a:solidFill>
                  <a:srgbClr val="F1C232"/>
                </a:solidFill>
              </a:rPr>
              <a:t>EC2 dashboard</a:t>
            </a:r>
            <a:r>
              <a:rPr lang="en" sz="2000">
                <a:solidFill>
                  <a:srgbClr val="F1C232"/>
                </a:solidFill>
              </a:rPr>
              <a:t> and click on </a:t>
            </a:r>
            <a:r>
              <a:rPr b="1" i="1" lang="en" sz="2000">
                <a:solidFill>
                  <a:srgbClr val="F1C232"/>
                </a:solidFill>
              </a:rPr>
              <a:t>Launch Instance</a:t>
            </a:r>
            <a:r>
              <a:rPr lang="en" sz="2000">
                <a:solidFill>
                  <a:srgbClr val="F1C232"/>
                </a:solidFill>
              </a:rPr>
              <a:t>.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Choose</a:t>
            </a:r>
            <a:r>
              <a:rPr b="1" i="1" lang="en" sz="2000">
                <a:solidFill>
                  <a:srgbClr val="F1C232"/>
                </a:solidFill>
              </a:rPr>
              <a:t> AMI</a:t>
            </a:r>
            <a:r>
              <a:rPr lang="en" sz="2000">
                <a:solidFill>
                  <a:srgbClr val="F1C232"/>
                </a:solidFill>
              </a:rPr>
              <a:t> [</a:t>
            </a:r>
            <a:r>
              <a:rPr i="1" lang="en" sz="2000">
                <a:solidFill>
                  <a:srgbClr val="F1C232"/>
                </a:solidFill>
              </a:rPr>
              <a:t>free-tier</a:t>
            </a:r>
            <a:r>
              <a:rPr lang="en" sz="2000">
                <a:solidFill>
                  <a:srgbClr val="F1C232"/>
                </a:solidFill>
              </a:rPr>
              <a:t>].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Choose an </a:t>
            </a:r>
            <a:r>
              <a:rPr b="1" i="1" lang="en" sz="2000">
                <a:solidFill>
                  <a:srgbClr val="F1C232"/>
                </a:solidFill>
              </a:rPr>
              <a:t>Instance type</a:t>
            </a:r>
            <a:r>
              <a:rPr lang="en" sz="2000">
                <a:solidFill>
                  <a:srgbClr val="F1C232"/>
                </a:solidFill>
              </a:rPr>
              <a:t> (</a:t>
            </a:r>
            <a:r>
              <a:rPr i="1" lang="en" sz="2000">
                <a:solidFill>
                  <a:srgbClr val="F1C232"/>
                </a:solidFill>
              </a:rPr>
              <a:t>t2.micro</a:t>
            </a:r>
            <a:r>
              <a:rPr lang="en" sz="2000">
                <a:solidFill>
                  <a:srgbClr val="F1C232"/>
                </a:solidFill>
              </a:rPr>
              <a:t>) [</a:t>
            </a:r>
            <a:r>
              <a:rPr i="1" lang="en" sz="2000">
                <a:solidFill>
                  <a:srgbClr val="F1C232"/>
                </a:solidFill>
              </a:rPr>
              <a:t>free-tier</a:t>
            </a:r>
            <a:r>
              <a:rPr lang="en" sz="2000">
                <a:solidFill>
                  <a:srgbClr val="F1C232"/>
                </a:solidFill>
              </a:rPr>
              <a:t>] and click on </a:t>
            </a:r>
            <a:r>
              <a:rPr b="1" i="1" lang="en" sz="2000">
                <a:solidFill>
                  <a:srgbClr val="F1C232"/>
                </a:solidFill>
              </a:rPr>
              <a:t>Next:Configure Instance Details.</a:t>
            </a:r>
            <a:endParaRPr b="1" i="1"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AutoNum type="arabicPeriod"/>
            </a:pPr>
            <a:r>
              <a:rPr lang="en" sz="2000">
                <a:solidFill>
                  <a:srgbClr val="F1C232"/>
                </a:solidFill>
              </a:rPr>
              <a:t>Choose </a:t>
            </a:r>
            <a:r>
              <a:rPr b="1" i="1" lang="en" sz="2000">
                <a:solidFill>
                  <a:srgbClr val="F1C232"/>
                </a:solidFill>
              </a:rPr>
              <a:t>subnet</a:t>
            </a:r>
            <a:r>
              <a:rPr lang="en" sz="2000">
                <a:solidFill>
                  <a:srgbClr val="F1C232"/>
                </a:solidFill>
              </a:rPr>
              <a:t> (</a:t>
            </a:r>
            <a:r>
              <a:rPr i="1" lang="en" sz="2000">
                <a:solidFill>
                  <a:srgbClr val="F1C232"/>
                </a:solidFill>
              </a:rPr>
              <a:t>optional</a:t>
            </a:r>
            <a:r>
              <a:rPr lang="en" sz="2000">
                <a:solidFill>
                  <a:srgbClr val="F1C232"/>
                </a:solidFill>
              </a:rPr>
              <a:t>) and click on </a:t>
            </a:r>
            <a:r>
              <a:rPr b="1" i="1" lang="en" sz="2000">
                <a:solidFill>
                  <a:srgbClr val="F1C232"/>
                </a:solidFill>
              </a:rPr>
              <a:t>Next:Add Storage</a:t>
            </a:r>
            <a:r>
              <a:rPr lang="en" sz="2000">
                <a:solidFill>
                  <a:srgbClr val="F1C232"/>
                </a:solidFill>
              </a:rPr>
              <a:t> and then on </a:t>
            </a:r>
            <a:r>
              <a:rPr b="1" i="1" lang="en" sz="2000">
                <a:solidFill>
                  <a:srgbClr val="F1C232"/>
                </a:solidFill>
              </a:rPr>
              <a:t>Next:Add Tags</a:t>
            </a:r>
            <a:r>
              <a:rPr lang="en" sz="2000">
                <a:solidFill>
                  <a:srgbClr val="F1C232"/>
                </a:solidFill>
              </a:rPr>
              <a:t>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73625" y="201300"/>
            <a:ext cx="87321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9. Give a tag/name to your instance and click on </a:t>
            </a:r>
            <a:r>
              <a:rPr b="1" i="1" lang="en" sz="2000">
                <a:solidFill>
                  <a:srgbClr val="F1C232"/>
                </a:solidFill>
              </a:rPr>
              <a:t>Next:Configure Security Group</a:t>
            </a:r>
            <a:r>
              <a:rPr lang="en" sz="2000">
                <a:solidFill>
                  <a:srgbClr val="F1C232"/>
                </a:solidFill>
              </a:rPr>
              <a:t>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10. In this step select </a:t>
            </a:r>
            <a:r>
              <a:rPr b="1" i="1" lang="en" sz="2000">
                <a:solidFill>
                  <a:srgbClr val="F1C232"/>
                </a:solidFill>
              </a:rPr>
              <a:t>All Traffic</a:t>
            </a:r>
            <a:r>
              <a:rPr lang="en" sz="2000">
                <a:solidFill>
                  <a:srgbClr val="F1C232"/>
                </a:solidFill>
              </a:rPr>
              <a:t> in type drop down menu (where </a:t>
            </a:r>
            <a:r>
              <a:rPr b="1" i="1" lang="en" sz="2000">
                <a:solidFill>
                  <a:srgbClr val="F1C232"/>
                </a:solidFill>
              </a:rPr>
              <a:t>SSH </a:t>
            </a:r>
            <a:r>
              <a:rPr lang="en" sz="2000">
                <a:solidFill>
                  <a:srgbClr val="F1C232"/>
                </a:solidFill>
              </a:rPr>
              <a:t>has already been selected) and then click on </a:t>
            </a:r>
            <a:r>
              <a:rPr b="1" i="1" lang="en" sz="2000">
                <a:solidFill>
                  <a:srgbClr val="F1C232"/>
                </a:solidFill>
              </a:rPr>
              <a:t>Review and Launch</a:t>
            </a:r>
            <a:r>
              <a:rPr lang="en" sz="2000">
                <a:solidFill>
                  <a:srgbClr val="F1C232"/>
                </a:solidFill>
              </a:rPr>
              <a:t> option.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11. Check everything once again and click on </a:t>
            </a:r>
            <a:r>
              <a:rPr b="1" i="1" lang="en" sz="2000">
                <a:solidFill>
                  <a:srgbClr val="F1C232"/>
                </a:solidFill>
              </a:rPr>
              <a:t>Launch </a:t>
            </a:r>
            <a:r>
              <a:rPr lang="en" sz="2000">
                <a:solidFill>
                  <a:srgbClr val="F1C232"/>
                </a:solidFill>
              </a:rPr>
              <a:t>option.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12. Add </a:t>
            </a:r>
            <a:r>
              <a:rPr b="1" i="1" lang="en" sz="2000">
                <a:solidFill>
                  <a:srgbClr val="F1C232"/>
                </a:solidFill>
              </a:rPr>
              <a:t>Key Pair</a:t>
            </a:r>
            <a:r>
              <a:rPr lang="en" sz="2000">
                <a:solidFill>
                  <a:srgbClr val="F1C232"/>
                </a:solidFill>
              </a:rPr>
              <a:t> (existing which we created in the beginning) and tick the check-box given there.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13. Click on </a:t>
            </a:r>
            <a:r>
              <a:rPr b="1" i="1" lang="en" sz="2000">
                <a:solidFill>
                  <a:srgbClr val="F1C232"/>
                </a:solidFill>
              </a:rPr>
              <a:t>Launch Instance</a:t>
            </a:r>
            <a:r>
              <a:rPr lang="en" sz="2000">
                <a:solidFill>
                  <a:srgbClr val="F1C232"/>
                </a:solidFill>
              </a:rPr>
              <a:t>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14. Copy </a:t>
            </a:r>
            <a:r>
              <a:rPr b="1" i="1" lang="en" sz="2000">
                <a:solidFill>
                  <a:srgbClr val="F1C232"/>
                </a:solidFill>
              </a:rPr>
              <a:t>Public IPv4 address</a:t>
            </a:r>
            <a:r>
              <a:rPr lang="en" sz="2000">
                <a:solidFill>
                  <a:srgbClr val="F1C232"/>
                </a:solidFill>
              </a:rPr>
              <a:t> for further use.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15. Open the instance launched and select the your launched instance in the given list of instances launched.</a:t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C232"/>
                </a:solidFill>
              </a:rPr>
              <a:t>16. Click on </a:t>
            </a:r>
            <a:r>
              <a:rPr b="1" i="1" lang="en" sz="2000">
                <a:solidFill>
                  <a:srgbClr val="F1C232"/>
                </a:solidFill>
              </a:rPr>
              <a:t>Connect</a:t>
            </a:r>
            <a:r>
              <a:rPr lang="en" sz="2000">
                <a:solidFill>
                  <a:srgbClr val="F1C232"/>
                </a:solidFill>
              </a:rPr>
              <a:t> option.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55550" y="290800"/>
            <a:ext cx="883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5B0F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b="1" i="1" lang="en" sz="2700">
                <a:solidFill>
                  <a:srgbClr val="5B0F00"/>
                </a:solidFill>
                <a:latin typeface="Nunito Sans"/>
                <a:ea typeface="Nunito Sans"/>
                <a:cs typeface="Nunito Sans"/>
                <a:sym typeface="Nunito Sans"/>
              </a:rPr>
              <a:t>Our instance has been launched now we are good to go!</a:t>
            </a:r>
            <a:endParaRPr b="1" i="1" sz="2700">
              <a:solidFill>
                <a:srgbClr val="5B0F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054175" y="2689875"/>
            <a:ext cx="4362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latin typeface="Nunito Sans"/>
                <a:ea typeface="Nunito Sans"/>
                <a:cs typeface="Nunito Sans"/>
                <a:sym typeface="Nunito Sans"/>
              </a:rPr>
              <a:t>Let’s have a look on Hands-on in AWS.</a:t>
            </a:r>
            <a:endParaRPr b="1" i="1" sz="37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