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9" r:id="rId2"/>
    <p:sldId id="289" r:id="rId3"/>
    <p:sldId id="290" r:id="rId4"/>
    <p:sldId id="291" r:id="rId5"/>
    <p:sldId id="275" r:id="rId6"/>
    <p:sldId id="292" r:id="rId7"/>
    <p:sldId id="293" r:id="rId8"/>
    <p:sldId id="278" r:id="rId9"/>
    <p:sldId id="277" r:id="rId10"/>
    <p:sldId id="280" r:id="rId11"/>
    <p:sldId id="267" r:id="rId12"/>
    <p:sldId id="287" r:id="rId13"/>
    <p:sldId id="288" r:id="rId14"/>
    <p:sldId id="258" r:id="rId15"/>
    <p:sldId id="259" r:id="rId16"/>
    <p:sldId id="261" r:id="rId17"/>
    <p:sldId id="268" r:id="rId18"/>
    <p:sldId id="266" r:id="rId19"/>
    <p:sldId id="282" r:id="rId20"/>
    <p:sldId id="286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4660"/>
  </p:normalViewPr>
  <p:slideViewPr>
    <p:cSldViewPr>
      <p:cViewPr>
        <p:scale>
          <a:sx n="71" d="100"/>
          <a:sy n="71" d="100"/>
        </p:scale>
        <p:origin x="-1284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B312-CD86-4D5D-B876-6E06477F58F4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ECE38-1C0D-4E39-97C6-8EDA8166B1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ECE38-1C0D-4E39-97C6-8EDA8166B1E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ECE38-1C0D-4E39-97C6-8EDA8166B1E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A9901A-E323-405D-897E-1CF25C4D2BC9}" type="datetimeFigureOut">
              <a:rPr lang="en-US" smtClean="0"/>
              <a:pPr/>
              <a:t>10/25/2022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3A23CE-5803-44C0-B8DF-A1A01FA527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AAYUSHI\Desktop\BTP-2\ppt%20resources\toolpath2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 smtClean="0">
                <a:latin typeface="Cambria" pitchFamily="18" charset="0"/>
              </a:rPr>
              <a:t>TOOL PATH PLANNING FOR FACE MILLING OF 3-D SURFACE</a:t>
            </a:r>
            <a:endParaRPr lang="en-US" sz="4000" dirty="0">
              <a:latin typeface="Cambria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B2D9557-F04A-49EB-9D3F-E043FCBF2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1400" y="304800"/>
            <a:ext cx="2126942" cy="18607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5410200"/>
            <a:ext cx="2905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Aayushi Verma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 18ME02034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5410200"/>
            <a:ext cx="3307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Guided by:</a:t>
            </a:r>
            <a:r>
              <a:rPr lang="en-US" dirty="0" smtClean="0"/>
              <a:t> Dr. Gaurav Bartarya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School of Mechanical Sciences,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IIT Bhubaneswar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993"/>
          <a:stretch>
            <a:fillRect/>
          </a:stretch>
        </p:blipFill>
        <p:spPr bwMode="auto">
          <a:xfrm>
            <a:off x="4495800" y="1143000"/>
            <a:ext cx="4648200" cy="273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3352800" y="609600"/>
            <a:ext cx="685800" cy="533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 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1200" y="2438400"/>
            <a:ext cx="3505200" cy="990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x_inter, y_inter  which are intersection points, using following equation:-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x_inter = Xi+u*(X(i+1)-Xi)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y_inter = Yi+u*(Y(i+1)-Yi)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3886200"/>
            <a:ext cx="2971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Save all x-y intersection ‘points ‘ variable and continue to find intersection points for next triangle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733800" y="114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7338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7338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352800" y="5638800"/>
            <a:ext cx="7620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33800" y="533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lowchart: Decision 14"/>
          <p:cNvSpPr/>
          <p:nvPr/>
        </p:nvSpPr>
        <p:spPr>
          <a:xfrm>
            <a:off x="2590800" y="1447800"/>
            <a:ext cx="22098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u&gt;=0  &amp;&amp; u&lt;=1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33600" y="4876800"/>
            <a:ext cx="28956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slice_thickness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38600" y="2133600"/>
            <a:ext cx="400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838200" y="1752600"/>
            <a:ext cx="0" cy="2895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8200" y="4648200"/>
            <a:ext cx="289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5" idx="1"/>
          </p:cNvCxnSpPr>
          <p:nvPr/>
        </p:nvCxnSpPr>
        <p:spPr>
          <a:xfrm>
            <a:off x="838200" y="1752600"/>
            <a:ext cx="1752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05000" y="1447800"/>
            <a:ext cx="381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25" idx="1"/>
          </p:cNvCxnSpPr>
          <p:nvPr/>
        </p:nvCxnSpPr>
        <p:spPr>
          <a:xfrm flipH="1">
            <a:off x="838200" y="51054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52400" y="4800600"/>
            <a:ext cx="685800" cy="533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  B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63981" y="4038600"/>
            <a:ext cx="338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3- Three vertices of one triangle and the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intersection points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section point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00600" y="2362200"/>
            <a:ext cx="3886200" cy="2914650"/>
          </a:xfrm>
        </p:spPr>
      </p:pic>
      <p:sp>
        <p:nvSpPr>
          <p:cNvPr id="5" name="TextBox 4"/>
          <p:cNvSpPr txBox="1"/>
          <p:nvPr/>
        </p:nvSpPr>
        <p:spPr>
          <a:xfrm>
            <a:off x="6096000" y="5334000"/>
            <a:ext cx="2039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4-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Intersection points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408432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85800" y="5257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possible cases for triangle-plane slicing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38400" y="3810000"/>
            <a:ext cx="2971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u using following equation :-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= (Yi-Y0)/(Y1-Y0)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819400" y="3048000"/>
            <a:ext cx="2209800" cy="5334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i=1:m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24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86200" y="4419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1905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886200" y="533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9624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86200" y="617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Decision 32"/>
          <p:cNvSpPr/>
          <p:nvPr/>
        </p:nvSpPr>
        <p:spPr>
          <a:xfrm>
            <a:off x="3124200" y="2209800"/>
            <a:ext cx="16764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Yi&gt;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Ymax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05200" y="1447800"/>
            <a:ext cx="914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Yi=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Ymin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>
            <a:off x="4800600" y="2514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2286000"/>
            <a:ext cx="914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of program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81600" y="2133600"/>
            <a:ext cx="40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038600" y="5334000"/>
            <a:ext cx="400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4114800" y="2819400"/>
            <a:ext cx="381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685800" y="3810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ambria" pitchFamily="18" charset="0"/>
              </a:rPr>
              <a:t>Tool Path Algorithm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5800" y="914400"/>
            <a:ext cx="7531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" pitchFamily="18" charset="0"/>
              </a:rPr>
              <a:t>Let &lt;L1{(X0,Y0),(X1,Y1)},L2{(X0,Y0),(X1,Y1)} ………..Lm</a:t>
            </a:r>
            <a:r>
              <a:rPr lang="en-US" sz="1600" dirty="0" smtClean="0"/>
              <a:t>{(X0,Y0),(X1,Y1)}</a:t>
            </a:r>
            <a:r>
              <a:rPr lang="en-US" sz="1600" dirty="0" smtClean="0">
                <a:latin typeface="Cambria" pitchFamily="18" charset="0"/>
              </a:rPr>
              <a:t>&gt; be array of</a:t>
            </a:r>
          </a:p>
          <a:p>
            <a:r>
              <a:rPr lang="en-US" sz="1600" dirty="0" smtClean="0">
                <a:latin typeface="Cambria" pitchFamily="18" charset="0"/>
              </a:rPr>
              <a:t> intersecting line segments.</a:t>
            </a:r>
            <a:endParaRPr lang="en-US" sz="1600" dirty="0">
              <a:latin typeface="Cambria" pitchFamily="18" charset="0"/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2743200" y="4648200"/>
            <a:ext cx="22098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u&gt;=0  &amp;&amp; u&lt;=1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90800" y="5638800"/>
            <a:ext cx="27432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Compute: -  x= X0+u*(X1-X0)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store x value in ‘p’ array</a:t>
            </a:r>
          </a:p>
        </p:txBody>
      </p:sp>
      <p:cxnSp>
        <p:nvCxnSpPr>
          <p:cNvPr id="54" name="Straight Arrow Connector 53"/>
          <p:cNvCxnSpPr>
            <a:endCxn id="33" idx="1"/>
          </p:cNvCxnSpPr>
          <p:nvPr/>
        </p:nvCxnSpPr>
        <p:spPr>
          <a:xfrm>
            <a:off x="1676400" y="25146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657600" y="6477000"/>
            <a:ext cx="533400" cy="381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43000" y="2286000"/>
            <a:ext cx="5334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685800"/>
            <a:ext cx="5334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2438400"/>
            <a:ext cx="2971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Append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xmin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 front and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xmax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at last of the array ‘p’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1219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2133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91000" y="3124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4038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19600" y="4953000"/>
            <a:ext cx="400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267200"/>
            <a:ext cx="3811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2286000" y="632460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752600" y="6096000"/>
            <a:ext cx="5334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 B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29000" y="1600200"/>
            <a:ext cx="18288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 array ‘p’ and remove duplicate points</a:t>
            </a:r>
          </a:p>
        </p:txBody>
      </p:sp>
      <p:sp>
        <p:nvSpPr>
          <p:cNvPr id="24" name="Flowchart: Decision 23"/>
          <p:cNvSpPr/>
          <p:nvPr/>
        </p:nvSpPr>
        <p:spPr>
          <a:xfrm>
            <a:off x="3048000" y="4343400"/>
            <a:ext cx="22860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mod(j,2)==0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352800" y="5257800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cutting OFF/Stop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581400" y="6096000"/>
            <a:ext cx="12954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Yi=Yi +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stepsize</a:t>
            </a:r>
            <a:endParaRPr lang="en-US" sz="1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0" name="Flowchart: Decision 49"/>
          <p:cNvSpPr/>
          <p:nvPr/>
        </p:nvSpPr>
        <p:spPr>
          <a:xfrm>
            <a:off x="3124200" y="3429000"/>
            <a:ext cx="2209800" cy="5334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j=1:size(p)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267200" y="4953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191000" y="5791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400800" y="4343400"/>
            <a:ext cx="1524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Tool cutting ON/Start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Arrow Connector 59"/>
          <p:cNvCxnSpPr>
            <a:stCxn id="24" idx="3"/>
          </p:cNvCxnSpPr>
          <p:nvPr/>
        </p:nvCxnSpPr>
        <p:spPr>
          <a:xfrm>
            <a:off x="5334000" y="46482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zcmi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3713692" cy="2785269"/>
          </a:xfrm>
        </p:spPr>
      </p:pic>
      <p:sp>
        <p:nvSpPr>
          <p:cNvPr id="5" name="TextBox 4"/>
          <p:cNvSpPr txBox="1"/>
          <p:nvPr/>
        </p:nvSpPr>
        <p:spPr>
          <a:xfrm>
            <a:off x="1447800" y="5486400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..5-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zmin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3" descr="zcmax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0" y="2362200"/>
            <a:ext cx="3581400" cy="2686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2200" y="548640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..6-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zmax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Screenshot (52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4855" t="21887" r="25389" b="27605"/>
          <a:stretch>
            <a:fillRect/>
          </a:stretch>
        </p:blipFill>
        <p:spPr>
          <a:xfrm>
            <a:off x="2590800" y="2667000"/>
            <a:ext cx="3200400" cy="2286000"/>
          </a:xfrm>
        </p:spPr>
      </p:pic>
      <p:pic>
        <p:nvPicPr>
          <p:cNvPr id="8" name="Picture 7" descr="zc=maxz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343400"/>
            <a:ext cx="2971800" cy="22288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3276600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b)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maxz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zc=zma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066800"/>
            <a:ext cx="2667000" cy="2000250"/>
          </a:xfrm>
          <a:prstGeom prst="rect">
            <a:avLst/>
          </a:prstGeom>
        </p:spPr>
      </p:pic>
      <p:pic>
        <p:nvPicPr>
          <p:cNvPr id="11" name="Picture 10" descr="zc=maxz-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92800" y="838200"/>
            <a:ext cx="3251200" cy="2438400"/>
          </a:xfrm>
          <a:prstGeom prst="rect">
            <a:avLst/>
          </a:prstGeom>
        </p:spPr>
      </p:pic>
      <p:pic>
        <p:nvPicPr>
          <p:cNvPr id="12" name="Picture 11" descr="zc=maxz-5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5800" y="4038600"/>
            <a:ext cx="3378200" cy="2533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38200" y="6488668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c)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=maxz-10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600" y="3276600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d)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=maxz-30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2800" y="6550223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e)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=maxz-50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76600" y="4800600"/>
            <a:ext cx="2268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Fig.7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a) 3D model of bracket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2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6969" t="21469" r="18654" b="10971"/>
          <a:stretch>
            <a:fillRect/>
          </a:stretch>
        </p:blipFill>
        <p:spPr>
          <a:xfrm>
            <a:off x="2930822" y="2209800"/>
            <a:ext cx="3317578" cy="2157384"/>
          </a:xfrm>
        </p:spPr>
      </p:pic>
      <p:pic>
        <p:nvPicPr>
          <p:cNvPr id="5" name="Picture 4" descr="bracketzc=maxz-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838200"/>
            <a:ext cx="3149600" cy="2362200"/>
          </a:xfrm>
          <a:prstGeom prst="rect">
            <a:avLst/>
          </a:prstGeom>
        </p:spPr>
      </p:pic>
      <p:pic>
        <p:nvPicPr>
          <p:cNvPr id="6" name="Picture 5" descr="bracketzc=maxz-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657600"/>
            <a:ext cx="3352800" cy="2514600"/>
          </a:xfrm>
          <a:prstGeom prst="rect">
            <a:avLst/>
          </a:prstGeom>
        </p:spPr>
      </p:pic>
      <p:pic>
        <p:nvPicPr>
          <p:cNvPr id="7" name="Picture 6" descr="bracketzc=maxz-3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00" y="838200"/>
            <a:ext cx="3124200" cy="2343150"/>
          </a:xfrm>
          <a:prstGeom prst="rect">
            <a:avLst/>
          </a:prstGeom>
        </p:spPr>
      </p:pic>
      <p:pic>
        <p:nvPicPr>
          <p:cNvPr id="8" name="Picture 7" descr="bracketzc=maxz-5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19800" y="3962400"/>
            <a:ext cx="3124200" cy="2343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0" y="6172200"/>
            <a:ext cx="1296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=maxz-10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3124200"/>
            <a:ext cx="1341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=maxz-30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6800" y="3200400"/>
            <a:ext cx="109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maxz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0" y="6248400"/>
            <a:ext cx="1328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=maxz-50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4495800"/>
            <a:ext cx="2313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a) 3D model of bracket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29270" t="21887" r="23496" b="12452"/>
          <a:stretch>
            <a:fillRect/>
          </a:stretch>
        </p:blipFill>
        <p:spPr>
          <a:xfrm>
            <a:off x="2700606" y="2070686"/>
            <a:ext cx="3395394" cy="2653714"/>
          </a:xfrm>
        </p:spPr>
      </p:pic>
      <p:pic>
        <p:nvPicPr>
          <p:cNvPr id="5" name="Picture 4" descr="minz+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143000"/>
            <a:ext cx="3302000" cy="2476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5814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=minz+40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zc=minz+5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886200"/>
            <a:ext cx="3200400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6248400"/>
            <a:ext cx="1330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=minz+55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zc=zmin+6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3600" y="1028700"/>
            <a:ext cx="3200400" cy="2400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0400" y="342900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=minz+70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zc=zmin+95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00" y="3810000"/>
            <a:ext cx="3352800" cy="2514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10400" y="6248400"/>
            <a:ext cx="134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e)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=minz+95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4800600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a) 3D model of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bunny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oolpath2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447800" y="990600"/>
            <a:ext cx="6172200" cy="4629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6096000"/>
            <a:ext cx="3292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11:-  Animation of  tool path trajectory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d tool p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129631"/>
            <a:ext cx="5334000" cy="4000500"/>
          </a:xfrm>
        </p:spPr>
      </p:pic>
      <p:sp>
        <p:nvSpPr>
          <p:cNvPr id="5" name="TextBox 4"/>
          <p:cNvSpPr txBox="1"/>
          <p:nvPr/>
        </p:nvSpPr>
        <p:spPr>
          <a:xfrm>
            <a:off x="3200400" y="6324600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10:-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3D representation of tool path lines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Tessellated representation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229600" cy="4389120"/>
          </a:xfrm>
        </p:spPr>
        <p:txBody>
          <a:bodyPr>
            <a:normAutofit/>
          </a:bodyPr>
          <a:lstStyle/>
          <a:p>
            <a:pPr algn="just">
              <a:buClrTx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To fabricate any design, the 3-D model (surface or solid) has to be transferred to STL (Standard Tessellation Language)  format.</a:t>
            </a:r>
          </a:p>
          <a:p>
            <a:pPr algn="just">
              <a:buClrTx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STL file format is generated using a tessellation process, which generates triangles to represent the CAD model.</a:t>
            </a:r>
          </a:p>
          <a:p>
            <a:pPr algn="just">
              <a:buClrTx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STL model is mathematically sliced by intersecting it with horizontal planes. Each slice represents a cross-section data for the part. </a:t>
            </a:r>
          </a:p>
          <a:p>
            <a:pPr algn="just">
              <a:buClrTx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FUTURE WORK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Tx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Optimization of an algorithm for slicing of STL file of the 3D object by reducing time-complexity. </a:t>
            </a:r>
          </a:p>
          <a:p>
            <a:pPr>
              <a:buClrTx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Development of a method to represent the contour formation of each slice with the help of intersection points and normal vector information.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567944">
            <a:off x="2728165" y="2943882"/>
            <a:ext cx="8229600" cy="1143000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THANK YOU</a:t>
            </a:r>
            <a:br>
              <a:rPr lang="en-US" sz="6600" dirty="0" smtClean="0">
                <a:solidFill>
                  <a:schemeClr val="accent1"/>
                </a:solidFill>
              </a:rPr>
            </a:br>
            <a:endParaRPr 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50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46404" t="22977" r="19915" b="23535"/>
          <a:stretch>
            <a:fillRect/>
          </a:stretch>
        </p:blipFill>
        <p:spPr>
          <a:xfrm>
            <a:off x="1219200" y="2166257"/>
            <a:ext cx="3048000" cy="2721429"/>
          </a:xfrm>
        </p:spPr>
      </p:pic>
      <p:pic>
        <p:nvPicPr>
          <p:cNvPr id="5" name="Picture 4" descr="Screenshot (507).png"/>
          <p:cNvPicPr>
            <a:picLocks noChangeAspect="1"/>
          </p:cNvPicPr>
          <p:nvPr/>
        </p:nvPicPr>
        <p:blipFill>
          <a:blip r:embed="rId3" cstate="print"/>
          <a:srcRect l="46217" t="21450" r="20918" b="21921"/>
          <a:stretch>
            <a:fillRect/>
          </a:stretch>
        </p:blipFill>
        <p:spPr>
          <a:xfrm>
            <a:off x="4953000" y="2209800"/>
            <a:ext cx="2743200" cy="2657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67000" y="5410200"/>
            <a:ext cx="3953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 object and its tessellated representation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0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5972" r="59984" b="75696"/>
          <a:stretch>
            <a:fillRect/>
          </a:stretch>
        </p:blipFill>
        <p:spPr>
          <a:xfrm>
            <a:off x="457200" y="3048000"/>
            <a:ext cx="7100455" cy="1828800"/>
          </a:xfrm>
        </p:spPr>
      </p:pic>
      <p:sp>
        <p:nvSpPr>
          <p:cNvPr id="5" name="TextBox 4"/>
          <p:cNvSpPr txBox="1"/>
          <p:nvPr/>
        </p:nvSpPr>
        <p:spPr>
          <a:xfrm>
            <a:off x="1600200" y="5181600"/>
            <a:ext cx="4911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Fig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: STL File and description of ASCII representation format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914400"/>
            <a:ext cx="213005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These triangles are described by a set of X, Y and Z coordinates for each of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three vertices, and a unit normal vector to indicate which side of the </a:t>
            </a: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triangle contains the mass.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STL file can be in ASCII or in binary format.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Times New Roman" panose="02020603050405020304" pitchFamily="18" charset="0"/>
              </a:rPr>
              <a:t>OBJECTIVE</a:t>
            </a:r>
            <a:endParaRPr lang="en-US" sz="4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Tx/>
            </a:pPr>
            <a:r>
              <a:rPr lang="en-US" sz="2200" dirty="0" smtClean="0">
                <a:latin typeface="+mj-lt"/>
                <a:cs typeface="Times New Roman" pitchFamily="18" charset="0"/>
              </a:rPr>
              <a:t>To develop a tool path plan using STL format of 3D object by slicing the model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0">
              <a:buClrTx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Reading STL file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3657600" y="1066800"/>
            <a:ext cx="7620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START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2362200"/>
            <a:ext cx="20574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Reading first line from STL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file using 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</a:rPr>
              <a:t>fgetl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and save it to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‘a1’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3048000"/>
            <a:ext cx="22098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Set values to ‘fn’ and ‘v’ as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‘Facet Normal’ and ‘Vertex’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24200" y="1676400"/>
            <a:ext cx="17526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Open STL file using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</a:rPr>
              <a:t>fopen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2819400" y="3733800"/>
            <a:ext cx="2286000" cy="12192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While loop Checking that is there a character in ‘a1’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2743200" y="5105400"/>
            <a:ext cx="2438400" cy="12192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if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Finding whether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stored ‘fn’ value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is in ‘a1’ or Not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733800" y="6477000"/>
            <a:ext cx="457200" cy="381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38600" y="144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38600" y="2057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624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62400" y="4800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962400" y="6248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386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962400" y="1143000"/>
            <a:ext cx="457200" cy="381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A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1800" y="1828800"/>
            <a:ext cx="26670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Saving the integer values from line to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a variable ‘a’ which is further stack up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in ‘normal’ array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19400" y="4038600"/>
            <a:ext cx="2971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Saving the integer values from line to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a variable ‘a’ which is further stack up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in ‘vertex’ array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2971800" y="2819400"/>
            <a:ext cx="2667000" cy="956953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</a:rPr>
              <a:t>elseif</a:t>
            </a:r>
            <a:endParaRPr lang="en-US" sz="1200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Finding whether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stored ‘v’ value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is in ‘a1’ or Not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95600" y="4876800"/>
            <a:ext cx="2971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Reading next line from STL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file using 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</a:rPr>
              <a:t>fgets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and save it to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‘a1’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910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67200" y="2514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343400" y="3733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67200" y="457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0000" y="6477000"/>
            <a:ext cx="7620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END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91000" y="617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29000" y="5791200"/>
            <a:ext cx="1828800" cy="381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Close the file using 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</a:rPr>
              <a:t>fclose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</a:rPr>
              <a:t>FileID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67200" y="5486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ambria" pitchFamily="18" charset="0"/>
              </a:rPr>
              <a:t>Slicing the model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ClrTx/>
            </a:pPr>
            <a:r>
              <a:rPr lang="en-US" sz="2400" dirty="0" smtClean="0">
                <a:latin typeface="+mj-lt"/>
                <a:cs typeface="Times New Roman" pitchFamily="18" charset="0"/>
              </a:rPr>
              <a:t>Find the Cutting Plan (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Zc</a:t>
            </a:r>
            <a:r>
              <a:rPr lang="en-US" sz="2400" dirty="0" smtClean="0">
                <a:latin typeface="+mj-lt"/>
                <a:cs typeface="Times New Roman" pitchFamily="18" charset="0"/>
              </a:rPr>
              <a:t>) </a:t>
            </a:r>
          </a:p>
          <a:p>
            <a:pPr marL="514350" indent="-514350">
              <a:buClrTx/>
              <a:buNone/>
            </a:pPr>
            <a:r>
              <a:rPr lang="en-US" sz="1600" dirty="0" smtClean="0">
                <a:latin typeface="+mj-lt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The program scans STL file, picks the Z-coordinate of all the triangle, compare, and find the top, the bottom of the geometric (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Zmin</a:t>
            </a:r>
            <a:r>
              <a:rPr lang="en-US" sz="1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Zmax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), add the slice thickness to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Zmin</a:t>
            </a:r>
            <a:r>
              <a:rPr lang="en-US" sz="1800" dirty="0" smtClean="0">
                <a:latin typeface="+mj-lt"/>
                <a:cs typeface="Times New Roman" pitchFamily="18" charset="0"/>
              </a:rPr>
              <a:t>.</a:t>
            </a:r>
          </a:p>
          <a:p>
            <a:pPr marL="514350" indent="-514350">
              <a:buClrTx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                                           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Zc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=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Zmin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+ slice thickness</a:t>
            </a:r>
            <a:endParaRPr lang="en-US" sz="1600" dirty="0" smtClean="0">
              <a:latin typeface="+mj-lt"/>
              <a:cs typeface="Times New Roman" pitchFamily="18" charset="0"/>
            </a:endParaRPr>
          </a:p>
          <a:p>
            <a:pPr marL="514350" indent="-514350">
              <a:buClrTx/>
            </a:pPr>
            <a:r>
              <a:rPr lang="en-US" sz="2400" dirty="0" smtClean="0">
                <a:latin typeface="+mj-lt"/>
                <a:cs typeface="Times New Roman" pitchFamily="18" charset="0"/>
              </a:rPr>
              <a:t>Find the Facets that intersect with the Cutting Plan </a:t>
            </a:r>
          </a:p>
          <a:p>
            <a:pPr marL="514350" indent="-514350">
              <a:buClrTx/>
              <a:buNone/>
            </a:pPr>
            <a:r>
              <a:rPr lang="en-US" sz="1600" dirty="0" smtClean="0">
                <a:latin typeface="+mj-lt"/>
                <a:cs typeface="Times New Roman" pitchFamily="18" charset="0"/>
              </a:rPr>
              <a:t>           </a:t>
            </a:r>
            <a:r>
              <a:rPr lang="en-US" sz="1800" dirty="0" smtClean="0">
                <a:latin typeface="+mj-lt"/>
                <a:cs typeface="Times New Roman" pitchFamily="18" charset="0"/>
              </a:rPr>
              <a:t>The program scans STL file to pick one triangle at a time, the Z-coordinate of its three vertices compared with the Z-height of the current plane, </a:t>
            </a:r>
          </a:p>
          <a:p>
            <a:pPr marL="514350" indent="-514350">
              <a:buClrTx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                       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Zmin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&lt;=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Zc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&lt;=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Zmax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,         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Zmin</a:t>
            </a:r>
            <a:r>
              <a:rPr lang="en-US" sz="1800" dirty="0" smtClean="0">
                <a:latin typeface="+mj-lt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+mj-lt"/>
                <a:cs typeface="Times New Roman" pitchFamily="18" charset="0"/>
              </a:rPr>
              <a:t>Zmax</a:t>
            </a:r>
            <a:r>
              <a:rPr lang="en-US" sz="1800" dirty="0" smtClean="0">
                <a:latin typeface="+mj-lt"/>
                <a:cs typeface="Times New Roman" pitchFamily="18" charset="0"/>
              </a:rPr>
              <a:t> are in one triangle</a:t>
            </a:r>
          </a:p>
          <a:p>
            <a:pPr marL="514350" indent="-514350">
              <a:buClrTx/>
              <a:buNone/>
            </a:pPr>
            <a:r>
              <a:rPr lang="en-US" sz="1800" dirty="0" smtClean="0">
                <a:latin typeface="+mj-lt"/>
                <a:cs typeface="Times New Roman" pitchFamily="18" charset="0"/>
              </a:rPr>
              <a:t>           </a:t>
            </a:r>
          </a:p>
          <a:p>
            <a:pPr marL="514350" indent="-514350">
              <a:buClrTx/>
              <a:buFont typeface="+mj-lt"/>
              <a:buAutoNum type="arabicPeriod"/>
            </a:pPr>
            <a:endParaRPr lang="en-US" sz="1600" dirty="0" smtClean="0">
              <a:latin typeface="+mj-lt"/>
              <a:cs typeface="Times New Roman" pitchFamily="18" charset="0"/>
            </a:endParaRPr>
          </a:p>
          <a:p>
            <a:pPr marL="514350" indent="-514350">
              <a:buClrTx/>
              <a:buFont typeface="+mj-lt"/>
              <a:buAutoNum type="arabicPeriod"/>
            </a:pPr>
            <a:endParaRPr lang="en-US" sz="1600" dirty="0" smtClean="0">
              <a:latin typeface="+mj-lt"/>
              <a:cs typeface="Times New Roman" pitchFamily="18" charset="0"/>
            </a:endParaRPr>
          </a:p>
          <a:p>
            <a:pPr marL="514350" indent="-514350">
              <a:buClrTx/>
              <a:buNone/>
            </a:pPr>
            <a:r>
              <a:rPr lang="en-US" sz="1600" dirty="0" smtClean="0">
                <a:latin typeface="+mj-lt"/>
                <a:cs typeface="Times New Roman" pitchFamily="18" charset="0"/>
              </a:rPr>
              <a:t>        </a:t>
            </a:r>
            <a:endParaRPr lang="en-US" sz="16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19400" y="3581400"/>
            <a:ext cx="3048000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three consecutive co-ordinate having row index as i-2,i-1,i and repeating first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co-ordinate and save it to array  ‘a’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5600" y="5486400"/>
            <a:ext cx="2971800" cy="6096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u using following equation :-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 = (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-Zj)/(Z(j+1)-Zj)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3200400" y="4572000"/>
            <a:ext cx="2209800" cy="6858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j=1:size(a)-1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2362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762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19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343400" y="3276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434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343400" y="5257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/>
          <p:cNvSpPr/>
          <p:nvPr/>
        </p:nvSpPr>
        <p:spPr>
          <a:xfrm>
            <a:off x="3657600" y="1905000"/>
            <a:ext cx="1447800" cy="4572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i=1:m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lowchart: Decision 26"/>
          <p:cNvSpPr/>
          <p:nvPr/>
        </p:nvSpPr>
        <p:spPr>
          <a:xfrm>
            <a:off x="3200400" y="2667000"/>
            <a:ext cx="22860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mod(i,3)==0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62400" y="6400800"/>
            <a:ext cx="762000" cy="4572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Flowchart: Decision 32"/>
          <p:cNvSpPr/>
          <p:nvPr/>
        </p:nvSpPr>
        <p:spPr>
          <a:xfrm>
            <a:off x="3581400" y="1066800"/>
            <a:ext cx="1676400" cy="609600"/>
          </a:xfrm>
          <a:prstGeom prst="flowChartDecisi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 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Zmax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62400" y="304800"/>
            <a:ext cx="914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Zc</a:t>
            </a:r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Zmin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stCxn id="33" idx="3"/>
          </p:cNvCxnSpPr>
          <p:nvPr/>
        </p:nvCxnSpPr>
        <p:spPr>
          <a:xfrm>
            <a:off x="5257800" y="1371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0" y="1143000"/>
            <a:ext cx="914400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of program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67400" y="1143000"/>
            <a:ext cx="400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1676400"/>
            <a:ext cx="381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495800" y="3276600"/>
            <a:ext cx="400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Yes</a:t>
            </a:r>
            <a:endParaRPr lang="en-US" sz="12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676400" y="2133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209800" y="2667000"/>
            <a:ext cx="381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676400" y="2133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676400" y="2971800"/>
            <a:ext cx="16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3" idx="1"/>
          </p:cNvCxnSpPr>
          <p:nvPr/>
        </p:nvCxnSpPr>
        <p:spPr>
          <a:xfrm>
            <a:off x="2057400" y="1371600"/>
            <a:ext cx="15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4343400" y="6096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524000" y="1143000"/>
            <a:ext cx="533400" cy="3810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1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2077</TotalTime>
  <Words>878</Words>
  <Application>Microsoft Office PowerPoint</Application>
  <PresentationFormat>On-screen Show (4:3)</PresentationFormat>
  <Paragraphs>149</Paragraphs>
  <Slides>21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TOOL PATH PLANNING FOR FACE MILLING OF 3-D SURFACE</vt:lpstr>
      <vt:lpstr>Tessellated representation</vt:lpstr>
      <vt:lpstr>Slide 3</vt:lpstr>
      <vt:lpstr>Slide 4</vt:lpstr>
      <vt:lpstr>OBJECTIVE</vt:lpstr>
      <vt:lpstr>Reading STL file</vt:lpstr>
      <vt:lpstr>Slide 7</vt:lpstr>
      <vt:lpstr>Slicing the model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FUTURE WORK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AAYUSHI</dc:creator>
  <cp:lastModifiedBy>AAYUSHI</cp:lastModifiedBy>
  <cp:revision>197</cp:revision>
  <dcterms:created xsi:type="dcterms:W3CDTF">2022-04-24T18:16:18Z</dcterms:created>
  <dcterms:modified xsi:type="dcterms:W3CDTF">2022-10-25T05:50:12Z</dcterms:modified>
</cp:coreProperties>
</file>