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1" d="100"/>
          <a:sy n="71" d="100"/>
        </p:scale>
        <p:origin x="618" y="54"/>
      </p:cViewPr>
      <p:guideLst>
        <p:guide orient="horz" pos="432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B63E2D-4677-4448-AC76-B42EA7A78A3B}"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en-US"/>
        </a:p>
      </dgm:t>
    </dgm:pt>
    <dgm:pt modelId="{DCD15B84-2C12-4381-B2D2-7B7C7B2E8C2A}">
      <dgm:prSet phldrT="[Text]"/>
      <dgm:spPr/>
      <dgm:t>
        <a:bodyPr/>
        <a:lstStyle/>
        <a:p>
          <a:r>
            <a:rPr lang="en-US" dirty="0" smtClean="0"/>
            <a:t>Business Understanding</a:t>
          </a:r>
          <a:endParaRPr lang="en-US" dirty="0"/>
        </a:p>
      </dgm:t>
    </dgm:pt>
    <dgm:pt modelId="{7FB4ADCE-DBBE-4EC2-BEC4-1C6727C87EF6}" type="parTrans" cxnId="{EDD486AC-9068-4C05-9F50-8F15DBF67F13}">
      <dgm:prSet/>
      <dgm:spPr/>
      <dgm:t>
        <a:bodyPr/>
        <a:lstStyle/>
        <a:p>
          <a:endParaRPr lang="en-US"/>
        </a:p>
      </dgm:t>
    </dgm:pt>
    <dgm:pt modelId="{7AE35C76-D710-4066-98F8-C80F1552846A}" type="sibTrans" cxnId="{EDD486AC-9068-4C05-9F50-8F15DBF67F13}">
      <dgm:prSet/>
      <dgm:spPr/>
      <dgm:t>
        <a:bodyPr/>
        <a:lstStyle/>
        <a:p>
          <a:endParaRPr lang="en-US"/>
        </a:p>
      </dgm:t>
    </dgm:pt>
    <dgm:pt modelId="{C96266C5-2B9A-4C37-AC4E-BAD8A5BACA53}">
      <dgm:prSet phldrT="[Text]"/>
      <dgm:spPr/>
      <dgm:t>
        <a:bodyPr/>
        <a:lstStyle/>
        <a:p>
          <a:r>
            <a:rPr lang="en-US" dirty="0" smtClean="0"/>
            <a:t>Data Understanding</a:t>
          </a:r>
          <a:endParaRPr lang="en-US" dirty="0"/>
        </a:p>
      </dgm:t>
    </dgm:pt>
    <dgm:pt modelId="{891BCF2A-E12A-426B-BE41-9BACD5AFB391}" type="parTrans" cxnId="{E632C5A6-05EA-4C6A-AE17-E482285783E9}">
      <dgm:prSet/>
      <dgm:spPr/>
      <dgm:t>
        <a:bodyPr/>
        <a:lstStyle/>
        <a:p>
          <a:endParaRPr lang="en-US"/>
        </a:p>
      </dgm:t>
    </dgm:pt>
    <dgm:pt modelId="{C197A28C-6463-452B-87AA-8D341C98A8B4}" type="sibTrans" cxnId="{E632C5A6-05EA-4C6A-AE17-E482285783E9}">
      <dgm:prSet/>
      <dgm:spPr/>
      <dgm:t>
        <a:bodyPr/>
        <a:lstStyle/>
        <a:p>
          <a:endParaRPr lang="en-US"/>
        </a:p>
      </dgm:t>
    </dgm:pt>
    <dgm:pt modelId="{796C53AB-1142-4424-9C3B-209B6AF3E950}">
      <dgm:prSet phldrT="[Text]"/>
      <dgm:spPr/>
      <dgm:t>
        <a:bodyPr/>
        <a:lstStyle/>
        <a:p>
          <a:r>
            <a:rPr lang="en-US" dirty="0" smtClean="0"/>
            <a:t>Data Preparation</a:t>
          </a:r>
          <a:endParaRPr lang="en-US" dirty="0"/>
        </a:p>
      </dgm:t>
    </dgm:pt>
    <dgm:pt modelId="{193CDE13-6002-48C8-A2D9-A019EF62A5FE}" type="parTrans" cxnId="{38BC2AF0-80CE-4D76-B1A5-53E5BB7CB790}">
      <dgm:prSet/>
      <dgm:spPr/>
      <dgm:t>
        <a:bodyPr/>
        <a:lstStyle/>
        <a:p>
          <a:endParaRPr lang="en-US"/>
        </a:p>
      </dgm:t>
    </dgm:pt>
    <dgm:pt modelId="{B2A04B40-9282-498D-A745-043ED0D31713}" type="sibTrans" cxnId="{38BC2AF0-80CE-4D76-B1A5-53E5BB7CB790}">
      <dgm:prSet/>
      <dgm:spPr/>
      <dgm:t>
        <a:bodyPr/>
        <a:lstStyle/>
        <a:p>
          <a:endParaRPr lang="en-US"/>
        </a:p>
      </dgm:t>
    </dgm:pt>
    <dgm:pt modelId="{42041E1A-5C42-4393-B8CC-39A220D6B77B}">
      <dgm:prSet phldrT="[Text]"/>
      <dgm:spPr/>
      <dgm:t>
        <a:bodyPr/>
        <a:lstStyle/>
        <a:p>
          <a:r>
            <a:rPr lang="en-US" dirty="0" smtClean="0"/>
            <a:t>Modeling</a:t>
          </a:r>
          <a:endParaRPr lang="en-US" dirty="0"/>
        </a:p>
      </dgm:t>
    </dgm:pt>
    <dgm:pt modelId="{0B6373A9-1605-4AC7-9F13-CA549542218B}" type="parTrans" cxnId="{57653378-DCC4-4F1D-9277-1CB04D53E4F4}">
      <dgm:prSet/>
      <dgm:spPr/>
      <dgm:t>
        <a:bodyPr/>
        <a:lstStyle/>
        <a:p>
          <a:endParaRPr lang="en-US"/>
        </a:p>
      </dgm:t>
    </dgm:pt>
    <dgm:pt modelId="{1E76082B-3A5F-4CAB-97D0-1A94C9E0B615}" type="sibTrans" cxnId="{57653378-DCC4-4F1D-9277-1CB04D53E4F4}">
      <dgm:prSet/>
      <dgm:spPr/>
      <dgm:t>
        <a:bodyPr/>
        <a:lstStyle/>
        <a:p>
          <a:endParaRPr lang="en-US"/>
        </a:p>
      </dgm:t>
    </dgm:pt>
    <dgm:pt modelId="{76389188-9E8E-407F-A8DB-F8BFFDFC1F11}">
      <dgm:prSet phldrT="[Text]"/>
      <dgm:spPr/>
      <dgm:t>
        <a:bodyPr/>
        <a:lstStyle/>
        <a:p>
          <a:r>
            <a:rPr lang="en-US" dirty="0" smtClean="0"/>
            <a:t>Evaluation</a:t>
          </a:r>
          <a:endParaRPr lang="en-US" dirty="0"/>
        </a:p>
      </dgm:t>
    </dgm:pt>
    <dgm:pt modelId="{E68B1665-A839-40B5-81CA-8673F0B626FE}" type="parTrans" cxnId="{F6241D5C-00BE-4F9A-A6D6-45F73F7948BF}">
      <dgm:prSet/>
      <dgm:spPr/>
      <dgm:t>
        <a:bodyPr/>
        <a:lstStyle/>
        <a:p>
          <a:endParaRPr lang="en-US"/>
        </a:p>
      </dgm:t>
    </dgm:pt>
    <dgm:pt modelId="{00809489-0579-4A4D-8C2A-E0978F4C348F}" type="sibTrans" cxnId="{F6241D5C-00BE-4F9A-A6D6-45F73F7948BF}">
      <dgm:prSet/>
      <dgm:spPr/>
      <dgm:t>
        <a:bodyPr/>
        <a:lstStyle/>
        <a:p>
          <a:endParaRPr lang="en-US"/>
        </a:p>
      </dgm:t>
    </dgm:pt>
    <dgm:pt modelId="{40522685-CAE9-48C3-88B6-D260E6C96608}">
      <dgm:prSet phldrT="[Text]"/>
      <dgm:spPr/>
      <dgm:t>
        <a:bodyPr/>
        <a:lstStyle/>
        <a:p>
          <a:r>
            <a:rPr lang="en-US" dirty="0" smtClean="0"/>
            <a:t>Deployment</a:t>
          </a:r>
          <a:endParaRPr lang="en-US" dirty="0"/>
        </a:p>
      </dgm:t>
    </dgm:pt>
    <dgm:pt modelId="{90C6FBCB-CDEC-4834-9F83-DB75387AB22A}" type="parTrans" cxnId="{31B92989-622E-4F98-81EC-DA4326F45AD2}">
      <dgm:prSet/>
      <dgm:spPr/>
      <dgm:t>
        <a:bodyPr/>
        <a:lstStyle/>
        <a:p>
          <a:endParaRPr lang="en-US"/>
        </a:p>
      </dgm:t>
    </dgm:pt>
    <dgm:pt modelId="{C5E94770-C9AD-4AA5-B062-3EF6A1E8D187}" type="sibTrans" cxnId="{31B92989-622E-4F98-81EC-DA4326F45AD2}">
      <dgm:prSet/>
      <dgm:spPr/>
      <dgm:t>
        <a:bodyPr/>
        <a:lstStyle/>
        <a:p>
          <a:endParaRPr lang="en-US"/>
        </a:p>
      </dgm:t>
    </dgm:pt>
    <dgm:pt modelId="{5E9721AC-3BB5-4D15-AFAD-958AD40E2333}" type="pres">
      <dgm:prSet presAssocID="{9DB63E2D-4677-4448-AC76-B42EA7A78A3B}" presName="cycle" presStyleCnt="0">
        <dgm:presLayoutVars>
          <dgm:dir/>
          <dgm:resizeHandles val="exact"/>
        </dgm:presLayoutVars>
      </dgm:prSet>
      <dgm:spPr/>
      <dgm:t>
        <a:bodyPr/>
        <a:lstStyle/>
        <a:p>
          <a:endParaRPr lang="en-US"/>
        </a:p>
      </dgm:t>
    </dgm:pt>
    <dgm:pt modelId="{4EA14F9C-9E2D-4C7A-819D-1D26CDEC4BBA}" type="pres">
      <dgm:prSet presAssocID="{DCD15B84-2C12-4381-B2D2-7B7C7B2E8C2A}" presName="node" presStyleLbl="node1" presStyleIdx="0" presStyleCnt="6">
        <dgm:presLayoutVars>
          <dgm:bulletEnabled val="1"/>
        </dgm:presLayoutVars>
      </dgm:prSet>
      <dgm:spPr/>
      <dgm:t>
        <a:bodyPr/>
        <a:lstStyle/>
        <a:p>
          <a:endParaRPr lang="en-US"/>
        </a:p>
      </dgm:t>
    </dgm:pt>
    <dgm:pt modelId="{14862804-9E22-4D7C-B68D-A1BE615C7D6C}" type="pres">
      <dgm:prSet presAssocID="{DCD15B84-2C12-4381-B2D2-7B7C7B2E8C2A}" presName="spNode" presStyleCnt="0"/>
      <dgm:spPr/>
      <dgm:t>
        <a:bodyPr/>
        <a:lstStyle/>
        <a:p>
          <a:endParaRPr lang="en-IN"/>
        </a:p>
      </dgm:t>
    </dgm:pt>
    <dgm:pt modelId="{BFF5C9B7-FE71-4DC1-A2AB-5E30F909CF6A}" type="pres">
      <dgm:prSet presAssocID="{7AE35C76-D710-4066-98F8-C80F1552846A}" presName="sibTrans" presStyleLbl="sibTrans1D1" presStyleIdx="0" presStyleCnt="6"/>
      <dgm:spPr/>
      <dgm:t>
        <a:bodyPr/>
        <a:lstStyle/>
        <a:p>
          <a:endParaRPr lang="en-US"/>
        </a:p>
      </dgm:t>
    </dgm:pt>
    <dgm:pt modelId="{0AE3CB1A-369A-4654-A60D-A34AC8A22B81}" type="pres">
      <dgm:prSet presAssocID="{C96266C5-2B9A-4C37-AC4E-BAD8A5BACA53}" presName="node" presStyleLbl="node1" presStyleIdx="1" presStyleCnt="6">
        <dgm:presLayoutVars>
          <dgm:bulletEnabled val="1"/>
        </dgm:presLayoutVars>
      </dgm:prSet>
      <dgm:spPr/>
      <dgm:t>
        <a:bodyPr/>
        <a:lstStyle/>
        <a:p>
          <a:endParaRPr lang="en-US"/>
        </a:p>
      </dgm:t>
    </dgm:pt>
    <dgm:pt modelId="{EA7DE7E2-05B0-4D20-97C2-DEED6C1CDF04}" type="pres">
      <dgm:prSet presAssocID="{C96266C5-2B9A-4C37-AC4E-BAD8A5BACA53}" presName="spNode" presStyleCnt="0"/>
      <dgm:spPr/>
      <dgm:t>
        <a:bodyPr/>
        <a:lstStyle/>
        <a:p>
          <a:endParaRPr lang="en-IN"/>
        </a:p>
      </dgm:t>
    </dgm:pt>
    <dgm:pt modelId="{A0B621FD-2C65-40CD-BDCD-D39E4E8F62F8}" type="pres">
      <dgm:prSet presAssocID="{C197A28C-6463-452B-87AA-8D341C98A8B4}" presName="sibTrans" presStyleLbl="sibTrans1D1" presStyleIdx="1" presStyleCnt="6"/>
      <dgm:spPr/>
      <dgm:t>
        <a:bodyPr/>
        <a:lstStyle/>
        <a:p>
          <a:endParaRPr lang="en-US"/>
        </a:p>
      </dgm:t>
    </dgm:pt>
    <dgm:pt modelId="{D80016ED-5427-452E-96CA-5E930BA27D21}" type="pres">
      <dgm:prSet presAssocID="{796C53AB-1142-4424-9C3B-209B6AF3E950}" presName="node" presStyleLbl="node1" presStyleIdx="2" presStyleCnt="6">
        <dgm:presLayoutVars>
          <dgm:bulletEnabled val="1"/>
        </dgm:presLayoutVars>
      </dgm:prSet>
      <dgm:spPr/>
      <dgm:t>
        <a:bodyPr/>
        <a:lstStyle/>
        <a:p>
          <a:endParaRPr lang="en-US"/>
        </a:p>
      </dgm:t>
    </dgm:pt>
    <dgm:pt modelId="{C40F3BD6-24C7-4080-B778-ED7E50C981A2}" type="pres">
      <dgm:prSet presAssocID="{796C53AB-1142-4424-9C3B-209B6AF3E950}" presName="spNode" presStyleCnt="0"/>
      <dgm:spPr/>
      <dgm:t>
        <a:bodyPr/>
        <a:lstStyle/>
        <a:p>
          <a:endParaRPr lang="en-IN"/>
        </a:p>
      </dgm:t>
    </dgm:pt>
    <dgm:pt modelId="{80D017F3-5AB5-4D58-80B2-EC1582E12A49}" type="pres">
      <dgm:prSet presAssocID="{B2A04B40-9282-498D-A745-043ED0D31713}" presName="sibTrans" presStyleLbl="sibTrans1D1" presStyleIdx="2" presStyleCnt="6"/>
      <dgm:spPr/>
      <dgm:t>
        <a:bodyPr/>
        <a:lstStyle/>
        <a:p>
          <a:endParaRPr lang="en-US"/>
        </a:p>
      </dgm:t>
    </dgm:pt>
    <dgm:pt modelId="{D8AB46C1-39AC-43B9-81EF-E4C5CF07328F}" type="pres">
      <dgm:prSet presAssocID="{42041E1A-5C42-4393-B8CC-39A220D6B77B}" presName="node" presStyleLbl="node1" presStyleIdx="3" presStyleCnt="6">
        <dgm:presLayoutVars>
          <dgm:bulletEnabled val="1"/>
        </dgm:presLayoutVars>
      </dgm:prSet>
      <dgm:spPr/>
      <dgm:t>
        <a:bodyPr/>
        <a:lstStyle/>
        <a:p>
          <a:endParaRPr lang="en-US"/>
        </a:p>
      </dgm:t>
    </dgm:pt>
    <dgm:pt modelId="{AFFE1C66-0D58-4360-869F-C2334343A616}" type="pres">
      <dgm:prSet presAssocID="{42041E1A-5C42-4393-B8CC-39A220D6B77B}" presName="spNode" presStyleCnt="0"/>
      <dgm:spPr/>
      <dgm:t>
        <a:bodyPr/>
        <a:lstStyle/>
        <a:p>
          <a:endParaRPr lang="en-IN"/>
        </a:p>
      </dgm:t>
    </dgm:pt>
    <dgm:pt modelId="{39B8E7EF-FD88-43E0-B183-A291F3CF925A}" type="pres">
      <dgm:prSet presAssocID="{1E76082B-3A5F-4CAB-97D0-1A94C9E0B615}" presName="sibTrans" presStyleLbl="sibTrans1D1" presStyleIdx="3" presStyleCnt="6"/>
      <dgm:spPr/>
      <dgm:t>
        <a:bodyPr/>
        <a:lstStyle/>
        <a:p>
          <a:endParaRPr lang="en-US"/>
        </a:p>
      </dgm:t>
    </dgm:pt>
    <dgm:pt modelId="{4A25AAA6-BDCD-4221-9104-2440C781D8B1}" type="pres">
      <dgm:prSet presAssocID="{76389188-9E8E-407F-A8DB-F8BFFDFC1F11}" presName="node" presStyleLbl="node1" presStyleIdx="4" presStyleCnt="6">
        <dgm:presLayoutVars>
          <dgm:bulletEnabled val="1"/>
        </dgm:presLayoutVars>
      </dgm:prSet>
      <dgm:spPr/>
      <dgm:t>
        <a:bodyPr/>
        <a:lstStyle/>
        <a:p>
          <a:endParaRPr lang="en-US"/>
        </a:p>
      </dgm:t>
    </dgm:pt>
    <dgm:pt modelId="{E126BADC-6366-495B-BBB5-C57C22DE7C66}" type="pres">
      <dgm:prSet presAssocID="{76389188-9E8E-407F-A8DB-F8BFFDFC1F11}" presName="spNode" presStyleCnt="0"/>
      <dgm:spPr/>
      <dgm:t>
        <a:bodyPr/>
        <a:lstStyle/>
        <a:p>
          <a:endParaRPr lang="en-IN"/>
        </a:p>
      </dgm:t>
    </dgm:pt>
    <dgm:pt modelId="{7F7EB93E-C609-4DF8-91FB-E15CCE51CAD0}" type="pres">
      <dgm:prSet presAssocID="{00809489-0579-4A4D-8C2A-E0978F4C348F}" presName="sibTrans" presStyleLbl="sibTrans1D1" presStyleIdx="4" presStyleCnt="6"/>
      <dgm:spPr/>
      <dgm:t>
        <a:bodyPr/>
        <a:lstStyle/>
        <a:p>
          <a:endParaRPr lang="en-US"/>
        </a:p>
      </dgm:t>
    </dgm:pt>
    <dgm:pt modelId="{9DF7EBB5-04ED-455F-ADBB-281847856C3D}" type="pres">
      <dgm:prSet presAssocID="{40522685-CAE9-48C3-88B6-D260E6C96608}" presName="node" presStyleLbl="node1" presStyleIdx="5" presStyleCnt="6">
        <dgm:presLayoutVars>
          <dgm:bulletEnabled val="1"/>
        </dgm:presLayoutVars>
      </dgm:prSet>
      <dgm:spPr/>
      <dgm:t>
        <a:bodyPr/>
        <a:lstStyle/>
        <a:p>
          <a:endParaRPr lang="en-US"/>
        </a:p>
      </dgm:t>
    </dgm:pt>
    <dgm:pt modelId="{2BB3943B-F506-4734-8BA6-1A072DF004E8}" type="pres">
      <dgm:prSet presAssocID="{40522685-CAE9-48C3-88B6-D260E6C96608}" presName="spNode" presStyleCnt="0"/>
      <dgm:spPr/>
      <dgm:t>
        <a:bodyPr/>
        <a:lstStyle/>
        <a:p>
          <a:endParaRPr lang="en-IN"/>
        </a:p>
      </dgm:t>
    </dgm:pt>
    <dgm:pt modelId="{F47CB35C-49F1-4F50-9780-29D9B5DD4F57}" type="pres">
      <dgm:prSet presAssocID="{C5E94770-C9AD-4AA5-B062-3EF6A1E8D187}" presName="sibTrans" presStyleLbl="sibTrans1D1" presStyleIdx="5" presStyleCnt="6"/>
      <dgm:spPr/>
      <dgm:t>
        <a:bodyPr/>
        <a:lstStyle/>
        <a:p>
          <a:endParaRPr lang="en-US"/>
        </a:p>
      </dgm:t>
    </dgm:pt>
  </dgm:ptLst>
  <dgm:cxnLst>
    <dgm:cxn modelId="{AC46CBE9-3304-481F-BE87-5D0F9069B317}" type="presOf" srcId="{42041E1A-5C42-4393-B8CC-39A220D6B77B}" destId="{D8AB46C1-39AC-43B9-81EF-E4C5CF07328F}" srcOrd="0" destOrd="0" presId="urn:microsoft.com/office/officeart/2005/8/layout/cycle5"/>
    <dgm:cxn modelId="{81CCC3CA-2AC4-4546-B3D1-A6BFB8C8AD94}" type="presOf" srcId="{C197A28C-6463-452B-87AA-8D341C98A8B4}" destId="{A0B621FD-2C65-40CD-BDCD-D39E4E8F62F8}" srcOrd="0" destOrd="0" presId="urn:microsoft.com/office/officeart/2005/8/layout/cycle5"/>
    <dgm:cxn modelId="{F6241D5C-00BE-4F9A-A6D6-45F73F7948BF}" srcId="{9DB63E2D-4677-4448-AC76-B42EA7A78A3B}" destId="{76389188-9E8E-407F-A8DB-F8BFFDFC1F11}" srcOrd="4" destOrd="0" parTransId="{E68B1665-A839-40B5-81CA-8673F0B626FE}" sibTransId="{00809489-0579-4A4D-8C2A-E0978F4C348F}"/>
    <dgm:cxn modelId="{221C2FD8-7CBB-43C8-AFAC-7A0D5E2F9292}" type="presOf" srcId="{1E76082B-3A5F-4CAB-97D0-1A94C9E0B615}" destId="{39B8E7EF-FD88-43E0-B183-A291F3CF925A}" srcOrd="0" destOrd="0" presId="urn:microsoft.com/office/officeart/2005/8/layout/cycle5"/>
    <dgm:cxn modelId="{57653378-DCC4-4F1D-9277-1CB04D53E4F4}" srcId="{9DB63E2D-4677-4448-AC76-B42EA7A78A3B}" destId="{42041E1A-5C42-4393-B8CC-39A220D6B77B}" srcOrd="3" destOrd="0" parTransId="{0B6373A9-1605-4AC7-9F13-CA549542218B}" sibTransId="{1E76082B-3A5F-4CAB-97D0-1A94C9E0B615}"/>
    <dgm:cxn modelId="{31B92989-622E-4F98-81EC-DA4326F45AD2}" srcId="{9DB63E2D-4677-4448-AC76-B42EA7A78A3B}" destId="{40522685-CAE9-48C3-88B6-D260E6C96608}" srcOrd="5" destOrd="0" parTransId="{90C6FBCB-CDEC-4834-9F83-DB75387AB22A}" sibTransId="{C5E94770-C9AD-4AA5-B062-3EF6A1E8D187}"/>
    <dgm:cxn modelId="{BC855444-F4A8-4F05-A24B-7CBF6B5B91C3}" type="presOf" srcId="{76389188-9E8E-407F-A8DB-F8BFFDFC1F11}" destId="{4A25AAA6-BDCD-4221-9104-2440C781D8B1}" srcOrd="0" destOrd="0" presId="urn:microsoft.com/office/officeart/2005/8/layout/cycle5"/>
    <dgm:cxn modelId="{38BC2AF0-80CE-4D76-B1A5-53E5BB7CB790}" srcId="{9DB63E2D-4677-4448-AC76-B42EA7A78A3B}" destId="{796C53AB-1142-4424-9C3B-209B6AF3E950}" srcOrd="2" destOrd="0" parTransId="{193CDE13-6002-48C8-A2D9-A019EF62A5FE}" sibTransId="{B2A04B40-9282-498D-A745-043ED0D31713}"/>
    <dgm:cxn modelId="{54D247D2-F960-45E1-B1F0-DDC24F4658B5}" type="presOf" srcId="{9DB63E2D-4677-4448-AC76-B42EA7A78A3B}" destId="{5E9721AC-3BB5-4D15-AFAD-958AD40E2333}" srcOrd="0" destOrd="0" presId="urn:microsoft.com/office/officeart/2005/8/layout/cycle5"/>
    <dgm:cxn modelId="{8E782F77-6577-4334-819B-0A1CB30B3A88}" type="presOf" srcId="{C96266C5-2B9A-4C37-AC4E-BAD8A5BACA53}" destId="{0AE3CB1A-369A-4654-A60D-A34AC8A22B81}" srcOrd="0" destOrd="0" presId="urn:microsoft.com/office/officeart/2005/8/layout/cycle5"/>
    <dgm:cxn modelId="{E632C5A6-05EA-4C6A-AE17-E482285783E9}" srcId="{9DB63E2D-4677-4448-AC76-B42EA7A78A3B}" destId="{C96266C5-2B9A-4C37-AC4E-BAD8A5BACA53}" srcOrd="1" destOrd="0" parTransId="{891BCF2A-E12A-426B-BE41-9BACD5AFB391}" sibTransId="{C197A28C-6463-452B-87AA-8D341C98A8B4}"/>
    <dgm:cxn modelId="{EDD486AC-9068-4C05-9F50-8F15DBF67F13}" srcId="{9DB63E2D-4677-4448-AC76-B42EA7A78A3B}" destId="{DCD15B84-2C12-4381-B2D2-7B7C7B2E8C2A}" srcOrd="0" destOrd="0" parTransId="{7FB4ADCE-DBBE-4EC2-BEC4-1C6727C87EF6}" sibTransId="{7AE35C76-D710-4066-98F8-C80F1552846A}"/>
    <dgm:cxn modelId="{6276CFB5-DD5C-4244-A3BF-4731BC44DAF0}" type="presOf" srcId="{DCD15B84-2C12-4381-B2D2-7B7C7B2E8C2A}" destId="{4EA14F9C-9E2D-4C7A-819D-1D26CDEC4BBA}" srcOrd="0" destOrd="0" presId="urn:microsoft.com/office/officeart/2005/8/layout/cycle5"/>
    <dgm:cxn modelId="{2BA7653B-1A4C-41D9-9936-B4BF0690828D}" type="presOf" srcId="{00809489-0579-4A4D-8C2A-E0978F4C348F}" destId="{7F7EB93E-C609-4DF8-91FB-E15CCE51CAD0}" srcOrd="0" destOrd="0" presId="urn:microsoft.com/office/officeart/2005/8/layout/cycle5"/>
    <dgm:cxn modelId="{86E4A1C9-7FE0-4534-9011-60DC4CB416AC}" type="presOf" srcId="{7AE35C76-D710-4066-98F8-C80F1552846A}" destId="{BFF5C9B7-FE71-4DC1-A2AB-5E30F909CF6A}" srcOrd="0" destOrd="0" presId="urn:microsoft.com/office/officeart/2005/8/layout/cycle5"/>
    <dgm:cxn modelId="{755C48C6-B661-40B0-867E-022FAAEAEABB}" type="presOf" srcId="{40522685-CAE9-48C3-88B6-D260E6C96608}" destId="{9DF7EBB5-04ED-455F-ADBB-281847856C3D}" srcOrd="0" destOrd="0" presId="urn:microsoft.com/office/officeart/2005/8/layout/cycle5"/>
    <dgm:cxn modelId="{CACF9999-99AC-4F9C-A353-201200C7A07D}" type="presOf" srcId="{C5E94770-C9AD-4AA5-B062-3EF6A1E8D187}" destId="{F47CB35C-49F1-4F50-9780-29D9B5DD4F57}" srcOrd="0" destOrd="0" presId="urn:microsoft.com/office/officeart/2005/8/layout/cycle5"/>
    <dgm:cxn modelId="{A5421E22-FEF6-4C84-A8D6-B9083F4AFAF8}" type="presOf" srcId="{796C53AB-1142-4424-9C3B-209B6AF3E950}" destId="{D80016ED-5427-452E-96CA-5E930BA27D21}" srcOrd="0" destOrd="0" presId="urn:microsoft.com/office/officeart/2005/8/layout/cycle5"/>
    <dgm:cxn modelId="{96E47EA4-245C-4812-80BE-241F22725353}" type="presOf" srcId="{B2A04B40-9282-498D-A745-043ED0D31713}" destId="{80D017F3-5AB5-4D58-80B2-EC1582E12A49}" srcOrd="0" destOrd="0" presId="urn:microsoft.com/office/officeart/2005/8/layout/cycle5"/>
    <dgm:cxn modelId="{48FE54AE-1F92-4CF1-893C-0AE1B9B1860E}" type="presParOf" srcId="{5E9721AC-3BB5-4D15-AFAD-958AD40E2333}" destId="{4EA14F9C-9E2D-4C7A-819D-1D26CDEC4BBA}" srcOrd="0" destOrd="0" presId="urn:microsoft.com/office/officeart/2005/8/layout/cycle5"/>
    <dgm:cxn modelId="{3A7FFE89-7CC3-4005-BD8F-FEA1632A4D6A}" type="presParOf" srcId="{5E9721AC-3BB5-4D15-AFAD-958AD40E2333}" destId="{14862804-9E22-4D7C-B68D-A1BE615C7D6C}" srcOrd="1" destOrd="0" presId="urn:microsoft.com/office/officeart/2005/8/layout/cycle5"/>
    <dgm:cxn modelId="{65F85107-99B4-430E-BD74-A7046ADE6270}" type="presParOf" srcId="{5E9721AC-3BB5-4D15-AFAD-958AD40E2333}" destId="{BFF5C9B7-FE71-4DC1-A2AB-5E30F909CF6A}" srcOrd="2" destOrd="0" presId="urn:microsoft.com/office/officeart/2005/8/layout/cycle5"/>
    <dgm:cxn modelId="{FC6CA7B6-391C-453E-B16D-ED969131A57A}" type="presParOf" srcId="{5E9721AC-3BB5-4D15-AFAD-958AD40E2333}" destId="{0AE3CB1A-369A-4654-A60D-A34AC8A22B81}" srcOrd="3" destOrd="0" presId="urn:microsoft.com/office/officeart/2005/8/layout/cycle5"/>
    <dgm:cxn modelId="{B88455A5-938B-48BF-B667-53E49D3C3216}" type="presParOf" srcId="{5E9721AC-3BB5-4D15-AFAD-958AD40E2333}" destId="{EA7DE7E2-05B0-4D20-97C2-DEED6C1CDF04}" srcOrd="4" destOrd="0" presId="urn:microsoft.com/office/officeart/2005/8/layout/cycle5"/>
    <dgm:cxn modelId="{1548D020-FC37-4D0F-B246-1D2E83C61390}" type="presParOf" srcId="{5E9721AC-3BB5-4D15-AFAD-958AD40E2333}" destId="{A0B621FD-2C65-40CD-BDCD-D39E4E8F62F8}" srcOrd="5" destOrd="0" presId="urn:microsoft.com/office/officeart/2005/8/layout/cycle5"/>
    <dgm:cxn modelId="{AD97D2D3-71DC-4D8C-A834-992B6414A929}" type="presParOf" srcId="{5E9721AC-3BB5-4D15-AFAD-958AD40E2333}" destId="{D80016ED-5427-452E-96CA-5E930BA27D21}" srcOrd="6" destOrd="0" presId="urn:microsoft.com/office/officeart/2005/8/layout/cycle5"/>
    <dgm:cxn modelId="{117E48A5-82A0-4823-8AF8-0D0324260A35}" type="presParOf" srcId="{5E9721AC-3BB5-4D15-AFAD-958AD40E2333}" destId="{C40F3BD6-24C7-4080-B778-ED7E50C981A2}" srcOrd="7" destOrd="0" presId="urn:microsoft.com/office/officeart/2005/8/layout/cycle5"/>
    <dgm:cxn modelId="{565F9DA7-CD8A-4DFF-B70C-1A685477DA78}" type="presParOf" srcId="{5E9721AC-3BB5-4D15-AFAD-958AD40E2333}" destId="{80D017F3-5AB5-4D58-80B2-EC1582E12A49}" srcOrd="8" destOrd="0" presId="urn:microsoft.com/office/officeart/2005/8/layout/cycle5"/>
    <dgm:cxn modelId="{45A1DD1A-B8B7-4245-B73F-425FFB47CB82}" type="presParOf" srcId="{5E9721AC-3BB5-4D15-AFAD-958AD40E2333}" destId="{D8AB46C1-39AC-43B9-81EF-E4C5CF07328F}" srcOrd="9" destOrd="0" presId="urn:microsoft.com/office/officeart/2005/8/layout/cycle5"/>
    <dgm:cxn modelId="{499268F2-EA96-48B4-BF7F-7F8DD4B09F02}" type="presParOf" srcId="{5E9721AC-3BB5-4D15-AFAD-958AD40E2333}" destId="{AFFE1C66-0D58-4360-869F-C2334343A616}" srcOrd="10" destOrd="0" presId="urn:microsoft.com/office/officeart/2005/8/layout/cycle5"/>
    <dgm:cxn modelId="{C7E32BB0-51C7-426A-AE58-2EF39F768EC6}" type="presParOf" srcId="{5E9721AC-3BB5-4D15-AFAD-958AD40E2333}" destId="{39B8E7EF-FD88-43E0-B183-A291F3CF925A}" srcOrd="11" destOrd="0" presId="urn:microsoft.com/office/officeart/2005/8/layout/cycle5"/>
    <dgm:cxn modelId="{E481D80C-52B6-425B-9462-8780AA4F34FE}" type="presParOf" srcId="{5E9721AC-3BB5-4D15-AFAD-958AD40E2333}" destId="{4A25AAA6-BDCD-4221-9104-2440C781D8B1}" srcOrd="12" destOrd="0" presId="urn:microsoft.com/office/officeart/2005/8/layout/cycle5"/>
    <dgm:cxn modelId="{0051C942-DA31-40B1-8C97-E050C8DAC463}" type="presParOf" srcId="{5E9721AC-3BB5-4D15-AFAD-958AD40E2333}" destId="{E126BADC-6366-495B-BBB5-C57C22DE7C66}" srcOrd="13" destOrd="0" presId="urn:microsoft.com/office/officeart/2005/8/layout/cycle5"/>
    <dgm:cxn modelId="{738352DD-0DE0-4CB4-920E-CF2B0DB57730}" type="presParOf" srcId="{5E9721AC-3BB5-4D15-AFAD-958AD40E2333}" destId="{7F7EB93E-C609-4DF8-91FB-E15CCE51CAD0}" srcOrd="14" destOrd="0" presId="urn:microsoft.com/office/officeart/2005/8/layout/cycle5"/>
    <dgm:cxn modelId="{86907931-1DBE-4B1A-B27E-A14EA16FE2AB}" type="presParOf" srcId="{5E9721AC-3BB5-4D15-AFAD-958AD40E2333}" destId="{9DF7EBB5-04ED-455F-ADBB-281847856C3D}" srcOrd="15" destOrd="0" presId="urn:microsoft.com/office/officeart/2005/8/layout/cycle5"/>
    <dgm:cxn modelId="{E2841134-D929-4F05-8165-DF7493333E76}" type="presParOf" srcId="{5E9721AC-3BB5-4D15-AFAD-958AD40E2333}" destId="{2BB3943B-F506-4734-8BA6-1A072DF004E8}" srcOrd="16" destOrd="0" presId="urn:microsoft.com/office/officeart/2005/8/layout/cycle5"/>
    <dgm:cxn modelId="{5C46A38C-07F1-4893-AA30-0281242886AC}" type="presParOf" srcId="{5E9721AC-3BB5-4D15-AFAD-958AD40E2333}" destId="{F47CB35C-49F1-4F50-9780-29D9B5DD4F57}"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14F9C-9E2D-4C7A-819D-1D26CDEC4BBA}">
      <dsp:nvSpPr>
        <dsp:cNvPr id="0" name=""/>
        <dsp:cNvSpPr/>
      </dsp:nvSpPr>
      <dsp:spPr>
        <a:xfrm>
          <a:off x="4153603" y="893"/>
          <a:ext cx="1288483" cy="837514"/>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Business Understanding</a:t>
          </a:r>
          <a:endParaRPr lang="en-US" sz="1300" kern="1200" dirty="0"/>
        </a:p>
      </dsp:txBody>
      <dsp:txXfrm>
        <a:off x="4194487" y="41777"/>
        <a:ext cx="1206715" cy="755746"/>
      </dsp:txXfrm>
    </dsp:sp>
    <dsp:sp modelId="{BFF5C9B7-FE71-4DC1-A2AB-5E30F909CF6A}">
      <dsp:nvSpPr>
        <dsp:cNvPr id="0" name=""/>
        <dsp:cNvSpPr/>
      </dsp:nvSpPr>
      <dsp:spPr>
        <a:xfrm>
          <a:off x="2823920" y="419651"/>
          <a:ext cx="3947850" cy="3947850"/>
        </a:xfrm>
        <a:custGeom>
          <a:avLst/>
          <a:gdLst/>
          <a:ahLst/>
          <a:cxnLst/>
          <a:rect l="0" t="0" r="0" b="0"/>
          <a:pathLst>
            <a:path>
              <a:moveTo>
                <a:pt x="2780412" y="172270"/>
              </a:moveTo>
              <a:arcTo wR="1973925" hR="1973925" stAng="17646903" swAng="924553"/>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AE3CB1A-369A-4654-A60D-A34AC8A22B81}">
      <dsp:nvSpPr>
        <dsp:cNvPr id="0" name=""/>
        <dsp:cNvSpPr/>
      </dsp:nvSpPr>
      <dsp:spPr>
        <a:xfrm>
          <a:off x="5863073" y="987856"/>
          <a:ext cx="1288483" cy="837514"/>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Data Understanding</a:t>
          </a:r>
          <a:endParaRPr lang="en-US" sz="1300" kern="1200" dirty="0"/>
        </a:p>
      </dsp:txBody>
      <dsp:txXfrm>
        <a:off x="5903957" y="1028740"/>
        <a:ext cx="1206715" cy="755746"/>
      </dsp:txXfrm>
    </dsp:sp>
    <dsp:sp modelId="{A0B621FD-2C65-40CD-BDCD-D39E4E8F62F8}">
      <dsp:nvSpPr>
        <dsp:cNvPr id="0" name=""/>
        <dsp:cNvSpPr/>
      </dsp:nvSpPr>
      <dsp:spPr>
        <a:xfrm>
          <a:off x="2823920" y="419651"/>
          <a:ext cx="3947850" cy="3947850"/>
        </a:xfrm>
        <a:custGeom>
          <a:avLst/>
          <a:gdLst/>
          <a:ahLst/>
          <a:cxnLst/>
          <a:rect l="0" t="0" r="0" b="0"/>
          <a:pathLst>
            <a:path>
              <a:moveTo>
                <a:pt x="3917064" y="1626663"/>
              </a:moveTo>
              <a:arcTo wR="1973925" hR="1973925" stAng="20992053" swAng="1215894"/>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80016ED-5427-452E-96CA-5E930BA27D21}">
      <dsp:nvSpPr>
        <dsp:cNvPr id="0" name=""/>
        <dsp:cNvSpPr/>
      </dsp:nvSpPr>
      <dsp:spPr>
        <a:xfrm>
          <a:off x="5863073" y="2961781"/>
          <a:ext cx="1288483" cy="837514"/>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Data Preparation</a:t>
          </a:r>
          <a:endParaRPr lang="en-US" sz="1300" kern="1200" dirty="0"/>
        </a:p>
      </dsp:txBody>
      <dsp:txXfrm>
        <a:off x="5903957" y="3002665"/>
        <a:ext cx="1206715" cy="755746"/>
      </dsp:txXfrm>
    </dsp:sp>
    <dsp:sp modelId="{80D017F3-5AB5-4D58-80B2-EC1582E12A49}">
      <dsp:nvSpPr>
        <dsp:cNvPr id="0" name=""/>
        <dsp:cNvSpPr/>
      </dsp:nvSpPr>
      <dsp:spPr>
        <a:xfrm>
          <a:off x="2823920" y="419651"/>
          <a:ext cx="3947850" cy="3947850"/>
        </a:xfrm>
        <a:custGeom>
          <a:avLst/>
          <a:gdLst/>
          <a:ahLst/>
          <a:cxnLst/>
          <a:rect l="0" t="0" r="0" b="0"/>
          <a:pathLst>
            <a:path>
              <a:moveTo>
                <a:pt x="3230141" y="3496523"/>
              </a:moveTo>
              <a:arcTo wR="1973925" hR="1973925" stAng="3028545" swAng="924553"/>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8AB46C1-39AC-43B9-81EF-E4C5CF07328F}">
      <dsp:nvSpPr>
        <dsp:cNvPr id="0" name=""/>
        <dsp:cNvSpPr/>
      </dsp:nvSpPr>
      <dsp:spPr>
        <a:xfrm>
          <a:off x="4153603" y="3948744"/>
          <a:ext cx="1288483" cy="837514"/>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Modeling</a:t>
          </a:r>
          <a:endParaRPr lang="en-US" sz="1300" kern="1200" dirty="0"/>
        </a:p>
      </dsp:txBody>
      <dsp:txXfrm>
        <a:off x="4194487" y="3989628"/>
        <a:ext cx="1206715" cy="755746"/>
      </dsp:txXfrm>
    </dsp:sp>
    <dsp:sp modelId="{39B8E7EF-FD88-43E0-B183-A291F3CF925A}">
      <dsp:nvSpPr>
        <dsp:cNvPr id="0" name=""/>
        <dsp:cNvSpPr/>
      </dsp:nvSpPr>
      <dsp:spPr>
        <a:xfrm>
          <a:off x="2823920" y="419651"/>
          <a:ext cx="3947850" cy="3947850"/>
        </a:xfrm>
        <a:custGeom>
          <a:avLst/>
          <a:gdLst/>
          <a:ahLst/>
          <a:cxnLst/>
          <a:rect l="0" t="0" r="0" b="0"/>
          <a:pathLst>
            <a:path>
              <a:moveTo>
                <a:pt x="1167438" y="3775580"/>
              </a:moveTo>
              <a:arcTo wR="1973925" hR="1973925" stAng="6846903" swAng="924553"/>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A25AAA6-BDCD-4221-9104-2440C781D8B1}">
      <dsp:nvSpPr>
        <dsp:cNvPr id="0" name=""/>
        <dsp:cNvSpPr/>
      </dsp:nvSpPr>
      <dsp:spPr>
        <a:xfrm>
          <a:off x="2444134" y="2961781"/>
          <a:ext cx="1288483" cy="837514"/>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Evaluation</a:t>
          </a:r>
          <a:endParaRPr lang="en-US" sz="1300" kern="1200" dirty="0"/>
        </a:p>
      </dsp:txBody>
      <dsp:txXfrm>
        <a:off x="2485018" y="3002665"/>
        <a:ext cx="1206715" cy="755746"/>
      </dsp:txXfrm>
    </dsp:sp>
    <dsp:sp modelId="{7F7EB93E-C609-4DF8-91FB-E15CCE51CAD0}">
      <dsp:nvSpPr>
        <dsp:cNvPr id="0" name=""/>
        <dsp:cNvSpPr/>
      </dsp:nvSpPr>
      <dsp:spPr>
        <a:xfrm>
          <a:off x="2823920" y="419651"/>
          <a:ext cx="3947850" cy="3947850"/>
        </a:xfrm>
        <a:custGeom>
          <a:avLst/>
          <a:gdLst/>
          <a:ahLst/>
          <a:cxnLst/>
          <a:rect l="0" t="0" r="0" b="0"/>
          <a:pathLst>
            <a:path>
              <a:moveTo>
                <a:pt x="30785" y="2321186"/>
              </a:moveTo>
              <a:arcTo wR="1973925" hR="1973925" stAng="10192053" swAng="1215894"/>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DF7EBB5-04ED-455F-ADBB-281847856C3D}">
      <dsp:nvSpPr>
        <dsp:cNvPr id="0" name=""/>
        <dsp:cNvSpPr/>
      </dsp:nvSpPr>
      <dsp:spPr>
        <a:xfrm>
          <a:off x="2444134" y="987856"/>
          <a:ext cx="1288483" cy="837514"/>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Deployment</a:t>
          </a:r>
          <a:endParaRPr lang="en-US" sz="1300" kern="1200" dirty="0"/>
        </a:p>
      </dsp:txBody>
      <dsp:txXfrm>
        <a:off x="2485018" y="1028740"/>
        <a:ext cx="1206715" cy="755746"/>
      </dsp:txXfrm>
    </dsp:sp>
    <dsp:sp modelId="{F47CB35C-49F1-4F50-9780-29D9B5DD4F57}">
      <dsp:nvSpPr>
        <dsp:cNvPr id="0" name=""/>
        <dsp:cNvSpPr/>
      </dsp:nvSpPr>
      <dsp:spPr>
        <a:xfrm>
          <a:off x="2823920" y="419651"/>
          <a:ext cx="3947850" cy="3947850"/>
        </a:xfrm>
        <a:custGeom>
          <a:avLst/>
          <a:gdLst/>
          <a:ahLst/>
          <a:cxnLst/>
          <a:rect l="0" t="0" r="0" b="0"/>
          <a:pathLst>
            <a:path>
              <a:moveTo>
                <a:pt x="717709" y="451327"/>
              </a:moveTo>
              <a:arcTo wR="1973925" hR="1973925" stAng="13828545" swAng="924553"/>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7784" y="239558"/>
            <a:ext cx="7766936" cy="1646302"/>
          </a:xfrm>
        </p:spPr>
        <p:txBody>
          <a:bodyPr/>
          <a:lstStyle/>
          <a:p>
            <a:r>
              <a:rPr lang="en-IN" dirty="0">
                <a:solidFill>
                  <a:srgbClr val="FF0000"/>
                </a:solidFill>
              </a:rPr>
              <a:t>Gramener Case Study</a:t>
            </a:r>
          </a:p>
        </p:txBody>
      </p:sp>
      <p:sp>
        <p:nvSpPr>
          <p:cNvPr id="3" name="Subtitle 2"/>
          <p:cNvSpPr>
            <a:spLocks noGrp="1"/>
          </p:cNvSpPr>
          <p:nvPr>
            <p:ph type="subTitle" idx="1"/>
          </p:nvPr>
        </p:nvSpPr>
        <p:spPr>
          <a:xfrm>
            <a:off x="-1545416" y="2490974"/>
            <a:ext cx="7766936" cy="1096899"/>
          </a:xfrm>
        </p:spPr>
        <p:txBody>
          <a:bodyPr>
            <a:normAutofit/>
          </a:bodyPr>
          <a:lstStyle/>
          <a:p>
            <a:r>
              <a:rPr lang="en-IN" sz="2800" dirty="0" smtClean="0">
                <a:solidFill>
                  <a:schemeClr val="tx1"/>
                </a:solidFill>
                <a:latin typeface="Adobe Fan Heiti Std B" panose="020B0700000000000000" pitchFamily="34" charset="-128"/>
                <a:ea typeface="Adobe Fan Heiti Std B" panose="020B0700000000000000" pitchFamily="34" charset="-128"/>
              </a:rPr>
              <a:t>Submission By –</a:t>
            </a:r>
          </a:p>
          <a:p>
            <a:r>
              <a:rPr lang="en-IN" dirty="0" smtClean="0"/>
              <a:t>   </a:t>
            </a:r>
            <a:endParaRPr lang="en-IN" dirty="0"/>
          </a:p>
        </p:txBody>
      </p:sp>
      <p:sp>
        <p:nvSpPr>
          <p:cNvPr id="4" name="TextBox 3"/>
          <p:cNvSpPr txBox="1"/>
          <p:nvPr/>
        </p:nvSpPr>
        <p:spPr>
          <a:xfrm>
            <a:off x="1613647" y="3818964"/>
            <a:ext cx="4482353" cy="2554545"/>
          </a:xfrm>
          <a:prstGeom prst="rect">
            <a:avLst/>
          </a:prstGeom>
          <a:noFill/>
        </p:spPr>
        <p:txBody>
          <a:bodyPr wrap="square" rtlCol="0">
            <a:spAutoFit/>
          </a:bodyPr>
          <a:lstStyle/>
          <a:p>
            <a:pPr marL="342900" indent="-342900">
              <a:buAutoNum type="arabicPeriod"/>
            </a:pPr>
            <a:r>
              <a:rPr lang="en-IN" sz="2000" dirty="0" smtClean="0"/>
              <a:t>Ankur Verma </a:t>
            </a:r>
          </a:p>
          <a:p>
            <a:pPr marL="342900" indent="-342900">
              <a:buAutoNum type="arabicPeriod"/>
            </a:pPr>
            <a:endParaRPr lang="en-IN" sz="2000" dirty="0" smtClean="0"/>
          </a:p>
          <a:p>
            <a:pPr marL="342900" indent="-342900">
              <a:buAutoNum type="arabicPeriod"/>
            </a:pPr>
            <a:r>
              <a:rPr lang="en-IN" sz="2000" dirty="0" smtClean="0"/>
              <a:t>Piyush Kausha</a:t>
            </a:r>
            <a:r>
              <a:rPr lang="en-IN" sz="2000" dirty="0"/>
              <a:t>l</a:t>
            </a:r>
            <a:endParaRPr lang="en-IN" sz="2000" dirty="0" smtClean="0"/>
          </a:p>
          <a:p>
            <a:pPr marL="342900" indent="-342900">
              <a:buAutoNum type="arabicPeriod"/>
            </a:pPr>
            <a:endParaRPr lang="en-IN" sz="2000" dirty="0" smtClean="0"/>
          </a:p>
          <a:p>
            <a:pPr marL="342900" indent="-342900">
              <a:buAutoNum type="arabicPeriod"/>
            </a:pPr>
            <a:r>
              <a:rPr lang="en-IN" sz="2000" dirty="0" smtClean="0"/>
              <a:t>Aayushi Aggarwal</a:t>
            </a:r>
            <a:endParaRPr lang="en-IN" sz="2000" dirty="0"/>
          </a:p>
          <a:p>
            <a:pPr marL="342900" indent="-342900">
              <a:buAutoNum type="arabicPeriod"/>
            </a:pPr>
            <a:endParaRPr lang="en-IN" sz="2000" dirty="0" smtClean="0"/>
          </a:p>
          <a:p>
            <a:pPr marL="342900" indent="-342900">
              <a:buAutoNum type="arabicPeriod"/>
            </a:pPr>
            <a:r>
              <a:rPr lang="en-IN" sz="2000" dirty="0" smtClean="0"/>
              <a:t>Sumit Gulati</a:t>
            </a:r>
          </a:p>
          <a:p>
            <a:endParaRPr lang="en-IN" sz="2000" dirty="0" smtClean="0"/>
          </a:p>
        </p:txBody>
      </p:sp>
    </p:spTree>
    <p:extLst>
      <p:ext uri="{BB962C8B-B14F-4D97-AF65-F5344CB8AC3E}">
        <p14:creationId xmlns:p14="http://schemas.microsoft.com/office/powerpoint/2010/main" val="361045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388" y="161365"/>
            <a:ext cx="8991613" cy="1002347"/>
          </a:xfrm>
        </p:spPr>
        <p:txBody>
          <a:bodyPr>
            <a:normAutofit/>
          </a:bodyPr>
          <a:lstStyle/>
          <a:p>
            <a:r>
              <a:rPr lang="en-IN" sz="4000" spc="-5" dirty="0" smtClean="0">
                <a:solidFill>
                  <a:srgbClr val="002060"/>
                </a:solidFill>
              </a:rPr>
              <a:t>              Univariate analysis</a:t>
            </a:r>
            <a:endParaRPr lang="en-IN" sz="4000" dirty="0">
              <a:solidFill>
                <a:srgbClr val="002060"/>
              </a:solidFill>
            </a:endParaRPr>
          </a:p>
        </p:txBody>
      </p:sp>
      <p:sp>
        <p:nvSpPr>
          <p:cNvPr id="4" name="object 5"/>
          <p:cNvSpPr>
            <a:spLocks noGrp="1"/>
          </p:cNvSpPr>
          <p:nvPr>
            <p:ph idx="1"/>
          </p:nvPr>
        </p:nvSpPr>
        <p:spPr>
          <a:xfrm>
            <a:off x="677334" y="887506"/>
            <a:ext cx="9932396" cy="4860378"/>
          </a:xfrm>
          <a:prstGeom prst="rect">
            <a:avLst/>
          </a:prstGeom>
          <a:blipFill>
            <a:blip r:embed="rId2" cstate="print"/>
            <a:stretch>
              <a:fillRect/>
            </a:stretch>
          </a:blipFill>
        </p:spPr>
        <p:txBody>
          <a:bodyPr wrap="square" lIns="0" tIns="0" rIns="0" bIns="0" rtlCol="0"/>
          <a:lstStyle/>
          <a:p>
            <a:pPr>
              <a:buAutoNum type="arabicPeriod"/>
            </a:pPr>
            <a:r>
              <a:rPr lang="en-IN" dirty="0" smtClean="0">
                <a:latin typeface="Times New Roman"/>
                <a:cs typeface="Times New Roman"/>
              </a:rPr>
              <a:t>Log </a:t>
            </a:r>
            <a:r>
              <a:rPr lang="en-IN" dirty="0">
                <a:latin typeface="Times New Roman"/>
                <a:cs typeface="Times New Roman"/>
              </a:rPr>
              <a:t>2 </a:t>
            </a:r>
            <a:r>
              <a:rPr lang="en-IN" spc="-5" dirty="0">
                <a:latin typeface="Times New Roman"/>
                <a:cs typeface="Times New Roman"/>
              </a:rPr>
              <a:t>Power Scale </a:t>
            </a:r>
            <a:r>
              <a:rPr lang="en-IN" dirty="0">
                <a:latin typeface="Times New Roman"/>
                <a:cs typeface="Times New Roman"/>
              </a:rPr>
              <a:t>Histogram </a:t>
            </a:r>
          </a:p>
          <a:p>
            <a:pPr marL="0" indent="0">
              <a:buNone/>
            </a:pPr>
            <a:endParaRPr lang="en-IN" dirty="0"/>
          </a:p>
        </p:txBody>
      </p:sp>
      <p:sp>
        <p:nvSpPr>
          <p:cNvPr id="5" name="TextBox 4"/>
          <p:cNvSpPr txBox="1"/>
          <p:nvPr/>
        </p:nvSpPr>
        <p:spPr>
          <a:xfrm>
            <a:off x="677333" y="5934670"/>
            <a:ext cx="10241679" cy="923330"/>
          </a:xfrm>
          <a:prstGeom prst="rect">
            <a:avLst/>
          </a:prstGeom>
          <a:noFill/>
        </p:spPr>
        <p:txBody>
          <a:bodyPr wrap="square" rtlCol="0">
            <a:spAutoFit/>
          </a:bodyPr>
          <a:lstStyle/>
          <a:p>
            <a:r>
              <a:rPr lang="en-IN" spc="-5" dirty="0">
                <a:latin typeface="Times New Roman"/>
                <a:cs typeface="Times New Roman"/>
              </a:rPr>
              <a:t>Observations: </a:t>
            </a:r>
            <a:r>
              <a:rPr lang="en-IN" dirty="0">
                <a:latin typeface="Times New Roman"/>
                <a:cs typeface="Times New Roman"/>
              </a:rPr>
              <a:t>California, </a:t>
            </a:r>
            <a:r>
              <a:rPr lang="en-IN" spc="-5" dirty="0">
                <a:latin typeface="Times New Roman"/>
                <a:cs typeface="Times New Roman"/>
              </a:rPr>
              <a:t>Florida, New </a:t>
            </a:r>
            <a:r>
              <a:rPr lang="en-IN" spc="-40" dirty="0">
                <a:latin typeface="Times New Roman"/>
                <a:cs typeface="Times New Roman"/>
              </a:rPr>
              <a:t>York, </a:t>
            </a:r>
            <a:r>
              <a:rPr lang="en-IN" spc="-20" dirty="0">
                <a:latin typeface="Times New Roman"/>
                <a:cs typeface="Times New Roman"/>
              </a:rPr>
              <a:t>Texas, </a:t>
            </a:r>
            <a:r>
              <a:rPr lang="en-IN" spc="-5" dirty="0">
                <a:latin typeface="Times New Roman"/>
                <a:cs typeface="Times New Roman"/>
              </a:rPr>
              <a:t>New Jersey </a:t>
            </a:r>
            <a:r>
              <a:rPr lang="en-IN" dirty="0">
                <a:latin typeface="Times New Roman"/>
                <a:cs typeface="Times New Roman"/>
              </a:rPr>
              <a:t>are top 5 </a:t>
            </a:r>
            <a:r>
              <a:rPr lang="en-IN" spc="-5" dirty="0">
                <a:latin typeface="Times New Roman"/>
                <a:cs typeface="Times New Roman"/>
              </a:rPr>
              <a:t>affected states with </a:t>
            </a:r>
            <a:r>
              <a:rPr lang="en-IN" dirty="0">
                <a:latin typeface="Times New Roman"/>
                <a:cs typeface="Times New Roman"/>
              </a:rPr>
              <a:t>loan </a:t>
            </a:r>
            <a:r>
              <a:rPr lang="en-IN" spc="-5" dirty="0">
                <a:latin typeface="Times New Roman"/>
                <a:cs typeface="Times New Roman"/>
              </a:rPr>
              <a:t>status: </a:t>
            </a:r>
            <a:r>
              <a:rPr lang="en-IN" spc="-10" dirty="0">
                <a:latin typeface="Times New Roman"/>
                <a:cs typeface="Times New Roman"/>
              </a:rPr>
              <a:t>“Charged  </a:t>
            </a:r>
            <a:r>
              <a:rPr lang="en-IN" spc="-15" dirty="0">
                <a:latin typeface="Times New Roman"/>
                <a:cs typeface="Times New Roman"/>
              </a:rPr>
              <a:t>Off”</a:t>
            </a:r>
            <a:endParaRPr lang="en-IN" dirty="0">
              <a:latin typeface="Times New Roman"/>
              <a:cs typeface="Times New Roman"/>
            </a:endParaRPr>
          </a:p>
          <a:p>
            <a:endParaRPr lang="en-IN" dirty="0"/>
          </a:p>
        </p:txBody>
      </p:sp>
    </p:spTree>
    <p:extLst>
      <p:ext uri="{BB962C8B-B14F-4D97-AF65-F5344CB8AC3E}">
        <p14:creationId xmlns:p14="http://schemas.microsoft.com/office/powerpoint/2010/main" val="3908099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5" dirty="0" smtClean="0">
                <a:solidFill>
                  <a:srgbClr val="002060"/>
                </a:solidFill>
              </a:rPr>
              <a:t>             Univariate analysis</a:t>
            </a:r>
            <a:endParaRPr lang="en-IN" sz="4000" dirty="0">
              <a:solidFill>
                <a:srgbClr val="002060"/>
              </a:solidFill>
            </a:endParaRPr>
          </a:p>
        </p:txBody>
      </p:sp>
      <p:sp>
        <p:nvSpPr>
          <p:cNvPr id="3" name="Content Placeholder 2"/>
          <p:cNvSpPr>
            <a:spLocks noGrp="1"/>
          </p:cNvSpPr>
          <p:nvPr>
            <p:ph idx="1"/>
          </p:nvPr>
        </p:nvSpPr>
        <p:spPr>
          <a:xfrm>
            <a:off x="914400" y="1331259"/>
            <a:ext cx="8359602" cy="4047565"/>
          </a:xfrm>
        </p:spPr>
        <p:txBody>
          <a:bodyPr/>
          <a:lstStyle/>
          <a:p>
            <a:pPr marL="0" indent="0">
              <a:buNone/>
            </a:pPr>
            <a:r>
              <a:rPr lang="en-IN" dirty="0" smtClean="0">
                <a:latin typeface="Times New Roman"/>
                <a:cs typeface="Times New Roman"/>
              </a:rPr>
              <a:t>Histogram </a:t>
            </a:r>
            <a:r>
              <a:rPr lang="en-IN" dirty="0">
                <a:latin typeface="Times New Roman"/>
                <a:cs typeface="Times New Roman"/>
              </a:rPr>
              <a:t>of Employment length in </a:t>
            </a:r>
            <a:r>
              <a:rPr lang="en-IN" spc="-5" dirty="0">
                <a:latin typeface="Times New Roman"/>
                <a:cs typeface="Times New Roman"/>
              </a:rPr>
              <a:t>Charged </a:t>
            </a:r>
            <a:r>
              <a:rPr lang="en-IN" spc="-15" dirty="0">
                <a:latin typeface="Times New Roman"/>
                <a:cs typeface="Times New Roman"/>
              </a:rPr>
              <a:t>Off</a:t>
            </a:r>
            <a:r>
              <a:rPr lang="en-IN" spc="-100" dirty="0">
                <a:latin typeface="Times New Roman"/>
                <a:cs typeface="Times New Roman"/>
              </a:rPr>
              <a:t> </a:t>
            </a:r>
            <a:r>
              <a:rPr lang="en-IN" dirty="0" smtClean="0">
                <a:latin typeface="Times New Roman"/>
                <a:cs typeface="Times New Roman"/>
              </a:rPr>
              <a:t>Loans</a:t>
            </a:r>
          </a:p>
          <a:p>
            <a:pPr marL="0" indent="0">
              <a:buNone/>
            </a:pPr>
            <a:endParaRPr lang="en-IN" dirty="0" smtClean="0">
              <a:latin typeface="Times New Roman"/>
              <a:cs typeface="Times New Roman"/>
            </a:endParaRPr>
          </a:p>
          <a:p>
            <a:pPr marL="0" indent="0">
              <a:buNone/>
            </a:pPr>
            <a:endParaRPr lang="en-IN" dirty="0">
              <a:latin typeface="Times New Roman"/>
              <a:cs typeface="Times New Roman"/>
            </a:endParaRPr>
          </a:p>
          <a:p>
            <a:endParaRPr lang="en-IN" dirty="0"/>
          </a:p>
        </p:txBody>
      </p:sp>
      <p:sp>
        <p:nvSpPr>
          <p:cNvPr id="4" name="object 5"/>
          <p:cNvSpPr/>
          <p:nvPr/>
        </p:nvSpPr>
        <p:spPr>
          <a:xfrm>
            <a:off x="914400" y="1801905"/>
            <a:ext cx="10125635" cy="4007224"/>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TextBox 4"/>
          <p:cNvSpPr txBox="1"/>
          <p:nvPr/>
        </p:nvSpPr>
        <p:spPr>
          <a:xfrm>
            <a:off x="914400" y="6082554"/>
            <a:ext cx="10125635" cy="579646"/>
          </a:xfrm>
          <a:prstGeom prst="rect">
            <a:avLst/>
          </a:prstGeom>
          <a:noFill/>
        </p:spPr>
        <p:txBody>
          <a:bodyPr wrap="square" rtlCol="0">
            <a:spAutoFit/>
          </a:bodyPr>
          <a:lstStyle/>
          <a:p>
            <a:pPr marL="12700" marR="5080">
              <a:lnSpc>
                <a:spcPts val="1939"/>
              </a:lnSpc>
              <a:spcBef>
                <a:spcPts val="345"/>
              </a:spcBef>
            </a:pPr>
            <a:r>
              <a:rPr lang="en-IN" spc="-5">
                <a:latin typeface="Times New Roman"/>
                <a:cs typeface="Times New Roman"/>
              </a:rPr>
              <a:t>Observations: Charged </a:t>
            </a:r>
            <a:r>
              <a:rPr lang="en-IN" spc="-15">
                <a:latin typeface="Times New Roman"/>
                <a:cs typeface="Times New Roman"/>
              </a:rPr>
              <a:t>off </a:t>
            </a:r>
            <a:r>
              <a:rPr lang="en-IN">
                <a:latin typeface="Times New Roman"/>
                <a:cs typeface="Times New Roman"/>
              </a:rPr>
              <a:t>loans </a:t>
            </a:r>
            <a:r>
              <a:rPr lang="en-IN" spc="-5">
                <a:latin typeface="Times New Roman"/>
                <a:cs typeface="Times New Roman"/>
              </a:rPr>
              <a:t>has </a:t>
            </a:r>
            <a:r>
              <a:rPr lang="en-IN">
                <a:latin typeface="Times New Roman"/>
                <a:cs typeface="Times New Roman"/>
              </a:rPr>
              <a:t>a decreasing trend </a:t>
            </a:r>
            <a:r>
              <a:rPr lang="en-IN" spc="-50">
                <a:latin typeface="Times New Roman"/>
                <a:cs typeface="Times New Roman"/>
              </a:rPr>
              <a:t>w.r.t </a:t>
            </a:r>
            <a:r>
              <a:rPr lang="en-IN">
                <a:latin typeface="Times New Roman"/>
                <a:cs typeface="Times New Roman"/>
              </a:rPr>
              <a:t>tenure. </a:t>
            </a:r>
            <a:r>
              <a:rPr lang="en-IN" spc="-5">
                <a:latin typeface="Times New Roman"/>
                <a:cs typeface="Times New Roman"/>
              </a:rPr>
              <a:t>However </a:t>
            </a:r>
            <a:r>
              <a:rPr lang="en-IN">
                <a:latin typeface="Times New Roman"/>
                <a:cs typeface="Times New Roman"/>
              </a:rPr>
              <a:t>the </a:t>
            </a:r>
            <a:r>
              <a:rPr lang="en-IN" spc="-5">
                <a:latin typeface="Times New Roman"/>
                <a:cs typeface="Times New Roman"/>
              </a:rPr>
              <a:t>number </a:t>
            </a:r>
            <a:r>
              <a:rPr lang="en-IN">
                <a:latin typeface="Times New Roman"/>
                <a:cs typeface="Times New Roman"/>
              </a:rPr>
              <a:t>of </a:t>
            </a:r>
            <a:r>
              <a:rPr lang="en-IN" spc="-5">
                <a:latin typeface="Times New Roman"/>
                <a:cs typeface="Times New Roman"/>
              </a:rPr>
              <a:t>Charged </a:t>
            </a:r>
            <a:r>
              <a:rPr lang="en-IN" spc="-15">
                <a:latin typeface="Times New Roman"/>
                <a:cs typeface="Times New Roman"/>
              </a:rPr>
              <a:t>Off </a:t>
            </a:r>
            <a:r>
              <a:rPr lang="en-IN">
                <a:latin typeface="Times New Roman"/>
                <a:cs typeface="Times New Roman"/>
              </a:rPr>
              <a:t>loans within  the </a:t>
            </a:r>
            <a:r>
              <a:rPr lang="en-IN" spc="-5">
                <a:latin typeface="Times New Roman"/>
                <a:cs typeface="Times New Roman"/>
              </a:rPr>
              <a:t>first </a:t>
            </a:r>
            <a:r>
              <a:rPr lang="en-IN" spc="5">
                <a:latin typeface="Times New Roman"/>
                <a:cs typeface="Times New Roman"/>
              </a:rPr>
              <a:t>year </a:t>
            </a:r>
            <a:r>
              <a:rPr lang="en-IN" spc="-5">
                <a:latin typeface="Times New Roman"/>
                <a:cs typeface="Times New Roman"/>
              </a:rPr>
              <a:t>is </a:t>
            </a:r>
            <a:r>
              <a:rPr lang="en-IN">
                <a:latin typeface="Times New Roman"/>
                <a:cs typeface="Times New Roman"/>
              </a:rPr>
              <a:t>too</a:t>
            </a:r>
            <a:r>
              <a:rPr lang="en-IN" spc="-35">
                <a:latin typeface="Times New Roman"/>
                <a:cs typeface="Times New Roman"/>
              </a:rPr>
              <a:t> </a:t>
            </a:r>
            <a:r>
              <a:rPr lang="en-IN">
                <a:latin typeface="Times New Roman"/>
                <a:cs typeface="Times New Roman"/>
              </a:rPr>
              <a:t>high.</a:t>
            </a:r>
            <a:endParaRPr lang="en-IN">
              <a:latin typeface="Times New Roman"/>
              <a:cs typeface="Times New Roman"/>
            </a:endParaRPr>
          </a:p>
        </p:txBody>
      </p:sp>
    </p:spTree>
    <p:extLst>
      <p:ext uri="{BB962C8B-B14F-4D97-AF65-F5344CB8AC3E}">
        <p14:creationId xmlns:p14="http://schemas.microsoft.com/office/powerpoint/2010/main" val="498174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IN" spc="-5" dirty="0">
                <a:solidFill>
                  <a:srgbClr val="002060"/>
                </a:solidFill>
              </a:rPr>
              <a:t> </a:t>
            </a:r>
            <a:r>
              <a:rPr lang="en-IN" spc="-5" dirty="0" smtClean="0">
                <a:solidFill>
                  <a:srgbClr val="002060"/>
                </a:solidFill>
              </a:rPr>
              <a:t>               Univariate </a:t>
            </a:r>
            <a:r>
              <a:rPr lang="en-IN" spc="-5" dirty="0">
                <a:solidFill>
                  <a:srgbClr val="002060"/>
                </a:solidFill>
              </a:rPr>
              <a:t>analysis</a:t>
            </a:r>
            <a:endParaRPr lang="en-IN" dirty="0"/>
          </a:p>
        </p:txBody>
      </p:sp>
      <p:sp>
        <p:nvSpPr>
          <p:cNvPr id="3" name="Content Placeholder 2"/>
          <p:cNvSpPr>
            <a:spLocks noGrp="1"/>
          </p:cNvSpPr>
          <p:nvPr>
            <p:ph idx="1"/>
          </p:nvPr>
        </p:nvSpPr>
        <p:spPr>
          <a:xfrm>
            <a:off x="443753" y="1479177"/>
            <a:ext cx="8830249" cy="4562186"/>
          </a:xfrm>
        </p:spPr>
        <p:txBody>
          <a:bodyPr/>
          <a:lstStyle/>
          <a:p>
            <a:pPr marL="0" indent="0">
              <a:buNone/>
            </a:pPr>
            <a:r>
              <a:rPr lang="en-IN" dirty="0" smtClean="0">
                <a:latin typeface="Times New Roman"/>
                <a:cs typeface="Times New Roman"/>
              </a:rPr>
              <a:t>Histogram </a:t>
            </a:r>
            <a:r>
              <a:rPr lang="en-IN" dirty="0">
                <a:latin typeface="Times New Roman"/>
                <a:cs typeface="Times New Roman"/>
              </a:rPr>
              <a:t>of </a:t>
            </a:r>
            <a:r>
              <a:rPr lang="en-IN" spc="-10" dirty="0">
                <a:latin typeface="Times New Roman"/>
                <a:cs typeface="Times New Roman"/>
              </a:rPr>
              <a:t>Home </a:t>
            </a:r>
            <a:r>
              <a:rPr lang="en-IN" dirty="0">
                <a:latin typeface="Times New Roman"/>
                <a:cs typeface="Times New Roman"/>
              </a:rPr>
              <a:t>ownership </a:t>
            </a:r>
            <a:r>
              <a:rPr lang="en-IN" spc="-5" dirty="0">
                <a:latin typeface="Times New Roman"/>
                <a:cs typeface="Times New Roman"/>
              </a:rPr>
              <a:t>status </a:t>
            </a:r>
            <a:r>
              <a:rPr lang="en-IN" dirty="0">
                <a:latin typeface="Times New Roman"/>
                <a:cs typeface="Times New Roman"/>
              </a:rPr>
              <a:t>in </a:t>
            </a:r>
            <a:r>
              <a:rPr lang="en-IN" spc="-5" dirty="0">
                <a:latin typeface="Times New Roman"/>
                <a:cs typeface="Times New Roman"/>
              </a:rPr>
              <a:t>Charged </a:t>
            </a:r>
            <a:r>
              <a:rPr lang="en-IN" spc="-15" dirty="0">
                <a:latin typeface="Times New Roman"/>
                <a:cs typeface="Times New Roman"/>
              </a:rPr>
              <a:t>Off </a:t>
            </a:r>
            <a:r>
              <a:rPr lang="en-IN" dirty="0" smtClean="0">
                <a:latin typeface="Times New Roman"/>
                <a:cs typeface="Times New Roman"/>
              </a:rPr>
              <a:t>Loans</a:t>
            </a:r>
          </a:p>
        </p:txBody>
      </p:sp>
      <p:sp>
        <p:nvSpPr>
          <p:cNvPr id="4" name="object 7"/>
          <p:cNvSpPr/>
          <p:nvPr/>
        </p:nvSpPr>
        <p:spPr>
          <a:xfrm>
            <a:off x="415904" y="2118193"/>
            <a:ext cx="5862065" cy="4057641"/>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2"/>
          <p:cNvSpPr/>
          <p:nvPr/>
        </p:nvSpPr>
        <p:spPr>
          <a:xfrm>
            <a:off x="6813402" y="2592083"/>
            <a:ext cx="4132281" cy="3449279"/>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Rectangle 5"/>
          <p:cNvSpPr/>
          <p:nvPr/>
        </p:nvSpPr>
        <p:spPr>
          <a:xfrm>
            <a:off x="2254623" y="6168519"/>
            <a:ext cx="6096000" cy="646331"/>
          </a:xfrm>
          <a:prstGeom prst="rect">
            <a:avLst/>
          </a:prstGeom>
        </p:spPr>
        <p:txBody>
          <a:bodyPr>
            <a:spAutoFit/>
          </a:bodyPr>
          <a:lstStyle/>
          <a:p>
            <a:pPr marL="12700">
              <a:lnSpc>
                <a:spcPct val="100000"/>
              </a:lnSpc>
              <a:spcBef>
                <a:spcPts val="100"/>
              </a:spcBef>
            </a:pPr>
            <a:r>
              <a:rPr lang="en-IN" spc="-5" dirty="0">
                <a:latin typeface="Times New Roman"/>
                <a:cs typeface="Times New Roman"/>
              </a:rPr>
              <a:t>Observations: People </a:t>
            </a:r>
            <a:r>
              <a:rPr lang="en-IN" dirty="0">
                <a:latin typeface="Times New Roman"/>
                <a:cs typeface="Times New Roman"/>
              </a:rPr>
              <a:t>who live in rented </a:t>
            </a:r>
            <a:r>
              <a:rPr lang="en-IN" spc="-5" dirty="0">
                <a:latin typeface="Times New Roman"/>
                <a:cs typeface="Times New Roman"/>
              </a:rPr>
              <a:t>accommodation </a:t>
            </a:r>
            <a:r>
              <a:rPr lang="en-IN" dirty="0">
                <a:latin typeface="Times New Roman"/>
                <a:cs typeface="Times New Roman"/>
              </a:rPr>
              <a:t>constitute of 50.5% of the</a:t>
            </a:r>
            <a:r>
              <a:rPr lang="en-IN" spc="30" dirty="0">
                <a:latin typeface="Times New Roman"/>
                <a:cs typeface="Times New Roman"/>
              </a:rPr>
              <a:t> </a:t>
            </a:r>
            <a:r>
              <a:rPr lang="en-IN" dirty="0">
                <a:latin typeface="Times New Roman"/>
                <a:cs typeface="Times New Roman"/>
              </a:rPr>
              <a:t>population</a:t>
            </a:r>
            <a:endParaRPr lang="en-IN" dirty="0">
              <a:latin typeface="Times New Roman"/>
              <a:cs typeface="Times New Roman"/>
            </a:endParaRPr>
          </a:p>
        </p:txBody>
      </p:sp>
    </p:spTree>
    <p:extLst>
      <p:ext uri="{BB962C8B-B14F-4D97-AF65-F5344CB8AC3E}">
        <p14:creationId xmlns:p14="http://schemas.microsoft.com/office/powerpoint/2010/main" val="1612274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7048"/>
            <a:ext cx="8596668" cy="786976"/>
          </a:xfrm>
        </p:spPr>
        <p:txBody>
          <a:bodyPr/>
          <a:lstStyle/>
          <a:p>
            <a:r>
              <a:rPr lang="en-IN" spc="-5" dirty="0">
                <a:solidFill>
                  <a:srgbClr val="002060"/>
                </a:solidFill>
              </a:rPr>
              <a:t> </a:t>
            </a:r>
            <a:r>
              <a:rPr lang="en-IN" spc="-5" dirty="0" smtClean="0">
                <a:solidFill>
                  <a:srgbClr val="002060"/>
                </a:solidFill>
              </a:rPr>
              <a:t>               Univariate </a:t>
            </a:r>
            <a:r>
              <a:rPr lang="en-IN" spc="-5" dirty="0">
                <a:solidFill>
                  <a:srgbClr val="002060"/>
                </a:solidFill>
              </a:rPr>
              <a:t>analysis</a:t>
            </a:r>
            <a:endParaRPr lang="en-IN" dirty="0"/>
          </a:p>
        </p:txBody>
      </p:sp>
      <p:sp>
        <p:nvSpPr>
          <p:cNvPr id="3" name="Content Placeholder 2"/>
          <p:cNvSpPr>
            <a:spLocks noGrp="1"/>
          </p:cNvSpPr>
          <p:nvPr>
            <p:ph idx="1"/>
          </p:nvPr>
        </p:nvSpPr>
        <p:spPr>
          <a:xfrm>
            <a:off x="677334" y="1264024"/>
            <a:ext cx="8596668" cy="3880773"/>
          </a:xfrm>
        </p:spPr>
        <p:txBody>
          <a:bodyPr/>
          <a:lstStyle/>
          <a:p>
            <a:pPr marL="0" indent="0">
              <a:buNone/>
            </a:pPr>
            <a:r>
              <a:rPr lang="en-IN" dirty="0" smtClean="0">
                <a:latin typeface="Times New Roman"/>
                <a:cs typeface="Times New Roman"/>
              </a:rPr>
              <a:t>. </a:t>
            </a:r>
            <a:r>
              <a:rPr lang="en-IN" dirty="0">
                <a:latin typeface="Times New Roman"/>
                <a:cs typeface="Times New Roman"/>
              </a:rPr>
              <a:t>Histogram of </a:t>
            </a:r>
            <a:r>
              <a:rPr lang="en-IN" spc="-5" dirty="0">
                <a:latin typeface="Times New Roman"/>
                <a:cs typeface="Times New Roman"/>
              </a:rPr>
              <a:t>Income </a:t>
            </a:r>
            <a:r>
              <a:rPr lang="en-IN" dirty="0">
                <a:latin typeface="Times New Roman"/>
                <a:cs typeface="Times New Roman"/>
              </a:rPr>
              <a:t>Source </a:t>
            </a:r>
            <a:r>
              <a:rPr lang="en-IN" spc="-20" dirty="0">
                <a:latin typeface="Times New Roman"/>
                <a:cs typeface="Times New Roman"/>
              </a:rPr>
              <a:t>Verification </a:t>
            </a:r>
            <a:r>
              <a:rPr lang="en-IN" dirty="0">
                <a:latin typeface="Times New Roman"/>
                <a:cs typeface="Times New Roman"/>
              </a:rPr>
              <a:t>in </a:t>
            </a:r>
            <a:r>
              <a:rPr lang="en-IN" spc="-5" dirty="0">
                <a:latin typeface="Times New Roman"/>
                <a:cs typeface="Times New Roman"/>
              </a:rPr>
              <a:t>Charged </a:t>
            </a:r>
            <a:r>
              <a:rPr lang="en-IN" spc="-15" dirty="0">
                <a:latin typeface="Times New Roman"/>
                <a:cs typeface="Times New Roman"/>
              </a:rPr>
              <a:t>Off</a:t>
            </a:r>
            <a:r>
              <a:rPr lang="en-IN" spc="-40" dirty="0">
                <a:latin typeface="Times New Roman"/>
                <a:cs typeface="Times New Roman"/>
              </a:rPr>
              <a:t> </a:t>
            </a:r>
            <a:r>
              <a:rPr lang="en-IN" dirty="0" smtClean="0">
                <a:latin typeface="Times New Roman"/>
                <a:cs typeface="Times New Roman"/>
              </a:rPr>
              <a:t>Loans</a:t>
            </a:r>
          </a:p>
          <a:p>
            <a:pPr marL="0" indent="0">
              <a:buNone/>
            </a:pPr>
            <a:endParaRPr lang="en-IN" dirty="0">
              <a:latin typeface="Times New Roman"/>
              <a:cs typeface="Times New Roman"/>
            </a:endParaRPr>
          </a:p>
          <a:p>
            <a:endParaRPr lang="en-IN" dirty="0"/>
          </a:p>
        </p:txBody>
      </p:sp>
      <p:sp>
        <p:nvSpPr>
          <p:cNvPr id="4" name="object 5"/>
          <p:cNvSpPr/>
          <p:nvPr/>
        </p:nvSpPr>
        <p:spPr>
          <a:xfrm>
            <a:off x="0" y="1825934"/>
            <a:ext cx="10605305" cy="3852463"/>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Rectangle 4"/>
          <p:cNvSpPr/>
          <p:nvPr/>
        </p:nvSpPr>
        <p:spPr>
          <a:xfrm>
            <a:off x="2026024" y="5917141"/>
            <a:ext cx="6096000" cy="646331"/>
          </a:xfrm>
          <a:prstGeom prst="rect">
            <a:avLst/>
          </a:prstGeom>
        </p:spPr>
        <p:txBody>
          <a:bodyPr>
            <a:spAutoFit/>
          </a:bodyPr>
          <a:lstStyle/>
          <a:p>
            <a:pPr marL="12700">
              <a:lnSpc>
                <a:spcPct val="100000"/>
              </a:lnSpc>
              <a:spcBef>
                <a:spcPts val="100"/>
              </a:spcBef>
            </a:pPr>
            <a:r>
              <a:rPr lang="en-IN" spc="-5" dirty="0">
                <a:latin typeface="Times New Roman"/>
                <a:cs typeface="Times New Roman"/>
              </a:rPr>
              <a:t>Observations: When </a:t>
            </a:r>
            <a:r>
              <a:rPr lang="en-IN" dirty="0">
                <a:latin typeface="Times New Roman"/>
                <a:cs typeface="Times New Roman"/>
              </a:rPr>
              <a:t>the </a:t>
            </a:r>
            <a:r>
              <a:rPr lang="en-IN" spc="-5" dirty="0">
                <a:latin typeface="Times New Roman"/>
                <a:cs typeface="Times New Roman"/>
              </a:rPr>
              <a:t>income source is </a:t>
            </a:r>
            <a:r>
              <a:rPr lang="en-IN" dirty="0">
                <a:latin typeface="Times New Roman"/>
                <a:cs typeface="Times New Roman"/>
              </a:rPr>
              <a:t>verified, the </a:t>
            </a:r>
            <a:r>
              <a:rPr lang="en-IN" spc="-5" dirty="0">
                <a:latin typeface="Times New Roman"/>
                <a:cs typeface="Times New Roman"/>
              </a:rPr>
              <a:t>Charged </a:t>
            </a:r>
            <a:r>
              <a:rPr lang="en-IN" spc="-15" dirty="0">
                <a:latin typeface="Times New Roman"/>
                <a:cs typeface="Times New Roman"/>
              </a:rPr>
              <a:t>Off </a:t>
            </a:r>
            <a:r>
              <a:rPr lang="en-IN" dirty="0">
                <a:latin typeface="Times New Roman"/>
                <a:cs typeface="Times New Roman"/>
              </a:rPr>
              <a:t>phenomenon </a:t>
            </a:r>
            <a:r>
              <a:rPr lang="en-IN" spc="-5" dirty="0">
                <a:latin typeface="Times New Roman"/>
                <a:cs typeface="Times New Roman"/>
              </a:rPr>
              <a:t>seems </a:t>
            </a:r>
            <a:r>
              <a:rPr lang="en-IN" dirty="0">
                <a:latin typeface="Times New Roman"/>
                <a:cs typeface="Times New Roman"/>
              </a:rPr>
              <a:t>to be </a:t>
            </a:r>
            <a:r>
              <a:rPr lang="en-IN" spc="-5" dirty="0">
                <a:latin typeface="Times New Roman"/>
                <a:cs typeface="Times New Roman"/>
              </a:rPr>
              <a:t>marginally</a:t>
            </a:r>
            <a:r>
              <a:rPr lang="en-IN" spc="50" dirty="0">
                <a:latin typeface="Times New Roman"/>
                <a:cs typeface="Times New Roman"/>
              </a:rPr>
              <a:t> </a:t>
            </a:r>
            <a:r>
              <a:rPr lang="en-IN" dirty="0">
                <a:latin typeface="Times New Roman"/>
                <a:cs typeface="Times New Roman"/>
              </a:rPr>
              <a:t>lower</a:t>
            </a:r>
            <a:endParaRPr lang="en-IN" dirty="0">
              <a:latin typeface="Times New Roman"/>
              <a:cs typeface="Times New Roman"/>
            </a:endParaRPr>
          </a:p>
        </p:txBody>
      </p:sp>
    </p:spTree>
    <p:extLst>
      <p:ext uri="{BB962C8B-B14F-4D97-AF65-F5344CB8AC3E}">
        <p14:creationId xmlns:p14="http://schemas.microsoft.com/office/powerpoint/2010/main" val="1310675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847733"/>
          </a:xfrm>
        </p:spPr>
        <p:txBody>
          <a:bodyPr>
            <a:normAutofit/>
          </a:bodyPr>
          <a:lstStyle/>
          <a:p>
            <a:r>
              <a:rPr lang="en-IN" sz="4000" spc="-5" dirty="0" smtClean="0">
                <a:solidFill>
                  <a:srgbClr val="002060"/>
                </a:solidFill>
              </a:rPr>
              <a:t>              Bivariate </a:t>
            </a:r>
            <a:r>
              <a:rPr lang="en-IN" sz="4000" spc="-5" dirty="0">
                <a:solidFill>
                  <a:srgbClr val="002060"/>
                </a:solidFill>
              </a:rPr>
              <a:t>analysis</a:t>
            </a:r>
            <a:r>
              <a:rPr lang="en-IN" sz="4000" spc="-75" dirty="0">
                <a:solidFill>
                  <a:srgbClr val="002060"/>
                </a:solidFill>
              </a:rPr>
              <a:t> </a:t>
            </a:r>
            <a:endParaRPr lang="en-IN" sz="4000" dirty="0">
              <a:solidFill>
                <a:srgbClr val="002060"/>
              </a:solidFill>
            </a:endParaRPr>
          </a:p>
        </p:txBody>
      </p:sp>
      <p:sp>
        <p:nvSpPr>
          <p:cNvPr id="3" name="Content Placeholder 2"/>
          <p:cNvSpPr>
            <a:spLocks noGrp="1"/>
          </p:cNvSpPr>
          <p:nvPr>
            <p:ph idx="1"/>
          </p:nvPr>
        </p:nvSpPr>
        <p:spPr>
          <a:xfrm>
            <a:off x="551329" y="847733"/>
            <a:ext cx="8722673" cy="4383173"/>
          </a:xfrm>
        </p:spPr>
        <p:txBody>
          <a:bodyPr/>
          <a:lstStyle/>
          <a:p>
            <a:pPr marL="0" indent="0">
              <a:buNone/>
            </a:pPr>
            <a:r>
              <a:rPr lang="en-IN" dirty="0" smtClean="0">
                <a:latin typeface="Times New Roman"/>
                <a:cs typeface="Times New Roman"/>
              </a:rPr>
              <a:t>Homeowner </a:t>
            </a:r>
            <a:r>
              <a:rPr lang="en-IN" spc="-5" dirty="0">
                <a:latin typeface="Times New Roman"/>
                <a:cs typeface="Times New Roman"/>
              </a:rPr>
              <a:t>Attribute </a:t>
            </a:r>
            <a:r>
              <a:rPr lang="en-IN" dirty="0">
                <a:latin typeface="Times New Roman"/>
                <a:cs typeface="Times New Roman"/>
              </a:rPr>
              <a:t>vs. Loan</a:t>
            </a:r>
            <a:r>
              <a:rPr lang="en-IN" spc="-190" dirty="0">
                <a:latin typeface="Times New Roman"/>
                <a:cs typeface="Times New Roman"/>
              </a:rPr>
              <a:t> </a:t>
            </a:r>
            <a:r>
              <a:rPr lang="en-IN" spc="-5" dirty="0">
                <a:latin typeface="Times New Roman"/>
                <a:cs typeface="Times New Roman"/>
              </a:rPr>
              <a:t>Status</a:t>
            </a:r>
            <a:endParaRPr lang="en-IN" dirty="0">
              <a:latin typeface="Times New Roman"/>
              <a:cs typeface="Times New Roman"/>
            </a:endParaRPr>
          </a:p>
          <a:p>
            <a:endParaRPr lang="en-IN" dirty="0"/>
          </a:p>
        </p:txBody>
      </p:sp>
      <p:sp>
        <p:nvSpPr>
          <p:cNvPr id="4" name="object 5"/>
          <p:cNvSpPr/>
          <p:nvPr/>
        </p:nvSpPr>
        <p:spPr>
          <a:xfrm>
            <a:off x="421840" y="1226326"/>
            <a:ext cx="9527647" cy="4004580"/>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Rectangle 4"/>
          <p:cNvSpPr/>
          <p:nvPr/>
        </p:nvSpPr>
        <p:spPr>
          <a:xfrm>
            <a:off x="941295" y="5609499"/>
            <a:ext cx="7082374" cy="553998"/>
          </a:xfrm>
          <a:prstGeom prst="rect">
            <a:avLst/>
          </a:prstGeom>
        </p:spPr>
        <p:txBody>
          <a:bodyPr wrap="square">
            <a:spAutoFit/>
          </a:bodyPr>
          <a:lstStyle/>
          <a:p>
            <a:pPr marL="12700">
              <a:lnSpc>
                <a:spcPts val="1835"/>
              </a:lnSpc>
              <a:spcBef>
                <a:spcPts val="105"/>
              </a:spcBef>
            </a:pPr>
            <a:r>
              <a:rPr lang="en-IN" spc="-5" dirty="0">
                <a:latin typeface="Times New Roman"/>
                <a:cs typeface="Times New Roman"/>
              </a:rPr>
              <a:t>Observation: </a:t>
            </a:r>
            <a:r>
              <a:rPr lang="en-IN" dirty="0">
                <a:latin typeface="Times New Roman"/>
                <a:cs typeface="Times New Roman"/>
              </a:rPr>
              <a:t>If </a:t>
            </a:r>
            <a:r>
              <a:rPr lang="en-IN" spc="-5" dirty="0">
                <a:latin typeface="Times New Roman"/>
                <a:cs typeface="Times New Roman"/>
              </a:rPr>
              <a:t>the </a:t>
            </a:r>
            <a:r>
              <a:rPr lang="en-IN" spc="-10" dirty="0">
                <a:latin typeface="Times New Roman"/>
                <a:cs typeface="Times New Roman"/>
              </a:rPr>
              <a:t>borrower’s </a:t>
            </a:r>
            <a:r>
              <a:rPr lang="en-IN" spc="-5" dirty="0">
                <a:latin typeface="Times New Roman"/>
                <a:cs typeface="Times New Roman"/>
              </a:rPr>
              <a:t>home </a:t>
            </a:r>
            <a:r>
              <a:rPr lang="en-IN" dirty="0">
                <a:latin typeface="Times New Roman"/>
                <a:cs typeface="Times New Roman"/>
              </a:rPr>
              <a:t>ownership </a:t>
            </a:r>
            <a:r>
              <a:rPr lang="en-IN" spc="-5" dirty="0">
                <a:latin typeface="Times New Roman"/>
                <a:cs typeface="Times New Roman"/>
              </a:rPr>
              <a:t>status is </a:t>
            </a:r>
            <a:r>
              <a:rPr lang="en-IN" dirty="0">
                <a:latin typeface="Times New Roman"/>
                <a:cs typeface="Times New Roman"/>
              </a:rPr>
              <a:t>“OTHERS”, he </a:t>
            </a:r>
            <a:r>
              <a:rPr lang="en-IN" spc="-5" dirty="0">
                <a:latin typeface="Times New Roman"/>
                <a:cs typeface="Times New Roman"/>
              </a:rPr>
              <a:t>is </a:t>
            </a:r>
            <a:r>
              <a:rPr lang="en-IN" dirty="0">
                <a:latin typeface="Times New Roman"/>
                <a:cs typeface="Times New Roman"/>
              </a:rPr>
              <a:t>18% </a:t>
            </a:r>
            <a:r>
              <a:rPr lang="en-IN" spc="-5" dirty="0">
                <a:latin typeface="Times New Roman"/>
                <a:cs typeface="Times New Roman"/>
              </a:rPr>
              <a:t>likely </a:t>
            </a:r>
            <a:r>
              <a:rPr lang="en-IN" dirty="0">
                <a:latin typeface="Times New Roman"/>
                <a:cs typeface="Times New Roman"/>
              </a:rPr>
              <a:t>to be a </a:t>
            </a:r>
            <a:r>
              <a:rPr lang="en-IN" spc="-5" dirty="0">
                <a:latin typeface="Times New Roman"/>
                <a:cs typeface="Times New Roman"/>
              </a:rPr>
              <a:t>defaulter </a:t>
            </a:r>
            <a:r>
              <a:rPr lang="en-IN" dirty="0">
                <a:latin typeface="Times New Roman"/>
                <a:cs typeface="Times New Roman"/>
              </a:rPr>
              <a:t>compared </a:t>
            </a:r>
            <a:r>
              <a:rPr lang="en-IN" spc="-5" dirty="0">
                <a:latin typeface="Times New Roman"/>
                <a:cs typeface="Times New Roman"/>
              </a:rPr>
              <a:t>to</a:t>
            </a:r>
            <a:r>
              <a:rPr lang="en-IN" spc="-15" dirty="0">
                <a:latin typeface="Times New Roman"/>
                <a:cs typeface="Times New Roman"/>
              </a:rPr>
              <a:t> </a:t>
            </a:r>
            <a:r>
              <a:rPr lang="en-IN" dirty="0" smtClean="0">
                <a:latin typeface="Times New Roman"/>
                <a:cs typeface="Times New Roman"/>
              </a:rPr>
              <a:t>other </a:t>
            </a:r>
            <a:r>
              <a:rPr lang="en-IN" spc="-5" dirty="0" smtClean="0">
                <a:latin typeface="Times New Roman"/>
                <a:cs typeface="Times New Roman"/>
              </a:rPr>
              <a:t>categories</a:t>
            </a:r>
            <a:endParaRPr lang="en-IN" dirty="0">
              <a:latin typeface="Times New Roman"/>
              <a:cs typeface="Times New Roman"/>
            </a:endParaRPr>
          </a:p>
        </p:txBody>
      </p:sp>
    </p:spTree>
    <p:extLst>
      <p:ext uri="{BB962C8B-B14F-4D97-AF65-F5344CB8AC3E}">
        <p14:creationId xmlns:p14="http://schemas.microsoft.com/office/powerpoint/2010/main" val="122895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06" y="215154"/>
            <a:ext cx="9072296" cy="712694"/>
          </a:xfrm>
        </p:spPr>
        <p:txBody>
          <a:bodyPr/>
          <a:lstStyle/>
          <a:p>
            <a:r>
              <a:rPr lang="en-IN" spc="-5" dirty="0">
                <a:solidFill>
                  <a:srgbClr val="002060"/>
                </a:solidFill>
              </a:rPr>
              <a:t> Bivariate analysis</a:t>
            </a:r>
            <a:r>
              <a:rPr lang="en-IN" spc="-75" dirty="0">
                <a:solidFill>
                  <a:srgbClr val="002060"/>
                </a:solidFill>
              </a:rPr>
              <a:t> </a:t>
            </a:r>
            <a:endParaRPr lang="en-IN" dirty="0"/>
          </a:p>
        </p:txBody>
      </p:sp>
      <p:sp>
        <p:nvSpPr>
          <p:cNvPr id="3" name="Content Placeholder 2"/>
          <p:cNvSpPr>
            <a:spLocks noGrp="1"/>
          </p:cNvSpPr>
          <p:nvPr>
            <p:ph idx="1"/>
          </p:nvPr>
        </p:nvSpPr>
        <p:spPr>
          <a:xfrm>
            <a:off x="309282" y="833719"/>
            <a:ext cx="8964720" cy="5207644"/>
          </a:xfrm>
        </p:spPr>
        <p:txBody>
          <a:bodyPr/>
          <a:lstStyle/>
          <a:p>
            <a:pPr marL="0" indent="0">
              <a:buNone/>
            </a:pPr>
            <a:r>
              <a:rPr lang="en-IN" dirty="0" smtClean="0">
                <a:latin typeface="Times New Roman"/>
                <a:cs typeface="Times New Roman"/>
              </a:rPr>
              <a:t>. </a:t>
            </a:r>
            <a:r>
              <a:rPr lang="en-IN" dirty="0">
                <a:latin typeface="Times New Roman"/>
                <a:cs typeface="Times New Roman"/>
              </a:rPr>
              <a:t>Purpose </a:t>
            </a:r>
            <a:r>
              <a:rPr lang="en-IN" spc="-5" dirty="0">
                <a:latin typeface="Times New Roman"/>
                <a:cs typeface="Times New Roman"/>
              </a:rPr>
              <a:t>Attribute </a:t>
            </a:r>
            <a:r>
              <a:rPr lang="en-IN" dirty="0">
                <a:latin typeface="Times New Roman"/>
                <a:cs typeface="Times New Roman"/>
              </a:rPr>
              <a:t>vs. Loan</a:t>
            </a:r>
            <a:r>
              <a:rPr lang="en-IN" spc="-170" dirty="0">
                <a:latin typeface="Times New Roman"/>
                <a:cs typeface="Times New Roman"/>
              </a:rPr>
              <a:t> </a:t>
            </a:r>
            <a:r>
              <a:rPr lang="en-IN" spc="-5" dirty="0" smtClean="0">
                <a:latin typeface="Times New Roman"/>
                <a:cs typeface="Times New Roman"/>
              </a:rPr>
              <a:t>Status</a:t>
            </a:r>
          </a:p>
          <a:p>
            <a:pPr marL="0" indent="0">
              <a:buNone/>
            </a:pPr>
            <a:endParaRPr lang="en-IN" dirty="0">
              <a:latin typeface="Times New Roman"/>
              <a:cs typeface="Times New Roman"/>
            </a:endParaRPr>
          </a:p>
          <a:p>
            <a:endParaRPr lang="en-IN" dirty="0"/>
          </a:p>
        </p:txBody>
      </p:sp>
      <p:sp>
        <p:nvSpPr>
          <p:cNvPr id="4" name="object 5"/>
          <p:cNvSpPr/>
          <p:nvPr/>
        </p:nvSpPr>
        <p:spPr>
          <a:xfrm>
            <a:off x="1823166" y="1133504"/>
            <a:ext cx="7066493" cy="4702203"/>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Rectangle 4"/>
          <p:cNvSpPr/>
          <p:nvPr/>
        </p:nvSpPr>
        <p:spPr>
          <a:xfrm>
            <a:off x="1823166" y="5923853"/>
            <a:ext cx="6096000" cy="646331"/>
          </a:xfrm>
          <a:prstGeom prst="rect">
            <a:avLst/>
          </a:prstGeom>
        </p:spPr>
        <p:txBody>
          <a:bodyPr>
            <a:spAutoFit/>
          </a:bodyPr>
          <a:lstStyle/>
          <a:p>
            <a:pPr marL="12700">
              <a:lnSpc>
                <a:spcPct val="100000"/>
              </a:lnSpc>
              <a:spcBef>
                <a:spcPts val="105"/>
              </a:spcBef>
            </a:pPr>
            <a:r>
              <a:rPr lang="en-IN" spc="-5" dirty="0">
                <a:latin typeface="Times New Roman"/>
                <a:cs typeface="Times New Roman"/>
              </a:rPr>
              <a:t>Observation: </a:t>
            </a:r>
            <a:r>
              <a:rPr lang="en-IN" dirty="0">
                <a:latin typeface="Times New Roman"/>
                <a:cs typeface="Times New Roman"/>
              </a:rPr>
              <a:t>Borrowers </a:t>
            </a:r>
            <a:r>
              <a:rPr lang="en-IN" spc="-5" dirty="0">
                <a:latin typeface="Times New Roman"/>
                <a:cs typeface="Times New Roman"/>
              </a:rPr>
              <a:t>for ‘Small Business’ </a:t>
            </a:r>
            <a:r>
              <a:rPr lang="en-IN" dirty="0">
                <a:latin typeface="Times New Roman"/>
                <a:cs typeface="Times New Roman"/>
              </a:rPr>
              <a:t>are most </a:t>
            </a:r>
            <a:r>
              <a:rPr lang="en-IN" spc="-5" dirty="0">
                <a:latin typeface="Times New Roman"/>
                <a:cs typeface="Times New Roman"/>
              </a:rPr>
              <a:t>likely to default for the </a:t>
            </a:r>
            <a:r>
              <a:rPr lang="en-IN" dirty="0">
                <a:latin typeface="Times New Roman"/>
                <a:cs typeface="Times New Roman"/>
              </a:rPr>
              <a:t>loan compared </a:t>
            </a:r>
            <a:r>
              <a:rPr lang="en-IN" spc="-5" dirty="0">
                <a:latin typeface="Times New Roman"/>
                <a:cs typeface="Times New Roman"/>
              </a:rPr>
              <a:t>to </a:t>
            </a:r>
            <a:r>
              <a:rPr lang="en-IN" dirty="0">
                <a:latin typeface="Times New Roman"/>
                <a:cs typeface="Times New Roman"/>
              </a:rPr>
              <a:t>other</a:t>
            </a:r>
            <a:r>
              <a:rPr lang="en-IN" spc="-114" dirty="0">
                <a:latin typeface="Times New Roman"/>
                <a:cs typeface="Times New Roman"/>
              </a:rPr>
              <a:t> </a:t>
            </a:r>
            <a:r>
              <a:rPr lang="en-IN" dirty="0">
                <a:latin typeface="Times New Roman"/>
                <a:cs typeface="Times New Roman"/>
              </a:rPr>
              <a:t>purposes</a:t>
            </a:r>
            <a:endParaRPr lang="en-IN" dirty="0">
              <a:latin typeface="Times New Roman"/>
              <a:cs typeface="Times New Roman"/>
            </a:endParaRPr>
          </a:p>
        </p:txBody>
      </p:sp>
    </p:spTree>
    <p:extLst>
      <p:ext uri="{BB962C8B-B14F-4D97-AF65-F5344CB8AC3E}">
        <p14:creationId xmlns:p14="http://schemas.microsoft.com/office/powerpoint/2010/main" val="150265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28" y="336175"/>
            <a:ext cx="8951274" cy="874059"/>
          </a:xfrm>
        </p:spPr>
        <p:txBody>
          <a:bodyPr/>
          <a:lstStyle/>
          <a:p>
            <a:r>
              <a:rPr lang="en-IN" spc="-5" dirty="0">
                <a:solidFill>
                  <a:srgbClr val="002060"/>
                </a:solidFill>
              </a:rPr>
              <a:t> Bivariate analysis</a:t>
            </a:r>
            <a:r>
              <a:rPr lang="en-IN" spc="-75" dirty="0">
                <a:solidFill>
                  <a:srgbClr val="002060"/>
                </a:solidFill>
              </a:rPr>
              <a:t> </a:t>
            </a:r>
            <a:endParaRPr lang="en-IN" dirty="0"/>
          </a:p>
        </p:txBody>
      </p:sp>
      <p:sp>
        <p:nvSpPr>
          <p:cNvPr id="3" name="Content Placeholder 2"/>
          <p:cNvSpPr>
            <a:spLocks noGrp="1"/>
          </p:cNvSpPr>
          <p:nvPr>
            <p:ph idx="1"/>
          </p:nvPr>
        </p:nvSpPr>
        <p:spPr>
          <a:xfrm>
            <a:off x="739588" y="1210235"/>
            <a:ext cx="8534414" cy="4612341"/>
          </a:xfrm>
        </p:spPr>
        <p:txBody>
          <a:bodyPr/>
          <a:lstStyle/>
          <a:p>
            <a:pPr marL="0" indent="0">
              <a:buNone/>
            </a:pPr>
            <a:r>
              <a:rPr lang="en-IN" smtClean="0">
                <a:latin typeface="Times New Roman"/>
                <a:cs typeface="Times New Roman"/>
              </a:rPr>
              <a:t>Employment </a:t>
            </a:r>
            <a:r>
              <a:rPr lang="en-IN" spc="-5" smtClean="0">
                <a:latin typeface="Times New Roman"/>
                <a:cs typeface="Times New Roman"/>
              </a:rPr>
              <a:t>Duration </a:t>
            </a:r>
            <a:r>
              <a:rPr lang="en-IN" smtClean="0">
                <a:latin typeface="Times New Roman"/>
                <a:cs typeface="Times New Roman"/>
              </a:rPr>
              <a:t>vs. Loan</a:t>
            </a:r>
            <a:r>
              <a:rPr lang="en-IN" spc="-75" smtClean="0">
                <a:latin typeface="Times New Roman"/>
                <a:cs typeface="Times New Roman"/>
              </a:rPr>
              <a:t> </a:t>
            </a:r>
            <a:r>
              <a:rPr lang="en-IN" spc="-5" smtClean="0">
                <a:latin typeface="Times New Roman"/>
                <a:cs typeface="Times New Roman"/>
              </a:rPr>
              <a:t>Status</a:t>
            </a:r>
            <a:endParaRPr lang="en-IN" smtClean="0">
              <a:latin typeface="Times New Roman"/>
              <a:cs typeface="Times New Roman"/>
            </a:endParaRPr>
          </a:p>
          <a:p>
            <a:endParaRPr lang="en-IN" dirty="0"/>
          </a:p>
        </p:txBody>
      </p:sp>
      <p:sp>
        <p:nvSpPr>
          <p:cNvPr id="4" name="object 5"/>
          <p:cNvSpPr/>
          <p:nvPr/>
        </p:nvSpPr>
        <p:spPr>
          <a:xfrm>
            <a:off x="538873" y="1598332"/>
            <a:ext cx="10415008" cy="4054933"/>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Rectangle 4"/>
          <p:cNvSpPr/>
          <p:nvPr/>
        </p:nvSpPr>
        <p:spPr>
          <a:xfrm>
            <a:off x="1864659" y="5822576"/>
            <a:ext cx="6096000" cy="646331"/>
          </a:xfrm>
          <a:prstGeom prst="rect">
            <a:avLst/>
          </a:prstGeom>
        </p:spPr>
        <p:txBody>
          <a:bodyPr>
            <a:spAutoFit/>
          </a:bodyPr>
          <a:lstStyle/>
          <a:p>
            <a:pPr marL="12700">
              <a:lnSpc>
                <a:spcPct val="100000"/>
              </a:lnSpc>
              <a:spcBef>
                <a:spcPts val="105"/>
              </a:spcBef>
            </a:pPr>
            <a:r>
              <a:rPr lang="en-IN" dirty="0">
                <a:latin typeface="Times New Roman"/>
                <a:cs typeface="Times New Roman"/>
              </a:rPr>
              <a:t>Observation: Borrowers employed </a:t>
            </a:r>
            <a:r>
              <a:rPr lang="en-IN" spc="-5" dirty="0">
                <a:latin typeface="Times New Roman"/>
                <a:cs typeface="Times New Roman"/>
              </a:rPr>
              <a:t>for </a:t>
            </a:r>
            <a:r>
              <a:rPr lang="en-IN" dirty="0">
                <a:latin typeface="Times New Roman"/>
                <a:cs typeface="Times New Roman"/>
              </a:rPr>
              <a:t>10+ years are most </a:t>
            </a:r>
            <a:r>
              <a:rPr lang="en-IN" spc="-5" dirty="0">
                <a:latin typeface="Times New Roman"/>
                <a:cs typeface="Times New Roman"/>
              </a:rPr>
              <a:t>likely </a:t>
            </a:r>
            <a:r>
              <a:rPr lang="en-IN" dirty="0">
                <a:latin typeface="Times New Roman"/>
                <a:cs typeface="Times New Roman"/>
              </a:rPr>
              <a:t>to </a:t>
            </a:r>
            <a:r>
              <a:rPr lang="en-IN" spc="-5" dirty="0">
                <a:latin typeface="Times New Roman"/>
                <a:cs typeface="Times New Roman"/>
              </a:rPr>
              <a:t>default the </a:t>
            </a:r>
            <a:r>
              <a:rPr lang="en-IN" dirty="0">
                <a:latin typeface="Times New Roman"/>
                <a:cs typeface="Times New Roman"/>
              </a:rPr>
              <a:t>loan compared </a:t>
            </a:r>
            <a:r>
              <a:rPr lang="en-IN" spc="-5" dirty="0">
                <a:latin typeface="Times New Roman"/>
                <a:cs typeface="Times New Roman"/>
              </a:rPr>
              <a:t>to </a:t>
            </a:r>
            <a:r>
              <a:rPr lang="en-IN" dirty="0">
                <a:latin typeface="Times New Roman"/>
                <a:cs typeface="Times New Roman"/>
              </a:rPr>
              <a:t>other</a:t>
            </a:r>
            <a:r>
              <a:rPr lang="en-IN" spc="-125" dirty="0">
                <a:latin typeface="Times New Roman"/>
                <a:cs typeface="Times New Roman"/>
              </a:rPr>
              <a:t> </a:t>
            </a:r>
            <a:r>
              <a:rPr lang="en-IN" spc="-5" dirty="0">
                <a:latin typeface="Times New Roman"/>
                <a:cs typeface="Times New Roman"/>
              </a:rPr>
              <a:t>durations</a:t>
            </a:r>
            <a:endParaRPr lang="en-IN" dirty="0">
              <a:latin typeface="Times New Roman"/>
              <a:cs typeface="Times New Roman"/>
            </a:endParaRPr>
          </a:p>
        </p:txBody>
      </p:sp>
    </p:spTree>
    <p:extLst>
      <p:ext uri="{BB962C8B-B14F-4D97-AF65-F5344CB8AC3E}">
        <p14:creationId xmlns:p14="http://schemas.microsoft.com/office/powerpoint/2010/main" val="857473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8600"/>
            <a:ext cx="8596668" cy="1701800"/>
          </a:xfrm>
        </p:spPr>
        <p:txBody>
          <a:bodyPr/>
          <a:lstStyle/>
          <a:p>
            <a:r>
              <a:rPr lang="en-IN" spc="-5" dirty="0">
                <a:solidFill>
                  <a:srgbClr val="002060"/>
                </a:solidFill>
              </a:rPr>
              <a:t> Bivariate analysis</a:t>
            </a:r>
            <a:r>
              <a:rPr lang="en-IN" spc="-75" dirty="0">
                <a:solidFill>
                  <a:srgbClr val="002060"/>
                </a:solidFill>
              </a:rPr>
              <a:t> </a:t>
            </a:r>
            <a:endParaRPr lang="en-IN" dirty="0"/>
          </a:p>
        </p:txBody>
      </p:sp>
      <p:sp>
        <p:nvSpPr>
          <p:cNvPr id="3" name="Content Placeholder 2"/>
          <p:cNvSpPr>
            <a:spLocks noGrp="1"/>
          </p:cNvSpPr>
          <p:nvPr>
            <p:ph idx="1"/>
          </p:nvPr>
        </p:nvSpPr>
        <p:spPr>
          <a:xfrm>
            <a:off x="457200" y="1008529"/>
            <a:ext cx="8816802" cy="5032834"/>
          </a:xfrm>
        </p:spPr>
        <p:txBody>
          <a:bodyPr/>
          <a:lstStyle/>
          <a:p>
            <a:pPr marL="0" indent="0">
              <a:buNone/>
            </a:pPr>
            <a:r>
              <a:rPr lang="en-IN" dirty="0" smtClean="0">
                <a:latin typeface="Times New Roman"/>
                <a:cs typeface="Times New Roman"/>
              </a:rPr>
              <a:t>. </a:t>
            </a:r>
            <a:r>
              <a:rPr lang="en-IN" spc="-40" dirty="0">
                <a:latin typeface="Times New Roman"/>
                <a:cs typeface="Times New Roman"/>
              </a:rPr>
              <a:t>Top </a:t>
            </a:r>
            <a:r>
              <a:rPr lang="en-IN" dirty="0">
                <a:latin typeface="Times New Roman"/>
                <a:cs typeface="Times New Roman"/>
              </a:rPr>
              <a:t>10 Employers vs. Loan</a:t>
            </a:r>
            <a:r>
              <a:rPr lang="en-IN" spc="-105" dirty="0">
                <a:latin typeface="Times New Roman"/>
                <a:cs typeface="Times New Roman"/>
              </a:rPr>
              <a:t> </a:t>
            </a:r>
            <a:r>
              <a:rPr lang="en-IN" spc="-5" dirty="0" smtClean="0">
                <a:latin typeface="Times New Roman"/>
                <a:cs typeface="Times New Roman"/>
              </a:rPr>
              <a:t>Status</a:t>
            </a:r>
          </a:p>
          <a:p>
            <a:pPr marL="0" indent="0">
              <a:buNone/>
            </a:pPr>
            <a:endParaRPr lang="en-IN" dirty="0">
              <a:latin typeface="Times New Roman"/>
              <a:cs typeface="Times New Roman"/>
            </a:endParaRPr>
          </a:p>
          <a:p>
            <a:endParaRPr lang="en-IN" dirty="0"/>
          </a:p>
        </p:txBody>
      </p:sp>
      <p:sp>
        <p:nvSpPr>
          <p:cNvPr id="4" name="object 5"/>
          <p:cNvSpPr/>
          <p:nvPr/>
        </p:nvSpPr>
        <p:spPr>
          <a:xfrm>
            <a:off x="2157970" y="1423075"/>
            <a:ext cx="6934767" cy="4618288"/>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Rectangle 4"/>
          <p:cNvSpPr/>
          <p:nvPr/>
        </p:nvSpPr>
        <p:spPr>
          <a:xfrm>
            <a:off x="1699068" y="6041363"/>
            <a:ext cx="6096000" cy="646331"/>
          </a:xfrm>
          <a:prstGeom prst="rect">
            <a:avLst/>
          </a:prstGeom>
        </p:spPr>
        <p:txBody>
          <a:bodyPr>
            <a:spAutoFit/>
          </a:bodyPr>
          <a:lstStyle/>
          <a:p>
            <a:pPr marL="12700">
              <a:lnSpc>
                <a:spcPct val="100000"/>
              </a:lnSpc>
              <a:spcBef>
                <a:spcPts val="105"/>
              </a:spcBef>
            </a:pPr>
            <a:r>
              <a:rPr lang="en-IN" dirty="0">
                <a:latin typeface="Times New Roman"/>
                <a:cs typeface="Times New Roman"/>
              </a:rPr>
              <a:t>Observation: </a:t>
            </a:r>
            <a:r>
              <a:rPr lang="en-IN" spc="-5" dirty="0">
                <a:latin typeface="Times New Roman"/>
                <a:cs typeface="Times New Roman"/>
              </a:rPr>
              <a:t>Employers </a:t>
            </a:r>
            <a:r>
              <a:rPr lang="en-IN" dirty="0">
                <a:latin typeface="Times New Roman"/>
                <a:cs typeface="Times New Roman"/>
              </a:rPr>
              <a:t>working </a:t>
            </a:r>
            <a:r>
              <a:rPr lang="en-IN" spc="-5" dirty="0">
                <a:latin typeface="Times New Roman"/>
                <a:cs typeface="Times New Roman"/>
              </a:rPr>
              <a:t>in </a:t>
            </a:r>
            <a:r>
              <a:rPr lang="en-IN" dirty="0">
                <a:latin typeface="Times New Roman"/>
                <a:cs typeface="Times New Roman"/>
              </a:rPr>
              <a:t>USPS are </a:t>
            </a:r>
            <a:r>
              <a:rPr lang="en-IN" spc="-5" dirty="0">
                <a:latin typeface="Times New Roman"/>
                <a:cs typeface="Times New Roman"/>
              </a:rPr>
              <a:t>more likely </a:t>
            </a:r>
            <a:r>
              <a:rPr lang="en-IN" dirty="0">
                <a:latin typeface="Times New Roman"/>
                <a:cs typeface="Times New Roman"/>
              </a:rPr>
              <a:t>to</a:t>
            </a:r>
            <a:r>
              <a:rPr lang="en-IN" spc="-20" dirty="0">
                <a:latin typeface="Times New Roman"/>
                <a:cs typeface="Times New Roman"/>
              </a:rPr>
              <a:t> </a:t>
            </a:r>
            <a:r>
              <a:rPr lang="en-IN" spc="-5" dirty="0">
                <a:latin typeface="Times New Roman"/>
                <a:cs typeface="Times New Roman"/>
              </a:rPr>
              <a:t>default</a:t>
            </a:r>
            <a:endParaRPr lang="en-IN" dirty="0">
              <a:latin typeface="Times New Roman"/>
              <a:cs typeface="Times New Roman"/>
            </a:endParaRPr>
          </a:p>
        </p:txBody>
      </p:sp>
    </p:spTree>
    <p:extLst>
      <p:ext uri="{BB962C8B-B14F-4D97-AF65-F5344CB8AC3E}">
        <p14:creationId xmlns:p14="http://schemas.microsoft.com/office/powerpoint/2010/main" val="3991990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416" y="0"/>
            <a:ext cx="8596668" cy="820271"/>
          </a:xfrm>
        </p:spPr>
        <p:txBody>
          <a:bodyPr/>
          <a:lstStyle/>
          <a:p>
            <a:r>
              <a:rPr lang="en-IN" spc="-5" dirty="0">
                <a:solidFill>
                  <a:srgbClr val="002060"/>
                </a:solidFill>
              </a:rPr>
              <a:t> </a:t>
            </a:r>
            <a:r>
              <a:rPr lang="en-IN" spc="-5" dirty="0" smtClean="0">
                <a:solidFill>
                  <a:srgbClr val="002060"/>
                </a:solidFill>
              </a:rPr>
              <a:t>                Bivariate </a:t>
            </a:r>
            <a:r>
              <a:rPr lang="en-IN" spc="-5" dirty="0">
                <a:solidFill>
                  <a:srgbClr val="002060"/>
                </a:solidFill>
              </a:rPr>
              <a:t>analysis</a:t>
            </a:r>
            <a:r>
              <a:rPr lang="en-IN" spc="-75" dirty="0">
                <a:solidFill>
                  <a:srgbClr val="002060"/>
                </a:solidFill>
              </a:rPr>
              <a:t> </a:t>
            </a:r>
            <a:endParaRPr lang="en-IN" dirty="0"/>
          </a:p>
        </p:txBody>
      </p:sp>
      <p:sp>
        <p:nvSpPr>
          <p:cNvPr id="3" name="Content Placeholder 2"/>
          <p:cNvSpPr>
            <a:spLocks noGrp="1"/>
          </p:cNvSpPr>
          <p:nvPr>
            <p:ph idx="1"/>
          </p:nvPr>
        </p:nvSpPr>
        <p:spPr>
          <a:xfrm>
            <a:off x="529416" y="820271"/>
            <a:ext cx="8744586" cy="5221091"/>
          </a:xfrm>
        </p:spPr>
        <p:txBody>
          <a:bodyPr/>
          <a:lstStyle/>
          <a:p>
            <a:pPr marL="0" indent="0">
              <a:buNone/>
            </a:pPr>
            <a:r>
              <a:rPr lang="sv-SE" dirty="0" smtClean="0">
                <a:latin typeface="Times New Roman"/>
                <a:cs typeface="Times New Roman"/>
              </a:rPr>
              <a:t>Grade </a:t>
            </a:r>
            <a:r>
              <a:rPr lang="sv-SE" dirty="0">
                <a:latin typeface="Times New Roman"/>
                <a:cs typeface="Times New Roman"/>
              </a:rPr>
              <a:t>vs. Loan</a:t>
            </a:r>
            <a:r>
              <a:rPr lang="sv-SE" spc="-114" dirty="0">
                <a:latin typeface="Times New Roman"/>
                <a:cs typeface="Times New Roman"/>
              </a:rPr>
              <a:t> </a:t>
            </a:r>
            <a:r>
              <a:rPr lang="sv-SE" spc="-5" dirty="0">
                <a:latin typeface="Times New Roman"/>
                <a:cs typeface="Times New Roman"/>
              </a:rPr>
              <a:t>Status</a:t>
            </a:r>
            <a:endParaRPr lang="sv-SE" dirty="0">
              <a:latin typeface="Times New Roman"/>
              <a:cs typeface="Times New Roman"/>
            </a:endParaRPr>
          </a:p>
          <a:p>
            <a:endParaRPr lang="en-IN" dirty="0"/>
          </a:p>
        </p:txBody>
      </p:sp>
      <p:sp>
        <p:nvSpPr>
          <p:cNvPr id="4" name="object 5"/>
          <p:cNvSpPr/>
          <p:nvPr/>
        </p:nvSpPr>
        <p:spPr>
          <a:xfrm>
            <a:off x="2145257" y="1216317"/>
            <a:ext cx="6825722" cy="4825045"/>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Rectangle 4"/>
          <p:cNvSpPr/>
          <p:nvPr/>
        </p:nvSpPr>
        <p:spPr>
          <a:xfrm>
            <a:off x="1853709" y="6114242"/>
            <a:ext cx="6096000" cy="646331"/>
          </a:xfrm>
          <a:prstGeom prst="rect">
            <a:avLst/>
          </a:prstGeom>
        </p:spPr>
        <p:txBody>
          <a:bodyPr>
            <a:spAutoFit/>
          </a:bodyPr>
          <a:lstStyle/>
          <a:p>
            <a:pPr marL="12700">
              <a:lnSpc>
                <a:spcPct val="100000"/>
              </a:lnSpc>
              <a:spcBef>
                <a:spcPts val="105"/>
              </a:spcBef>
            </a:pPr>
            <a:r>
              <a:rPr lang="en-IN" dirty="0">
                <a:latin typeface="Times New Roman"/>
                <a:cs typeface="Times New Roman"/>
              </a:rPr>
              <a:t>Observation: Loans with Grade as G are most </a:t>
            </a:r>
            <a:r>
              <a:rPr lang="en-IN" spc="-5" dirty="0">
                <a:latin typeface="Times New Roman"/>
                <a:cs typeface="Times New Roman"/>
              </a:rPr>
              <a:t>likely </a:t>
            </a:r>
            <a:r>
              <a:rPr lang="en-IN" dirty="0">
                <a:latin typeface="Times New Roman"/>
                <a:cs typeface="Times New Roman"/>
              </a:rPr>
              <a:t>to be</a:t>
            </a:r>
            <a:r>
              <a:rPr lang="en-IN" spc="-120" dirty="0">
                <a:latin typeface="Times New Roman"/>
                <a:cs typeface="Times New Roman"/>
              </a:rPr>
              <a:t> </a:t>
            </a:r>
            <a:r>
              <a:rPr lang="en-IN" spc="-5" dirty="0">
                <a:latin typeface="Times New Roman"/>
                <a:cs typeface="Times New Roman"/>
              </a:rPr>
              <a:t>defaulted</a:t>
            </a:r>
            <a:endParaRPr lang="en-IN" dirty="0">
              <a:latin typeface="Times New Roman"/>
              <a:cs typeface="Times New Roman"/>
            </a:endParaRPr>
          </a:p>
        </p:txBody>
      </p:sp>
    </p:spTree>
    <p:extLst>
      <p:ext uri="{BB962C8B-B14F-4D97-AF65-F5344CB8AC3E}">
        <p14:creationId xmlns:p14="http://schemas.microsoft.com/office/powerpoint/2010/main" val="3708543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26141"/>
          </a:xfrm>
        </p:spPr>
        <p:txBody>
          <a:bodyPr>
            <a:normAutofit/>
          </a:bodyPr>
          <a:lstStyle/>
          <a:p>
            <a:r>
              <a:rPr lang="en-IN" spc="-5" dirty="0">
                <a:solidFill>
                  <a:srgbClr val="002060"/>
                </a:solidFill>
              </a:rPr>
              <a:t> </a:t>
            </a:r>
            <a:r>
              <a:rPr lang="en-IN" spc="-5" dirty="0" smtClean="0">
                <a:solidFill>
                  <a:srgbClr val="002060"/>
                </a:solidFill>
              </a:rPr>
              <a:t>               Bivariate </a:t>
            </a:r>
            <a:r>
              <a:rPr lang="en-IN" spc="-5" dirty="0">
                <a:solidFill>
                  <a:srgbClr val="002060"/>
                </a:solidFill>
              </a:rPr>
              <a:t>analysis</a:t>
            </a:r>
            <a:r>
              <a:rPr lang="en-IN" spc="-75" dirty="0">
                <a:solidFill>
                  <a:srgbClr val="002060"/>
                </a:solidFill>
              </a:rPr>
              <a:t> </a:t>
            </a:r>
            <a:endParaRPr lang="en-IN" dirty="0"/>
          </a:p>
        </p:txBody>
      </p:sp>
      <p:sp>
        <p:nvSpPr>
          <p:cNvPr id="3" name="Content Placeholder 2"/>
          <p:cNvSpPr>
            <a:spLocks noGrp="1"/>
          </p:cNvSpPr>
          <p:nvPr>
            <p:ph idx="1"/>
          </p:nvPr>
        </p:nvSpPr>
        <p:spPr>
          <a:xfrm>
            <a:off x="403412" y="726141"/>
            <a:ext cx="8870590" cy="5315221"/>
          </a:xfrm>
        </p:spPr>
        <p:txBody>
          <a:bodyPr/>
          <a:lstStyle/>
          <a:p>
            <a:pPr marL="0" indent="0">
              <a:buNone/>
            </a:pPr>
            <a:r>
              <a:rPr lang="en-IN" spc="-20" dirty="0" smtClean="0">
                <a:latin typeface="Times New Roman"/>
                <a:cs typeface="Times New Roman"/>
              </a:rPr>
              <a:t>Verification </a:t>
            </a:r>
            <a:r>
              <a:rPr lang="en-IN" spc="-5" dirty="0">
                <a:latin typeface="Times New Roman"/>
                <a:cs typeface="Times New Roman"/>
              </a:rPr>
              <a:t>Status </a:t>
            </a:r>
            <a:r>
              <a:rPr lang="en-IN" dirty="0">
                <a:latin typeface="Times New Roman"/>
                <a:cs typeface="Times New Roman"/>
              </a:rPr>
              <a:t>vs. Loan</a:t>
            </a:r>
            <a:r>
              <a:rPr lang="en-IN" spc="-65" dirty="0">
                <a:latin typeface="Times New Roman"/>
                <a:cs typeface="Times New Roman"/>
              </a:rPr>
              <a:t> </a:t>
            </a:r>
            <a:r>
              <a:rPr lang="en-IN" spc="-5" dirty="0" smtClean="0">
                <a:latin typeface="Times New Roman"/>
                <a:cs typeface="Times New Roman"/>
              </a:rPr>
              <a:t>Status</a:t>
            </a:r>
          </a:p>
          <a:p>
            <a:pPr marL="0" indent="0">
              <a:buNone/>
            </a:pPr>
            <a:endParaRPr lang="en-IN" dirty="0">
              <a:latin typeface="Times New Roman"/>
              <a:cs typeface="Times New Roman"/>
            </a:endParaRPr>
          </a:p>
          <a:p>
            <a:endParaRPr lang="en-IN" dirty="0"/>
          </a:p>
        </p:txBody>
      </p:sp>
      <p:sp>
        <p:nvSpPr>
          <p:cNvPr id="4" name="object 5"/>
          <p:cNvSpPr/>
          <p:nvPr/>
        </p:nvSpPr>
        <p:spPr>
          <a:xfrm>
            <a:off x="2847792" y="1134216"/>
            <a:ext cx="6496417" cy="4589569"/>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Rectangle 4"/>
          <p:cNvSpPr/>
          <p:nvPr/>
        </p:nvSpPr>
        <p:spPr>
          <a:xfrm>
            <a:off x="1790707" y="5876985"/>
            <a:ext cx="6096000" cy="646331"/>
          </a:xfrm>
          <a:prstGeom prst="rect">
            <a:avLst/>
          </a:prstGeom>
        </p:spPr>
        <p:txBody>
          <a:bodyPr>
            <a:spAutoFit/>
          </a:bodyPr>
          <a:lstStyle/>
          <a:p>
            <a:pPr marL="12700">
              <a:lnSpc>
                <a:spcPct val="100000"/>
              </a:lnSpc>
              <a:spcBef>
                <a:spcPts val="105"/>
              </a:spcBef>
            </a:pPr>
            <a:r>
              <a:rPr lang="en-IN" dirty="0">
                <a:latin typeface="Times New Roman"/>
                <a:cs typeface="Times New Roman"/>
              </a:rPr>
              <a:t>Observation: </a:t>
            </a:r>
            <a:r>
              <a:rPr lang="en-IN" spc="-5" dirty="0">
                <a:latin typeface="Times New Roman"/>
                <a:cs typeface="Times New Roman"/>
              </a:rPr>
              <a:t>In-spite </a:t>
            </a:r>
            <a:r>
              <a:rPr lang="en-IN" dirty="0">
                <a:latin typeface="Times New Roman"/>
                <a:cs typeface="Times New Roman"/>
              </a:rPr>
              <a:t>of </a:t>
            </a:r>
            <a:r>
              <a:rPr lang="en-IN" spc="-5" dirty="0">
                <a:latin typeface="Times New Roman"/>
                <a:cs typeface="Times New Roman"/>
              </a:rPr>
              <a:t>verified status, the likelihood </a:t>
            </a:r>
            <a:r>
              <a:rPr lang="en-IN" dirty="0">
                <a:latin typeface="Times New Roman"/>
                <a:cs typeface="Times New Roman"/>
              </a:rPr>
              <a:t>of a loan being </a:t>
            </a:r>
            <a:r>
              <a:rPr lang="en-IN" spc="-5" dirty="0">
                <a:latin typeface="Times New Roman"/>
                <a:cs typeface="Times New Roman"/>
              </a:rPr>
              <a:t>defaulted is </a:t>
            </a:r>
            <a:r>
              <a:rPr lang="en-IN" dirty="0">
                <a:latin typeface="Times New Roman"/>
                <a:cs typeface="Times New Roman"/>
              </a:rPr>
              <a:t>in </a:t>
            </a:r>
            <a:r>
              <a:rPr lang="en-IN" spc="-5" dirty="0">
                <a:latin typeface="Times New Roman"/>
                <a:cs typeface="Times New Roman"/>
              </a:rPr>
              <a:t>the </a:t>
            </a:r>
            <a:r>
              <a:rPr lang="en-IN" spc="-20" dirty="0">
                <a:latin typeface="Times New Roman"/>
                <a:cs typeface="Times New Roman"/>
              </a:rPr>
              <a:t>“Verified”</a:t>
            </a:r>
            <a:r>
              <a:rPr lang="en-IN" spc="5" dirty="0">
                <a:latin typeface="Times New Roman"/>
                <a:cs typeface="Times New Roman"/>
              </a:rPr>
              <a:t> </a:t>
            </a:r>
            <a:r>
              <a:rPr lang="en-IN" dirty="0">
                <a:latin typeface="Times New Roman"/>
                <a:cs typeface="Times New Roman"/>
              </a:rPr>
              <a:t>Category</a:t>
            </a:r>
            <a:endParaRPr lang="en-IN" dirty="0">
              <a:latin typeface="Times New Roman"/>
              <a:cs typeface="Times New Roman"/>
            </a:endParaRPr>
          </a:p>
        </p:txBody>
      </p:sp>
    </p:spTree>
    <p:extLst>
      <p:ext uri="{BB962C8B-B14F-4D97-AF65-F5344CB8AC3E}">
        <p14:creationId xmlns:p14="http://schemas.microsoft.com/office/powerpoint/2010/main" val="80556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2060"/>
                </a:solidFill>
              </a:rPr>
              <a:t>Standard Process for Data Mining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7012627"/>
              </p:ext>
            </p:extLst>
          </p:nvPr>
        </p:nvGraphicFramePr>
        <p:xfrm>
          <a:off x="677861" y="1358153"/>
          <a:ext cx="9595691" cy="4787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064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50259"/>
          </a:xfrm>
        </p:spPr>
        <p:txBody>
          <a:bodyPr>
            <a:normAutofit/>
          </a:bodyPr>
          <a:lstStyle/>
          <a:p>
            <a:r>
              <a:rPr lang="en-IN" sz="4000" spc="-10" dirty="0" smtClean="0">
                <a:solidFill>
                  <a:srgbClr val="002060"/>
                </a:solidFill>
              </a:rPr>
              <a:t>                   Conclusion</a:t>
            </a:r>
            <a:endParaRPr lang="en-IN" sz="4000" dirty="0">
              <a:solidFill>
                <a:srgbClr val="002060"/>
              </a:solidFill>
            </a:endParaRPr>
          </a:p>
        </p:txBody>
      </p:sp>
      <p:sp>
        <p:nvSpPr>
          <p:cNvPr id="3" name="Content Placeholder 2"/>
          <p:cNvSpPr>
            <a:spLocks noGrp="1"/>
          </p:cNvSpPr>
          <p:nvPr>
            <p:ph idx="1"/>
          </p:nvPr>
        </p:nvSpPr>
        <p:spPr>
          <a:xfrm>
            <a:off x="-685799" y="1707777"/>
            <a:ext cx="9596731" cy="4481503"/>
          </a:xfrm>
        </p:spPr>
        <p:txBody>
          <a:bodyPr/>
          <a:lstStyle/>
          <a:p>
            <a:pPr marL="2084705" marR="341630" indent="-285750">
              <a:spcBef>
                <a:spcPts val="100"/>
              </a:spcBef>
              <a:buClr>
                <a:srgbClr val="A42F0F"/>
              </a:buClr>
              <a:buFont typeface="Wingdings" panose="05000000000000000000" pitchFamily="2" charset="2"/>
              <a:buChar char="q"/>
              <a:tabLst>
                <a:tab pos="2141855" algn="l"/>
                <a:tab pos="2142490" algn="l"/>
              </a:tabLst>
            </a:pPr>
            <a:r>
              <a:rPr lang="en-IN" spc="-40" dirty="0"/>
              <a:t>After </a:t>
            </a:r>
            <a:r>
              <a:rPr lang="en-IN" spc="-30" dirty="0"/>
              <a:t>examining </a:t>
            </a:r>
            <a:r>
              <a:rPr lang="en-IN" spc="-5" dirty="0"/>
              <a:t>annual </a:t>
            </a:r>
            <a:r>
              <a:rPr lang="en-IN" spc="30" dirty="0"/>
              <a:t>income </a:t>
            </a:r>
            <a:r>
              <a:rPr lang="en-IN" spc="65" dirty="0"/>
              <a:t>and </a:t>
            </a:r>
            <a:r>
              <a:rPr lang="en-IN" spc="-30" dirty="0"/>
              <a:t>grades, </a:t>
            </a:r>
            <a:r>
              <a:rPr lang="en-IN" spc="40" dirty="0"/>
              <a:t>we </a:t>
            </a:r>
            <a:r>
              <a:rPr lang="en-IN" spc="30" dirty="0"/>
              <a:t>have </a:t>
            </a:r>
            <a:r>
              <a:rPr lang="en-IN" spc="5" dirty="0"/>
              <a:t>found </a:t>
            </a:r>
            <a:r>
              <a:rPr lang="en-IN" spc="-35" dirty="0"/>
              <a:t>that </a:t>
            </a:r>
            <a:r>
              <a:rPr lang="en-IN" spc="-40" dirty="0" smtClean="0"/>
              <a:t>all the </a:t>
            </a:r>
            <a:r>
              <a:rPr lang="en-IN" spc="-10" dirty="0" smtClean="0"/>
              <a:t>grades </a:t>
            </a:r>
            <a:r>
              <a:rPr lang="en-IN" spc="30" dirty="0"/>
              <a:t>have</a:t>
            </a:r>
            <a:r>
              <a:rPr lang="en-IN" spc="-409" dirty="0"/>
              <a:t> </a:t>
            </a:r>
            <a:r>
              <a:rPr lang="en-IN" spc="-50" dirty="0"/>
              <a:t>almost </a:t>
            </a:r>
            <a:r>
              <a:rPr lang="en-IN" spc="-114" dirty="0"/>
              <a:t>similar </a:t>
            </a:r>
            <a:r>
              <a:rPr lang="en-IN" spc="-80" dirty="0" smtClean="0"/>
              <a:t>distribution.</a:t>
            </a:r>
          </a:p>
          <a:p>
            <a:pPr marL="2084705" marR="341630" indent="-285750">
              <a:spcBef>
                <a:spcPts val="100"/>
              </a:spcBef>
              <a:buClr>
                <a:srgbClr val="A42F0F"/>
              </a:buClr>
              <a:buFont typeface="Wingdings" panose="05000000000000000000" pitchFamily="2" charset="2"/>
              <a:buChar char="q"/>
              <a:tabLst>
                <a:tab pos="2141855" algn="l"/>
                <a:tab pos="2142490" algn="l"/>
              </a:tabLst>
            </a:pPr>
            <a:endParaRPr lang="en-IN" i="1" spc="-80" dirty="0">
              <a:latin typeface="Verdana"/>
              <a:cs typeface="Verdana"/>
            </a:endParaRPr>
          </a:p>
          <a:p>
            <a:pPr marL="2084705" marR="341630" indent="-285750">
              <a:spcBef>
                <a:spcPts val="100"/>
              </a:spcBef>
              <a:buClr>
                <a:srgbClr val="A42F0F"/>
              </a:buClr>
              <a:buFont typeface="Wingdings" panose="05000000000000000000" pitchFamily="2" charset="2"/>
              <a:buChar char="q"/>
              <a:tabLst>
                <a:tab pos="2141855" algn="l"/>
                <a:tab pos="2142490" algn="l"/>
              </a:tabLst>
            </a:pPr>
            <a:r>
              <a:rPr lang="en-IN" i="1" spc="-10" dirty="0" smtClean="0">
                <a:latin typeface="Verdana"/>
                <a:cs typeface="Verdana"/>
              </a:rPr>
              <a:t>Annual </a:t>
            </a:r>
            <a:r>
              <a:rPr lang="en-IN" i="1" spc="-30" dirty="0">
                <a:latin typeface="Verdana"/>
                <a:cs typeface="Verdana"/>
              </a:rPr>
              <a:t>Income, </a:t>
            </a:r>
            <a:r>
              <a:rPr lang="en-IN" i="1" spc="-85" dirty="0">
                <a:latin typeface="Verdana"/>
                <a:cs typeface="Verdana"/>
              </a:rPr>
              <a:t>interest </a:t>
            </a:r>
            <a:r>
              <a:rPr lang="en-IN" i="1" spc="-20" dirty="0">
                <a:latin typeface="Verdana"/>
                <a:cs typeface="Verdana"/>
              </a:rPr>
              <a:t>rate </a:t>
            </a:r>
            <a:r>
              <a:rPr lang="en-IN" spc="65" dirty="0"/>
              <a:t>and </a:t>
            </a:r>
            <a:r>
              <a:rPr lang="en-IN" i="1" spc="-30" dirty="0">
                <a:latin typeface="Verdana"/>
                <a:cs typeface="Verdana"/>
              </a:rPr>
              <a:t>verification </a:t>
            </a:r>
            <a:r>
              <a:rPr lang="en-IN" spc="30" dirty="0"/>
              <a:t>have </a:t>
            </a:r>
            <a:r>
              <a:rPr lang="en-IN" dirty="0"/>
              <a:t>bearing </a:t>
            </a:r>
            <a:r>
              <a:rPr lang="en-IN" spc="20" dirty="0"/>
              <a:t>on </a:t>
            </a:r>
            <a:r>
              <a:rPr lang="en-IN" spc="-40" dirty="0" smtClean="0"/>
              <a:t>whether loan</a:t>
            </a:r>
            <a:r>
              <a:rPr lang="en-IN" spc="10" dirty="0" smtClean="0"/>
              <a:t> </a:t>
            </a:r>
            <a:r>
              <a:rPr lang="en-IN" spc="-95" dirty="0"/>
              <a:t>will </a:t>
            </a:r>
            <a:r>
              <a:rPr lang="en-IN" spc="85" dirty="0"/>
              <a:t>become </a:t>
            </a:r>
            <a:r>
              <a:rPr lang="en-IN" spc="-95" dirty="0"/>
              <a:t>fully </a:t>
            </a:r>
            <a:r>
              <a:rPr lang="en-IN" spc="55" dirty="0"/>
              <a:t>paid </a:t>
            </a:r>
            <a:r>
              <a:rPr lang="en-IN" spc="-75" dirty="0"/>
              <a:t>or </a:t>
            </a:r>
            <a:r>
              <a:rPr lang="en-IN" spc="85" dirty="0"/>
              <a:t>become </a:t>
            </a:r>
            <a:r>
              <a:rPr lang="en-IN" spc="50" dirty="0"/>
              <a:t>charged </a:t>
            </a:r>
            <a:r>
              <a:rPr lang="en-IN" spc="-55" dirty="0"/>
              <a:t>off. </a:t>
            </a:r>
            <a:r>
              <a:rPr lang="en-IN" spc="10" dirty="0"/>
              <a:t>Hence, </a:t>
            </a:r>
            <a:r>
              <a:rPr lang="en-IN" spc="-50" dirty="0"/>
              <a:t>these  </a:t>
            </a:r>
            <a:r>
              <a:rPr lang="en-IN" spc="-35" dirty="0"/>
              <a:t>parameters</a:t>
            </a:r>
            <a:r>
              <a:rPr lang="en-IN" spc="-110" dirty="0"/>
              <a:t> </a:t>
            </a:r>
            <a:r>
              <a:rPr lang="en-IN" spc="55" dirty="0"/>
              <a:t>need</a:t>
            </a:r>
            <a:r>
              <a:rPr lang="en-IN" spc="-95" dirty="0"/>
              <a:t> </a:t>
            </a:r>
            <a:r>
              <a:rPr lang="en-IN" spc="-15" dirty="0"/>
              <a:t>to</a:t>
            </a:r>
            <a:r>
              <a:rPr lang="en-IN" spc="-135" dirty="0"/>
              <a:t> </a:t>
            </a:r>
            <a:r>
              <a:rPr lang="en-IN" spc="95" dirty="0"/>
              <a:t>be</a:t>
            </a:r>
            <a:r>
              <a:rPr lang="en-IN" spc="-130" dirty="0"/>
              <a:t> </a:t>
            </a:r>
            <a:r>
              <a:rPr lang="en-IN" spc="-40" dirty="0"/>
              <a:t>critically</a:t>
            </a:r>
            <a:r>
              <a:rPr lang="en-IN" spc="-175" dirty="0"/>
              <a:t> </a:t>
            </a:r>
            <a:r>
              <a:rPr lang="en-IN" spc="-40" dirty="0" smtClean="0"/>
              <a:t>monitored.</a:t>
            </a:r>
          </a:p>
          <a:p>
            <a:pPr marL="2084705" marR="341630" indent="-285750">
              <a:spcBef>
                <a:spcPts val="100"/>
              </a:spcBef>
              <a:buClr>
                <a:srgbClr val="A42F0F"/>
              </a:buClr>
              <a:buFont typeface="Wingdings" panose="05000000000000000000" pitchFamily="2" charset="2"/>
              <a:buChar char="q"/>
              <a:tabLst>
                <a:tab pos="2141855" algn="l"/>
                <a:tab pos="2142490" algn="l"/>
              </a:tabLst>
            </a:pPr>
            <a:endParaRPr lang="en-IN" spc="-40" dirty="0"/>
          </a:p>
          <a:p>
            <a:pPr marL="2084705" marR="341630" indent="-285750">
              <a:spcBef>
                <a:spcPts val="100"/>
              </a:spcBef>
              <a:buClr>
                <a:srgbClr val="A42F0F"/>
              </a:buClr>
              <a:buFont typeface="Wingdings" panose="05000000000000000000" pitchFamily="2" charset="2"/>
              <a:buChar char="q"/>
              <a:tabLst>
                <a:tab pos="2141855" algn="l"/>
                <a:tab pos="2142490" algn="l"/>
              </a:tabLst>
            </a:pPr>
            <a:r>
              <a:rPr lang="en-IN" spc="-190" dirty="0" smtClean="0"/>
              <a:t>In </a:t>
            </a:r>
            <a:r>
              <a:rPr lang="en-IN" spc="-25" dirty="0"/>
              <a:t>the </a:t>
            </a:r>
            <a:r>
              <a:rPr lang="en-IN" spc="-50" dirty="0"/>
              <a:t>current </a:t>
            </a:r>
            <a:r>
              <a:rPr lang="en-IN" spc="-85" dirty="0"/>
              <a:t>disbursal, </a:t>
            </a:r>
            <a:r>
              <a:rPr lang="en-IN" spc="-75" dirty="0"/>
              <a:t>from </a:t>
            </a:r>
            <a:r>
              <a:rPr lang="en-IN" spc="40" dirty="0"/>
              <a:t>grade </a:t>
            </a:r>
            <a:r>
              <a:rPr lang="en-IN" spc="-50" dirty="0"/>
              <a:t>D </a:t>
            </a:r>
            <a:r>
              <a:rPr lang="en-IN" spc="-15" dirty="0"/>
              <a:t>to </a:t>
            </a:r>
            <a:r>
              <a:rPr lang="en-IN" spc="40" dirty="0"/>
              <a:t>grade </a:t>
            </a:r>
            <a:r>
              <a:rPr lang="en-IN" spc="5" dirty="0"/>
              <a:t>G, </a:t>
            </a:r>
            <a:r>
              <a:rPr lang="en-IN" spc="-25" dirty="0"/>
              <a:t>the </a:t>
            </a:r>
            <a:r>
              <a:rPr lang="en-IN" spc="40" dirty="0"/>
              <a:t>percentage </a:t>
            </a:r>
            <a:r>
              <a:rPr lang="en-IN" spc="5" dirty="0"/>
              <a:t>of  </a:t>
            </a:r>
            <a:r>
              <a:rPr lang="en-IN" spc="-35" dirty="0"/>
              <a:t>defaults</a:t>
            </a:r>
            <a:r>
              <a:rPr lang="en-IN" spc="-110" dirty="0"/>
              <a:t> </a:t>
            </a:r>
            <a:r>
              <a:rPr lang="en-IN" dirty="0"/>
              <a:t>are</a:t>
            </a:r>
            <a:r>
              <a:rPr lang="en-IN" spc="-140" dirty="0"/>
              <a:t> </a:t>
            </a:r>
            <a:r>
              <a:rPr lang="en-IN" spc="-55" dirty="0"/>
              <a:t>more.</a:t>
            </a:r>
            <a:r>
              <a:rPr lang="en-IN" spc="-120" dirty="0"/>
              <a:t> </a:t>
            </a:r>
            <a:r>
              <a:rPr lang="en-IN" spc="5" dirty="0"/>
              <a:t>Grades</a:t>
            </a:r>
            <a:r>
              <a:rPr lang="en-IN" spc="-120" dirty="0"/>
              <a:t> </a:t>
            </a:r>
            <a:r>
              <a:rPr lang="en-IN" spc="-40" dirty="0"/>
              <a:t>also</a:t>
            </a:r>
            <a:r>
              <a:rPr lang="en-IN" spc="-150" dirty="0"/>
              <a:t> </a:t>
            </a:r>
            <a:r>
              <a:rPr lang="en-IN" dirty="0"/>
              <a:t>play</a:t>
            </a:r>
            <a:r>
              <a:rPr lang="en-IN" spc="-130" dirty="0"/>
              <a:t> </a:t>
            </a:r>
            <a:r>
              <a:rPr lang="en-IN" spc="50" dirty="0"/>
              <a:t>an</a:t>
            </a:r>
            <a:r>
              <a:rPr lang="en-IN" spc="-145" dirty="0"/>
              <a:t> </a:t>
            </a:r>
            <a:r>
              <a:rPr lang="en-IN" spc="-40" dirty="0"/>
              <a:t>important</a:t>
            </a:r>
            <a:r>
              <a:rPr lang="en-IN" spc="-140" dirty="0"/>
              <a:t> </a:t>
            </a:r>
            <a:r>
              <a:rPr lang="en-IN" spc="-45" dirty="0"/>
              <a:t>role</a:t>
            </a:r>
            <a:r>
              <a:rPr lang="en-IN" spc="-140" dirty="0"/>
              <a:t> </a:t>
            </a:r>
            <a:r>
              <a:rPr lang="en-IN" spc="-75" dirty="0"/>
              <a:t>in</a:t>
            </a:r>
            <a:r>
              <a:rPr lang="en-IN" spc="-155" dirty="0"/>
              <a:t> </a:t>
            </a:r>
            <a:r>
              <a:rPr lang="en-IN" spc="10" dirty="0"/>
              <a:t>loan</a:t>
            </a:r>
            <a:r>
              <a:rPr lang="en-IN" spc="-135" dirty="0"/>
              <a:t> </a:t>
            </a:r>
            <a:r>
              <a:rPr lang="en-IN" spc="-75" dirty="0"/>
              <a:t>disbursal</a:t>
            </a:r>
            <a:r>
              <a:rPr lang="en-IN" spc="-140" dirty="0"/>
              <a:t> </a:t>
            </a:r>
            <a:r>
              <a:rPr lang="en-IN" spc="65" dirty="0"/>
              <a:t>and  </a:t>
            </a:r>
            <a:r>
              <a:rPr lang="en-IN" spc="-15" dirty="0"/>
              <a:t>repayment </a:t>
            </a:r>
            <a:r>
              <a:rPr lang="en-IN" spc="65" dirty="0"/>
              <a:t>and </a:t>
            </a:r>
            <a:r>
              <a:rPr lang="en-IN" spc="105" dirty="0"/>
              <a:t>can </a:t>
            </a:r>
            <a:r>
              <a:rPr lang="en-IN" spc="95" dirty="0"/>
              <a:t>be </a:t>
            </a:r>
            <a:r>
              <a:rPr lang="en-IN" dirty="0"/>
              <a:t>reference </a:t>
            </a:r>
            <a:r>
              <a:rPr lang="en-IN" spc="-75" dirty="0"/>
              <a:t>from </a:t>
            </a:r>
            <a:r>
              <a:rPr lang="en-IN" spc="-50" dirty="0"/>
              <a:t>current </a:t>
            </a:r>
            <a:r>
              <a:rPr lang="en-IN" spc="70" dirty="0"/>
              <a:t>data </a:t>
            </a:r>
            <a:r>
              <a:rPr lang="en-IN" spc="-15" dirty="0"/>
              <a:t>to </a:t>
            </a:r>
            <a:r>
              <a:rPr lang="en-IN" dirty="0"/>
              <a:t>make </a:t>
            </a:r>
            <a:r>
              <a:rPr lang="en-IN" spc="-70" dirty="0"/>
              <a:t>future  </a:t>
            </a:r>
            <a:r>
              <a:rPr lang="en-IN" spc="-45" dirty="0" smtClean="0"/>
              <a:t>decisions.</a:t>
            </a:r>
          </a:p>
          <a:p>
            <a:pPr marL="2084705" marR="341630" indent="-285750">
              <a:spcBef>
                <a:spcPts val="100"/>
              </a:spcBef>
              <a:buClr>
                <a:srgbClr val="A42F0F"/>
              </a:buClr>
              <a:buFont typeface="Wingdings" panose="05000000000000000000" pitchFamily="2" charset="2"/>
              <a:buChar char="q"/>
              <a:tabLst>
                <a:tab pos="2141855" algn="l"/>
                <a:tab pos="2142490" algn="l"/>
              </a:tabLst>
            </a:pPr>
            <a:endParaRPr lang="en-IN" spc="-45" dirty="0"/>
          </a:p>
          <a:p>
            <a:pPr marL="2084705" marR="341630" indent="-285750">
              <a:spcBef>
                <a:spcPts val="100"/>
              </a:spcBef>
              <a:buClr>
                <a:srgbClr val="A42F0F"/>
              </a:buClr>
              <a:buFont typeface="Wingdings" panose="05000000000000000000" pitchFamily="2" charset="2"/>
              <a:buChar char="q"/>
              <a:tabLst>
                <a:tab pos="2141855" algn="l"/>
                <a:tab pos="2142490" algn="l"/>
              </a:tabLst>
            </a:pPr>
            <a:r>
              <a:rPr lang="en-IN" spc="-65" dirty="0" smtClean="0"/>
              <a:t>Target</a:t>
            </a:r>
            <a:r>
              <a:rPr lang="en-IN" spc="-120" dirty="0" smtClean="0"/>
              <a:t> </a:t>
            </a:r>
            <a:r>
              <a:rPr lang="en-IN" spc="25" dirty="0"/>
              <a:t>based/</a:t>
            </a:r>
            <a:r>
              <a:rPr lang="en-IN" spc="-114" dirty="0"/>
              <a:t> </a:t>
            </a:r>
            <a:r>
              <a:rPr lang="en-IN" spc="-85" dirty="0"/>
              <a:t>last</a:t>
            </a:r>
            <a:r>
              <a:rPr lang="en-IN" spc="-145" dirty="0"/>
              <a:t> </a:t>
            </a:r>
            <a:r>
              <a:rPr lang="en-IN" spc="-50" dirty="0"/>
              <a:t>minute</a:t>
            </a:r>
            <a:r>
              <a:rPr lang="en-IN" spc="-125" dirty="0"/>
              <a:t> </a:t>
            </a:r>
            <a:r>
              <a:rPr lang="en-IN" spc="10" dirty="0"/>
              <a:t>loan</a:t>
            </a:r>
            <a:r>
              <a:rPr lang="en-IN" spc="-140" dirty="0"/>
              <a:t> </a:t>
            </a:r>
            <a:r>
              <a:rPr lang="en-IN" spc="-90" dirty="0"/>
              <a:t>disbursals</a:t>
            </a:r>
            <a:r>
              <a:rPr lang="en-IN" spc="-155" dirty="0"/>
              <a:t> </a:t>
            </a:r>
            <a:r>
              <a:rPr lang="en-IN" spc="-50" dirty="0"/>
              <a:t>should</a:t>
            </a:r>
            <a:r>
              <a:rPr lang="en-IN" spc="-120" dirty="0"/>
              <a:t> </a:t>
            </a:r>
            <a:r>
              <a:rPr lang="en-IN" spc="95" dirty="0"/>
              <a:t>be</a:t>
            </a:r>
            <a:r>
              <a:rPr lang="en-IN" spc="-130" dirty="0"/>
              <a:t> </a:t>
            </a:r>
            <a:r>
              <a:rPr lang="en-IN" spc="20" dirty="0"/>
              <a:t>avoided.</a:t>
            </a:r>
          </a:p>
          <a:p>
            <a:endParaRPr lang="en-IN" dirty="0"/>
          </a:p>
        </p:txBody>
      </p:sp>
    </p:spTree>
    <p:extLst>
      <p:ext uri="{BB962C8B-B14F-4D97-AF65-F5344CB8AC3E}">
        <p14:creationId xmlns:p14="http://schemas.microsoft.com/office/powerpoint/2010/main" val="3818275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solidFill>
                  <a:srgbClr val="002060"/>
                </a:solidFill>
              </a:rPr>
              <a:t>Recommendations</a:t>
            </a:r>
            <a:endParaRPr lang="en-IN" sz="4000" b="1" dirty="0">
              <a:solidFill>
                <a:srgbClr val="002060"/>
              </a:solidFill>
            </a:endParaRPr>
          </a:p>
        </p:txBody>
      </p:sp>
      <p:sp>
        <p:nvSpPr>
          <p:cNvPr id="3" name="Content Placeholder 2"/>
          <p:cNvSpPr>
            <a:spLocks noGrp="1"/>
          </p:cNvSpPr>
          <p:nvPr>
            <p:ph idx="1"/>
          </p:nvPr>
        </p:nvSpPr>
        <p:spPr/>
        <p:txBody>
          <a:bodyPr>
            <a:normAutofit/>
          </a:bodyPr>
          <a:lstStyle/>
          <a:p>
            <a:pPr marL="298450" marR="5080" indent="-285750" algn="just">
              <a:spcBef>
                <a:spcPts val="100"/>
              </a:spcBef>
              <a:buClr>
                <a:srgbClr val="A42F0F"/>
              </a:buClr>
              <a:buFont typeface="Wingdings" panose="05000000000000000000" pitchFamily="2" charset="2"/>
              <a:buChar char="v"/>
              <a:tabLst>
                <a:tab pos="355600" algn="l"/>
              </a:tabLst>
            </a:pPr>
            <a:r>
              <a:rPr lang="en-IN" sz="2400" spc="-40" dirty="0">
                <a:solidFill>
                  <a:srgbClr val="404040"/>
                </a:solidFill>
                <a:latin typeface="Verdana"/>
                <a:cs typeface="Verdana"/>
              </a:rPr>
              <a:t>Customer </a:t>
            </a:r>
            <a:r>
              <a:rPr lang="en-IN" sz="2400" spc="-50" dirty="0">
                <a:solidFill>
                  <a:srgbClr val="404040"/>
                </a:solidFill>
                <a:latin typeface="Verdana"/>
                <a:cs typeface="Verdana"/>
              </a:rPr>
              <a:t>should </a:t>
            </a:r>
            <a:r>
              <a:rPr lang="en-IN" sz="2400" spc="95" dirty="0">
                <a:solidFill>
                  <a:srgbClr val="404040"/>
                </a:solidFill>
                <a:latin typeface="Verdana"/>
                <a:cs typeface="Verdana"/>
              </a:rPr>
              <a:t>be </a:t>
            </a:r>
            <a:r>
              <a:rPr lang="en-IN" sz="2400" spc="-40" dirty="0">
                <a:solidFill>
                  <a:srgbClr val="404040"/>
                </a:solidFill>
                <a:latin typeface="Verdana"/>
                <a:cs typeface="Verdana"/>
              </a:rPr>
              <a:t>classified </a:t>
            </a:r>
            <a:r>
              <a:rPr lang="en-IN" sz="2400" spc="-20" dirty="0">
                <a:solidFill>
                  <a:srgbClr val="404040"/>
                </a:solidFill>
                <a:latin typeface="Verdana"/>
                <a:cs typeface="Verdana"/>
              </a:rPr>
              <a:t>clearly </a:t>
            </a:r>
            <a:r>
              <a:rPr lang="en-IN" sz="2400" spc="35" dirty="0">
                <a:solidFill>
                  <a:srgbClr val="404040"/>
                </a:solidFill>
                <a:latin typeface="Verdana"/>
                <a:cs typeface="Verdana"/>
              </a:rPr>
              <a:t>based </a:t>
            </a:r>
            <a:r>
              <a:rPr lang="en-IN" sz="2400" spc="20" dirty="0">
                <a:solidFill>
                  <a:srgbClr val="404040"/>
                </a:solidFill>
                <a:latin typeface="Verdana"/>
                <a:cs typeface="Verdana"/>
              </a:rPr>
              <a:t>on </a:t>
            </a:r>
            <a:r>
              <a:rPr lang="en-IN" sz="2400" spc="-85" dirty="0">
                <a:solidFill>
                  <a:srgbClr val="404040"/>
                </a:solidFill>
                <a:latin typeface="Verdana"/>
                <a:cs typeface="Verdana"/>
              </a:rPr>
              <a:t>their </a:t>
            </a:r>
            <a:r>
              <a:rPr lang="en-IN" sz="2400" dirty="0">
                <a:solidFill>
                  <a:srgbClr val="404040"/>
                </a:solidFill>
                <a:latin typeface="Verdana"/>
                <a:cs typeface="Verdana"/>
              </a:rPr>
              <a:t>income, </a:t>
            </a:r>
            <a:r>
              <a:rPr lang="en-IN" sz="2400" spc="-165" dirty="0">
                <a:solidFill>
                  <a:srgbClr val="404040"/>
                </a:solidFill>
                <a:latin typeface="Verdana"/>
                <a:cs typeface="Verdana"/>
              </a:rPr>
              <a:t>frequency </a:t>
            </a:r>
            <a:r>
              <a:rPr lang="en-IN" sz="2400" spc="5" dirty="0">
                <a:solidFill>
                  <a:srgbClr val="404040"/>
                </a:solidFill>
                <a:latin typeface="Verdana"/>
                <a:cs typeface="Verdana"/>
              </a:rPr>
              <a:t>of  application,</a:t>
            </a:r>
            <a:r>
              <a:rPr lang="en-IN" sz="2400" spc="-155" dirty="0">
                <a:solidFill>
                  <a:srgbClr val="404040"/>
                </a:solidFill>
                <a:latin typeface="Verdana"/>
                <a:cs typeface="Verdana"/>
              </a:rPr>
              <a:t> </a:t>
            </a:r>
            <a:r>
              <a:rPr lang="en-IN" sz="2400" spc="-25" dirty="0">
                <a:solidFill>
                  <a:srgbClr val="404040"/>
                </a:solidFill>
                <a:latin typeface="Verdana"/>
                <a:cs typeface="Verdana"/>
              </a:rPr>
              <a:t>purpose</a:t>
            </a:r>
            <a:r>
              <a:rPr lang="en-IN" sz="2400" spc="-120" dirty="0">
                <a:solidFill>
                  <a:srgbClr val="404040"/>
                </a:solidFill>
                <a:latin typeface="Verdana"/>
                <a:cs typeface="Verdana"/>
              </a:rPr>
              <a:t> </a:t>
            </a:r>
            <a:r>
              <a:rPr lang="en-IN" sz="2400" spc="5" dirty="0">
                <a:solidFill>
                  <a:srgbClr val="404040"/>
                </a:solidFill>
                <a:latin typeface="Verdana"/>
                <a:cs typeface="Verdana"/>
              </a:rPr>
              <a:t>of</a:t>
            </a:r>
            <a:r>
              <a:rPr lang="en-IN" sz="2400" spc="-130" dirty="0">
                <a:solidFill>
                  <a:srgbClr val="404040"/>
                </a:solidFill>
                <a:latin typeface="Verdana"/>
                <a:cs typeface="Verdana"/>
              </a:rPr>
              <a:t> </a:t>
            </a:r>
            <a:r>
              <a:rPr lang="en-IN" sz="2400" spc="-90" dirty="0">
                <a:solidFill>
                  <a:srgbClr val="404040"/>
                </a:solidFill>
                <a:latin typeface="Verdana"/>
                <a:cs typeface="Verdana"/>
              </a:rPr>
              <a:t>use,</a:t>
            </a:r>
            <a:r>
              <a:rPr lang="en-IN" sz="2400" spc="-105" dirty="0">
                <a:solidFill>
                  <a:srgbClr val="404040"/>
                </a:solidFill>
                <a:latin typeface="Verdana"/>
                <a:cs typeface="Verdana"/>
              </a:rPr>
              <a:t> </a:t>
            </a:r>
            <a:r>
              <a:rPr lang="en-IN" sz="2400" spc="10" dirty="0">
                <a:solidFill>
                  <a:srgbClr val="404040"/>
                </a:solidFill>
                <a:latin typeface="Verdana"/>
                <a:cs typeface="Verdana"/>
              </a:rPr>
              <a:t>loan</a:t>
            </a:r>
            <a:r>
              <a:rPr lang="en-IN" sz="2400" spc="-130" dirty="0">
                <a:solidFill>
                  <a:srgbClr val="404040"/>
                </a:solidFill>
                <a:latin typeface="Verdana"/>
                <a:cs typeface="Verdana"/>
              </a:rPr>
              <a:t> </a:t>
            </a:r>
            <a:r>
              <a:rPr lang="en-IN" sz="2400" spc="-25" dirty="0">
                <a:solidFill>
                  <a:srgbClr val="404040"/>
                </a:solidFill>
                <a:latin typeface="Verdana"/>
                <a:cs typeface="Verdana"/>
              </a:rPr>
              <a:t>duration</a:t>
            </a:r>
            <a:r>
              <a:rPr lang="en-IN" sz="2400" spc="-140" dirty="0">
                <a:solidFill>
                  <a:srgbClr val="404040"/>
                </a:solidFill>
                <a:latin typeface="Verdana"/>
                <a:cs typeface="Verdana"/>
              </a:rPr>
              <a:t> </a:t>
            </a:r>
            <a:r>
              <a:rPr lang="en-IN" sz="2400" spc="65" dirty="0">
                <a:solidFill>
                  <a:srgbClr val="404040"/>
                </a:solidFill>
                <a:latin typeface="Verdana"/>
                <a:cs typeface="Verdana"/>
              </a:rPr>
              <a:t>and</a:t>
            </a:r>
            <a:r>
              <a:rPr lang="en-IN" sz="2400" spc="-120" dirty="0">
                <a:solidFill>
                  <a:srgbClr val="404040"/>
                </a:solidFill>
                <a:latin typeface="Verdana"/>
                <a:cs typeface="Verdana"/>
              </a:rPr>
              <a:t> </a:t>
            </a:r>
            <a:r>
              <a:rPr lang="en-IN" sz="2400" spc="5" dirty="0">
                <a:solidFill>
                  <a:srgbClr val="404040"/>
                </a:solidFill>
                <a:latin typeface="Verdana"/>
                <a:cs typeface="Verdana"/>
              </a:rPr>
              <a:t>intended</a:t>
            </a:r>
            <a:r>
              <a:rPr lang="en-IN" sz="2400" spc="-85" dirty="0">
                <a:solidFill>
                  <a:srgbClr val="404040"/>
                </a:solidFill>
                <a:latin typeface="Verdana"/>
                <a:cs typeface="Verdana"/>
              </a:rPr>
              <a:t> </a:t>
            </a:r>
            <a:r>
              <a:rPr lang="en-IN" sz="2400" spc="-65" dirty="0">
                <a:solidFill>
                  <a:srgbClr val="404040"/>
                </a:solidFill>
                <a:latin typeface="Verdana"/>
                <a:cs typeface="Verdana"/>
              </a:rPr>
              <a:t>use</a:t>
            </a:r>
            <a:r>
              <a:rPr lang="en-IN" sz="2400" spc="-125" dirty="0">
                <a:solidFill>
                  <a:srgbClr val="404040"/>
                </a:solidFill>
                <a:latin typeface="Verdana"/>
                <a:cs typeface="Verdana"/>
              </a:rPr>
              <a:t> </a:t>
            </a:r>
            <a:r>
              <a:rPr lang="en-IN" sz="2400" spc="35" dirty="0">
                <a:solidFill>
                  <a:srgbClr val="404040"/>
                </a:solidFill>
                <a:latin typeface="Verdana"/>
                <a:cs typeface="Verdana"/>
              </a:rPr>
              <a:t>based</a:t>
            </a:r>
            <a:r>
              <a:rPr lang="en-IN" sz="2400" spc="-110" dirty="0">
                <a:solidFill>
                  <a:srgbClr val="404040"/>
                </a:solidFill>
                <a:latin typeface="Verdana"/>
                <a:cs typeface="Verdana"/>
              </a:rPr>
              <a:t> </a:t>
            </a:r>
            <a:r>
              <a:rPr lang="en-IN" sz="2400" spc="20" dirty="0">
                <a:solidFill>
                  <a:srgbClr val="404040"/>
                </a:solidFill>
                <a:latin typeface="Verdana"/>
                <a:cs typeface="Verdana"/>
              </a:rPr>
              <a:t>on</a:t>
            </a:r>
            <a:r>
              <a:rPr lang="en-IN" sz="2400" spc="-120" dirty="0">
                <a:solidFill>
                  <a:srgbClr val="404040"/>
                </a:solidFill>
                <a:latin typeface="Verdana"/>
                <a:cs typeface="Verdana"/>
              </a:rPr>
              <a:t> </a:t>
            </a:r>
            <a:r>
              <a:rPr lang="en-IN" sz="2400" spc="-130" dirty="0">
                <a:solidFill>
                  <a:srgbClr val="404040"/>
                </a:solidFill>
                <a:latin typeface="Verdana"/>
                <a:cs typeface="Verdana"/>
              </a:rPr>
              <a:t>this  </a:t>
            </a:r>
            <a:r>
              <a:rPr lang="en-IN" sz="2400" spc="-85" dirty="0">
                <a:solidFill>
                  <a:srgbClr val="404040"/>
                </a:solidFill>
                <a:latin typeface="Verdana"/>
                <a:cs typeface="Verdana"/>
              </a:rPr>
              <a:t>interest</a:t>
            </a:r>
            <a:r>
              <a:rPr lang="en-IN" sz="2400" spc="-110" dirty="0">
                <a:solidFill>
                  <a:srgbClr val="404040"/>
                </a:solidFill>
                <a:latin typeface="Verdana"/>
                <a:cs typeface="Verdana"/>
              </a:rPr>
              <a:t> </a:t>
            </a:r>
            <a:r>
              <a:rPr lang="en-IN" sz="2400" spc="-30" dirty="0">
                <a:solidFill>
                  <a:srgbClr val="404040"/>
                </a:solidFill>
                <a:latin typeface="Verdana"/>
                <a:cs typeface="Verdana"/>
              </a:rPr>
              <a:t>rate</a:t>
            </a:r>
            <a:r>
              <a:rPr lang="en-IN" sz="2400" spc="-125" dirty="0">
                <a:solidFill>
                  <a:srgbClr val="404040"/>
                </a:solidFill>
                <a:latin typeface="Verdana"/>
                <a:cs typeface="Verdana"/>
              </a:rPr>
              <a:t> </a:t>
            </a:r>
            <a:r>
              <a:rPr lang="en-IN" sz="2400" spc="65" dirty="0">
                <a:solidFill>
                  <a:srgbClr val="404040"/>
                </a:solidFill>
                <a:latin typeface="Verdana"/>
                <a:cs typeface="Verdana"/>
              </a:rPr>
              <a:t>and</a:t>
            </a:r>
            <a:r>
              <a:rPr lang="en-IN" sz="2400" spc="-120" dirty="0">
                <a:solidFill>
                  <a:srgbClr val="404040"/>
                </a:solidFill>
                <a:latin typeface="Verdana"/>
                <a:cs typeface="Verdana"/>
              </a:rPr>
              <a:t> </a:t>
            </a:r>
            <a:r>
              <a:rPr lang="en-IN" sz="2400" spc="-55" dirty="0">
                <a:solidFill>
                  <a:srgbClr val="404040"/>
                </a:solidFill>
                <a:latin typeface="Verdana"/>
                <a:cs typeface="Verdana"/>
              </a:rPr>
              <a:t>disbursed</a:t>
            </a:r>
            <a:r>
              <a:rPr lang="en-IN" sz="2400" spc="-130" dirty="0">
                <a:solidFill>
                  <a:srgbClr val="404040"/>
                </a:solidFill>
                <a:latin typeface="Verdana"/>
                <a:cs typeface="Verdana"/>
              </a:rPr>
              <a:t> </a:t>
            </a:r>
            <a:r>
              <a:rPr lang="en-IN" sz="2400" spc="-10" dirty="0">
                <a:solidFill>
                  <a:srgbClr val="404040"/>
                </a:solidFill>
                <a:latin typeface="Verdana"/>
                <a:cs typeface="Verdana"/>
              </a:rPr>
              <a:t>amount</a:t>
            </a:r>
            <a:r>
              <a:rPr lang="en-IN" sz="2400" spc="-120" dirty="0">
                <a:solidFill>
                  <a:srgbClr val="404040"/>
                </a:solidFill>
                <a:latin typeface="Verdana"/>
                <a:cs typeface="Verdana"/>
              </a:rPr>
              <a:t> </a:t>
            </a:r>
            <a:r>
              <a:rPr lang="en-IN" sz="2400" spc="-50" dirty="0">
                <a:solidFill>
                  <a:srgbClr val="404040"/>
                </a:solidFill>
                <a:latin typeface="Verdana"/>
                <a:cs typeface="Verdana"/>
              </a:rPr>
              <a:t>should</a:t>
            </a:r>
            <a:r>
              <a:rPr lang="en-IN" sz="2400" spc="-125" dirty="0">
                <a:solidFill>
                  <a:srgbClr val="404040"/>
                </a:solidFill>
                <a:latin typeface="Verdana"/>
                <a:cs typeface="Verdana"/>
              </a:rPr>
              <a:t> </a:t>
            </a:r>
            <a:r>
              <a:rPr lang="en-IN" sz="2400" spc="95" dirty="0">
                <a:solidFill>
                  <a:srgbClr val="404040"/>
                </a:solidFill>
                <a:latin typeface="Verdana"/>
                <a:cs typeface="Verdana"/>
              </a:rPr>
              <a:t>be</a:t>
            </a:r>
            <a:r>
              <a:rPr lang="en-IN" sz="2400" spc="-130" dirty="0">
                <a:solidFill>
                  <a:srgbClr val="404040"/>
                </a:solidFill>
                <a:latin typeface="Verdana"/>
                <a:cs typeface="Verdana"/>
              </a:rPr>
              <a:t> </a:t>
            </a:r>
            <a:r>
              <a:rPr lang="en-IN" sz="2400" spc="30" dirty="0" smtClean="0">
                <a:solidFill>
                  <a:srgbClr val="404040"/>
                </a:solidFill>
                <a:latin typeface="Verdana"/>
                <a:cs typeface="Verdana"/>
              </a:rPr>
              <a:t>calculated.</a:t>
            </a:r>
            <a:endParaRPr lang="en-IN" sz="2400" dirty="0" smtClean="0">
              <a:latin typeface="Verdana"/>
              <a:cs typeface="Verdana"/>
            </a:endParaRPr>
          </a:p>
          <a:p>
            <a:pPr marL="298450" marR="5080" indent="-285750" algn="just">
              <a:spcBef>
                <a:spcPts val="100"/>
              </a:spcBef>
              <a:buClr>
                <a:srgbClr val="A42F0F"/>
              </a:buClr>
              <a:buFont typeface="Wingdings" panose="05000000000000000000" pitchFamily="2" charset="2"/>
              <a:buChar char="v"/>
              <a:tabLst>
                <a:tab pos="355600" algn="l"/>
              </a:tabLst>
            </a:pPr>
            <a:endParaRPr lang="en-IN" sz="2400" spc="-105" dirty="0">
              <a:solidFill>
                <a:srgbClr val="404040"/>
              </a:solidFill>
              <a:latin typeface="Verdana"/>
              <a:cs typeface="Verdana"/>
            </a:endParaRPr>
          </a:p>
          <a:p>
            <a:pPr marL="298450" marR="5080" indent="-285750" algn="just">
              <a:spcBef>
                <a:spcPts val="100"/>
              </a:spcBef>
              <a:buClr>
                <a:srgbClr val="A42F0F"/>
              </a:buClr>
              <a:buFont typeface="Wingdings" panose="05000000000000000000" pitchFamily="2" charset="2"/>
              <a:buChar char="v"/>
              <a:tabLst>
                <a:tab pos="355600" algn="l"/>
              </a:tabLst>
            </a:pPr>
            <a:r>
              <a:rPr lang="en-IN" sz="2400" spc="-105" dirty="0" smtClean="0">
                <a:solidFill>
                  <a:srgbClr val="404040"/>
                </a:solidFill>
                <a:latin typeface="Verdana"/>
                <a:cs typeface="Verdana"/>
              </a:rPr>
              <a:t>The </a:t>
            </a:r>
            <a:r>
              <a:rPr lang="en-IN" sz="2400" spc="-35" dirty="0">
                <a:solidFill>
                  <a:srgbClr val="404040"/>
                </a:solidFill>
                <a:latin typeface="Verdana"/>
                <a:cs typeface="Verdana"/>
              </a:rPr>
              <a:t>process </a:t>
            </a:r>
            <a:r>
              <a:rPr lang="en-IN" sz="2400" spc="5" dirty="0">
                <a:solidFill>
                  <a:srgbClr val="404040"/>
                </a:solidFill>
                <a:latin typeface="Verdana"/>
                <a:cs typeface="Verdana"/>
              </a:rPr>
              <a:t>of </a:t>
            </a:r>
            <a:r>
              <a:rPr lang="en-IN" sz="2400" spc="30" dirty="0">
                <a:solidFill>
                  <a:srgbClr val="404040"/>
                </a:solidFill>
                <a:latin typeface="Verdana"/>
                <a:cs typeface="Verdana"/>
              </a:rPr>
              <a:t>income </a:t>
            </a:r>
            <a:r>
              <a:rPr lang="en-IN" sz="2400" spc="-30" dirty="0">
                <a:solidFill>
                  <a:srgbClr val="404040"/>
                </a:solidFill>
                <a:latin typeface="Verdana"/>
                <a:cs typeface="Verdana"/>
              </a:rPr>
              <a:t>verification </a:t>
            </a:r>
            <a:r>
              <a:rPr lang="en-IN" sz="2400" spc="-50" dirty="0">
                <a:solidFill>
                  <a:srgbClr val="404040"/>
                </a:solidFill>
                <a:latin typeface="Verdana"/>
                <a:cs typeface="Verdana"/>
              </a:rPr>
              <a:t>should </a:t>
            </a:r>
            <a:r>
              <a:rPr lang="en-IN" sz="2400" spc="95" dirty="0">
                <a:solidFill>
                  <a:srgbClr val="404040"/>
                </a:solidFill>
                <a:latin typeface="Verdana"/>
                <a:cs typeface="Verdana"/>
              </a:rPr>
              <a:t>be </a:t>
            </a:r>
            <a:r>
              <a:rPr lang="en-IN" sz="2400" spc="-30" dirty="0">
                <a:solidFill>
                  <a:srgbClr val="404040"/>
                </a:solidFill>
                <a:latin typeface="Verdana"/>
                <a:cs typeface="Verdana"/>
              </a:rPr>
              <a:t>more </a:t>
            </a:r>
            <a:r>
              <a:rPr lang="en-IN" sz="2400" spc="50" dirty="0">
                <a:solidFill>
                  <a:srgbClr val="404040"/>
                </a:solidFill>
                <a:latin typeface="Verdana"/>
                <a:cs typeface="Verdana"/>
              </a:rPr>
              <a:t>accurate </a:t>
            </a:r>
            <a:r>
              <a:rPr lang="en-IN" sz="2400" spc="-55" dirty="0">
                <a:solidFill>
                  <a:srgbClr val="404040"/>
                </a:solidFill>
                <a:latin typeface="Verdana"/>
                <a:cs typeface="Verdana"/>
              </a:rPr>
              <a:t>as </a:t>
            </a:r>
            <a:r>
              <a:rPr lang="en-IN" sz="2400" spc="-110" dirty="0">
                <a:solidFill>
                  <a:srgbClr val="404040"/>
                </a:solidFill>
                <a:latin typeface="Verdana"/>
                <a:cs typeface="Verdana"/>
              </a:rPr>
              <a:t>it </a:t>
            </a:r>
            <a:r>
              <a:rPr lang="en-IN" sz="2400" spc="-180" dirty="0" smtClean="0">
                <a:solidFill>
                  <a:srgbClr val="404040"/>
                </a:solidFill>
                <a:latin typeface="Verdana"/>
                <a:cs typeface="Verdana"/>
              </a:rPr>
              <a:t>is a im</a:t>
            </a:r>
            <a:r>
              <a:rPr lang="en-IN" sz="2400" spc="-40" dirty="0" smtClean="0">
                <a:solidFill>
                  <a:srgbClr val="404040"/>
                </a:solidFill>
                <a:latin typeface="Verdana"/>
                <a:cs typeface="Verdana"/>
              </a:rPr>
              <a:t>portant </a:t>
            </a:r>
            <a:r>
              <a:rPr lang="en-IN" sz="2400" spc="-10" dirty="0">
                <a:solidFill>
                  <a:srgbClr val="404040"/>
                </a:solidFill>
                <a:latin typeface="Verdana"/>
                <a:cs typeface="Verdana"/>
              </a:rPr>
              <a:t>parameter </a:t>
            </a:r>
            <a:r>
              <a:rPr lang="en-IN" sz="2400" spc="-15" dirty="0">
                <a:solidFill>
                  <a:srgbClr val="404040"/>
                </a:solidFill>
                <a:latin typeface="Verdana"/>
                <a:cs typeface="Verdana"/>
              </a:rPr>
              <a:t>to </a:t>
            </a:r>
            <a:r>
              <a:rPr lang="en-IN" sz="2400" spc="-20" dirty="0">
                <a:solidFill>
                  <a:srgbClr val="404040"/>
                </a:solidFill>
                <a:latin typeface="Verdana"/>
                <a:cs typeface="Verdana"/>
              </a:rPr>
              <a:t>control</a:t>
            </a:r>
            <a:r>
              <a:rPr lang="en-IN" sz="2400" spc="-450" dirty="0">
                <a:solidFill>
                  <a:srgbClr val="404040"/>
                </a:solidFill>
                <a:latin typeface="Verdana"/>
                <a:cs typeface="Verdana"/>
              </a:rPr>
              <a:t> </a:t>
            </a:r>
            <a:r>
              <a:rPr lang="en-IN" sz="2400" spc="-50" dirty="0">
                <a:solidFill>
                  <a:srgbClr val="404040"/>
                </a:solidFill>
                <a:latin typeface="Verdana"/>
                <a:cs typeface="Verdana"/>
              </a:rPr>
              <a:t>defaults.</a:t>
            </a:r>
            <a:endParaRPr lang="en-IN" sz="2400" dirty="0">
              <a:latin typeface="Verdana"/>
              <a:cs typeface="Verdana"/>
            </a:endParaRPr>
          </a:p>
          <a:p>
            <a:endParaRPr lang="en-IN" sz="2400" dirty="0"/>
          </a:p>
        </p:txBody>
      </p:sp>
    </p:spTree>
    <p:extLst>
      <p:ext uri="{BB962C8B-B14F-4D97-AF65-F5344CB8AC3E}">
        <p14:creationId xmlns:p14="http://schemas.microsoft.com/office/powerpoint/2010/main" val="1017583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solidFill>
                  <a:srgbClr val="002060"/>
                </a:solidFill>
              </a:rPr>
              <a:t>            Business Objectives</a:t>
            </a:r>
            <a:endParaRPr lang="en-IN" sz="4400" dirty="0">
              <a:solidFill>
                <a:srgbClr val="002060"/>
              </a:solidFill>
            </a:endParaRPr>
          </a:p>
        </p:txBody>
      </p:sp>
      <p:sp>
        <p:nvSpPr>
          <p:cNvPr id="3" name="Content Placeholder 2"/>
          <p:cNvSpPr>
            <a:spLocks noGrp="1"/>
          </p:cNvSpPr>
          <p:nvPr>
            <p:ph idx="1"/>
          </p:nvPr>
        </p:nvSpPr>
        <p:spPr/>
        <p:txBody>
          <a:bodyPr>
            <a:normAutofit/>
          </a:bodyPr>
          <a:lstStyle/>
          <a:p>
            <a:pPr>
              <a:buClr>
                <a:srgbClr val="002060"/>
              </a:buClr>
              <a:buFont typeface="Wingdings" panose="05000000000000000000" pitchFamily="2" charset="2"/>
              <a:buChar char="v"/>
            </a:pPr>
            <a:r>
              <a:rPr lang="en-IN" sz="2400" dirty="0" smtClean="0">
                <a:latin typeface="Adobe Garamond Pro" panose="02020502060506020403" pitchFamily="18" charset="0"/>
              </a:rPr>
              <a:t>Identification of Loan Applicant traits that tend to default paying back.</a:t>
            </a:r>
          </a:p>
          <a:p>
            <a:pPr>
              <a:buClr>
                <a:srgbClr val="002060"/>
              </a:buClr>
              <a:buFont typeface="Wingdings" panose="05000000000000000000" pitchFamily="2" charset="2"/>
              <a:buChar char="v"/>
            </a:pPr>
            <a:r>
              <a:rPr lang="en-IN" sz="2400" dirty="0" smtClean="0">
                <a:latin typeface="Adobe Garamond Pro" panose="02020502060506020403" pitchFamily="18" charset="0"/>
              </a:rPr>
              <a:t>Understand the ‘Driving factors’ or ‘Driver Variables’  behind the Loan default phenomena.</a:t>
            </a:r>
          </a:p>
          <a:p>
            <a:pPr>
              <a:buClr>
                <a:srgbClr val="002060"/>
              </a:buClr>
              <a:buFont typeface="Wingdings" panose="05000000000000000000" pitchFamily="2" charset="2"/>
              <a:buChar char="v"/>
            </a:pPr>
            <a:r>
              <a:rPr lang="en-IN" sz="2400" dirty="0" smtClean="0">
                <a:latin typeface="Adobe Garamond Pro" panose="02020502060506020403" pitchFamily="18" charset="0"/>
              </a:rPr>
              <a:t>The finance company may choose to utilize this knowledge for its portfolio </a:t>
            </a:r>
            <a:r>
              <a:rPr lang="en-IN" sz="2400" dirty="0" err="1" smtClean="0">
                <a:latin typeface="Adobe Garamond Pro" panose="02020502060506020403" pitchFamily="18" charset="0"/>
              </a:rPr>
              <a:t>nd</a:t>
            </a:r>
            <a:r>
              <a:rPr lang="en-IN" sz="2400" dirty="0" smtClean="0">
                <a:latin typeface="Adobe Garamond Pro" panose="02020502060506020403" pitchFamily="18" charset="0"/>
              </a:rPr>
              <a:t> risk assessment of new loan applicants.</a:t>
            </a:r>
            <a:endParaRPr lang="en-IN" sz="2400" dirty="0">
              <a:latin typeface="Adobe Garamond Pro" panose="02020502060506020403" pitchFamily="18" charset="0"/>
            </a:endParaRPr>
          </a:p>
        </p:txBody>
      </p:sp>
    </p:spTree>
    <p:extLst>
      <p:ext uri="{BB962C8B-B14F-4D97-AF65-F5344CB8AC3E}">
        <p14:creationId xmlns:p14="http://schemas.microsoft.com/office/powerpoint/2010/main" val="309891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002060"/>
                </a:solidFill>
              </a:rPr>
              <a:t>                 Data</a:t>
            </a:r>
            <a:r>
              <a:rPr lang="en-IN" sz="4000" b="1" dirty="0" smtClean="0">
                <a:solidFill>
                  <a:srgbClr val="002060"/>
                </a:solidFill>
              </a:rPr>
              <a:t> </a:t>
            </a:r>
            <a:r>
              <a:rPr lang="en-IN" sz="4000" dirty="0">
                <a:solidFill>
                  <a:srgbClr val="002060"/>
                </a:solidFill>
              </a:rPr>
              <a:t>Understanding</a:t>
            </a:r>
          </a:p>
        </p:txBody>
      </p:sp>
      <p:sp>
        <p:nvSpPr>
          <p:cNvPr id="3" name="Content Placeholder 2"/>
          <p:cNvSpPr>
            <a:spLocks noGrp="1"/>
          </p:cNvSpPr>
          <p:nvPr>
            <p:ph idx="1"/>
          </p:nvPr>
        </p:nvSpPr>
        <p:spPr>
          <a:xfrm>
            <a:off x="416859" y="1317813"/>
            <a:ext cx="9130553" cy="5244352"/>
          </a:xfrm>
        </p:spPr>
        <p:txBody>
          <a:bodyPr>
            <a:noAutofit/>
          </a:bodyPr>
          <a:lstStyle/>
          <a:p>
            <a:pPr marL="0" indent="0">
              <a:buNone/>
            </a:pPr>
            <a:r>
              <a:rPr lang="en-US" sz="1600" dirty="0">
                <a:latin typeface="Arial" pitchFamily="34" charset="0"/>
                <a:cs typeface="Arial" pitchFamily="34" charset="0"/>
              </a:rPr>
              <a:t>The company has come across some important attributes in order to understand behavior of their approved loan customers w.r.t. loan default. Thus, the lending company has decided to work only on these variables to mitigate the future risk. The driver variables consider for this case study are:</a:t>
            </a:r>
          </a:p>
          <a:p>
            <a:pPr marL="0" indent="0">
              <a:buNone/>
            </a:pPr>
            <a:endParaRPr lang="en-US" sz="1600" dirty="0">
              <a:latin typeface="Arial" pitchFamily="34" charset="0"/>
              <a:cs typeface="Arial" pitchFamily="34" charset="0"/>
            </a:endParaRPr>
          </a:p>
          <a:p>
            <a:pPr marL="0" indent="0">
              <a:buNone/>
            </a:pPr>
            <a:r>
              <a:rPr lang="en-US" sz="1600" dirty="0">
                <a:latin typeface="Arial" pitchFamily="34" charset="0"/>
                <a:cs typeface="Arial" pitchFamily="34" charset="0"/>
              </a:rPr>
              <a:t>annual_inc -  Annual Income of applicant</a:t>
            </a:r>
          </a:p>
          <a:p>
            <a:pPr marL="0" indent="0">
              <a:buNone/>
            </a:pPr>
            <a:r>
              <a:rPr lang="en-US" sz="1600" dirty="0">
                <a:latin typeface="Arial" pitchFamily="34" charset="0"/>
                <a:cs typeface="Arial" pitchFamily="34" charset="0"/>
              </a:rPr>
              <a:t>loan_amnt - The listed amount of the loan applied for by the borrower</a:t>
            </a:r>
          </a:p>
          <a:p>
            <a:pPr marL="0" indent="0">
              <a:buNone/>
            </a:pPr>
            <a:r>
              <a:rPr lang="en-US" sz="1600" dirty="0">
                <a:latin typeface="Arial" pitchFamily="34" charset="0"/>
                <a:cs typeface="Arial" pitchFamily="34" charset="0"/>
              </a:rPr>
              <a:t>funded_amnt - The total amount committed to that loan at that point in time</a:t>
            </a:r>
          </a:p>
          <a:p>
            <a:pPr marL="0" indent="0">
              <a:buNone/>
            </a:pPr>
            <a:r>
              <a:rPr lang="en-US" sz="1600" dirty="0">
                <a:latin typeface="Arial" pitchFamily="34" charset="0"/>
                <a:cs typeface="Arial" pitchFamily="34" charset="0"/>
              </a:rPr>
              <a:t>int_rate  - Interest Rate on the loan</a:t>
            </a:r>
          </a:p>
          <a:p>
            <a:pPr marL="0" indent="0">
              <a:buNone/>
            </a:pPr>
            <a:r>
              <a:rPr lang="en-US" sz="1600" dirty="0">
                <a:latin typeface="Arial" pitchFamily="34" charset="0"/>
                <a:cs typeface="Arial" pitchFamily="34" charset="0"/>
              </a:rPr>
              <a:t>Grade - LC assigned loan grade</a:t>
            </a:r>
          </a:p>
          <a:p>
            <a:pPr marL="0" indent="0">
              <a:buNone/>
            </a:pPr>
            <a:r>
              <a:rPr lang="en-US" sz="1600" dirty="0">
                <a:latin typeface="Arial" pitchFamily="34" charset="0"/>
                <a:cs typeface="Arial" pitchFamily="34" charset="0"/>
              </a:rPr>
              <a:t>Dti - Debt to income ratio</a:t>
            </a:r>
          </a:p>
          <a:p>
            <a:pPr marL="0" indent="0">
              <a:buNone/>
            </a:pPr>
            <a:r>
              <a:rPr lang="en-US" sz="1600" dirty="0">
                <a:latin typeface="Arial" pitchFamily="34" charset="0"/>
                <a:cs typeface="Arial" pitchFamily="34" charset="0"/>
              </a:rPr>
              <a:t>emp_length - Employment length in years</a:t>
            </a:r>
          </a:p>
          <a:p>
            <a:pPr marL="0" indent="0">
              <a:buNone/>
            </a:pPr>
            <a:r>
              <a:rPr lang="en-US" sz="1600" dirty="0">
                <a:latin typeface="Arial" pitchFamily="34" charset="0"/>
                <a:cs typeface="Arial" pitchFamily="34" charset="0"/>
              </a:rPr>
              <a:t>Purpose - A category provided by the borrower for the loan request.</a:t>
            </a:r>
          </a:p>
          <a:p>
            <a:pPr marL="0" indent="0">
              <a:buNone/>
            </a:pPr>
            <a:r>
              <a:rPr lang="en-US" sz="1600" dirty="0">
                <a:latin typeface="Arial" pitchFamily="34" charset="0"/>
                <a:cs typeface="Arial" pitchFamily="34" charset="0"/>
              </a:rPr>
              <a:t>home_ownership - The home ownership status provided by the borrower during registration</a:t>
            </a:r>
          </a:p>
          <a:p>
            <a:pPr marL="0" indent="0">
              <a:buNone/>
            </a:pPr>
            <a:r>
              <a:rPr lang="en-US" sz="1600" dirty="0">
                <a:latin typeface="Arial" pitchFamily="34" charset="0"/>
                <a:cs typeface="Arial" pitchFamily="34" charset="0"/>
              </a:rPr>
              <a:t>loan_status - Current status of the loan</a:t>
            </a:r>
            <a:endParaRPr lang="en-IN" sz="1600" dirty="0">
              <a:latin typeface="Arial" pitchFamily="34" charset="0"/>
              <a:cs typeface="Arial" pitchFamily="34" charset="0"/>
            </a:endParaRPr>
          </a:p>
          <a:p>
            <a:endParaRPr lang="en-US" sz="1600" dirty="0"/>
          </a:p>
          <a:p>
            <a:endParaRPr lang="en-IN" sz="1600" dirty="0"/>
          </a:p>
        </p:txBody>
      </p:sp>
    </p:spTree>
    <p:extLst>
      <p:ext uri="{BB962C8B-B14F-4D97-AF65-F5344CB8AC3E}">
        <p14:creationId xmlns:p14="http://schemas.microsoft.com/office/powerpoint/2010/main" val="18001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002060"/>
                </a:solidFill>
                <a:latin typeface="Adobe Gothic Std B" panose="020B0800000000000000" pitchFamily="34" charset="-128"/>
                <a:ea typeface="Adobe Gothic Std B" panose="020B0800000000000000" pitchFamily="34" charset="-128"/>
              </a:rPr>
              <a:t>                   Problem Analysis</a:t>
            </a:r>
            <a:endParaRPr lang="en-IN" sz="4000" dirty="0">
              <a:solidFill>
                <a:srgbClr val="002060"/>
              </a:solidFill>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idx="1"/>
          </p:nvPr>
        </p:nvSpPr>
        <p:spPr>
          <a:xfrm>
            <a:off x="459690" y="1734671"/>
            <a:ext cx="9031955" cy="4656315"/>
          </a:xfrm>
        </p:spPr>
        <p:txBody>
          <a:bodyPr>
            <a:normAutofit/>
          </a:bodyPr>
          <a:lstStyle/>
          <a:p>
            <a:r>
              <a:rPr lang="en-IN" sz="2000" dirty="0" smtClean="0"/>
              <a:t>This data has information about 4 years of loans that has been issued . They are mainly of 3 types – </a:t>
            </a:r>
            <a:r>
              <a:rPr lang="en-IN" sz="2000" dirty="0" smtClean="0">
                <a:solidFill>
                  <a:schemeClr val="accent4"/>
                </a:solidFill>
              </a:rPr>
              <a:t>Fully Paid off, Current and Defaulted.</a:t>
            </a:r>
          </a:p>
          <a:p>
            <a:r>
              <a:rPr lang="en-IN" sz="2000" dirty="0" smtClean="0"/>
              <a:t>The dataset contains all sort of information about customers like annual income, employment length etc.</a:t>
            </a:r>
          </a:p>
          <a:p>
            <a:endParaRPr lang="en-IN" sz="2000" dirty="0" smtClean="0"/>
          </a:p>
          <a:p>
            <a:pPr marL="0" indent="0">
              <a:buNone/>
            </a:pPr>
            <a:r>
              <a:rPr lang="en-IN" sz="3600" dirty="0" smtClean="0">
                <a:solidFill>
                  <a:srgbClr val="7030A0"/>
                </a:solidFill>
                <a:latin typeface="Adobe Gothic Std B" panose="020B0800000000000000" pitchFamily="34" charset="-128"/>
                <a:ea typeface="Adobe Gothic Std B" panose="020B0800000000000000" pitchFamily="34" charset="-128"/>
              </a:rPr>
              <a:t>                            ASSUMPTIONS</a:t>
            </a:r>
          </a:p>
          <a:p>
            <a:pPr>
              <a:buFont typeface="Wingdings" panose="05000000000000000000" pitchFamily="2" charset="2"/>
              <a:buChar char="à"/>
            </a:pPr>
            <a:r>
              <a:rPr lang="en-IN" sz="2400" dirty="0" smtClean="0">
                <a:solidFill>
                  <a:schemeClr val="tx1">
                    <a:lumMod val="95000"/>
                    <a:lumOff val="5000"/>
                  </a:schemeClr>
                </a:solidFill>
                <a:ea typeface="Adobe Gothic Std B" panose="020B0800000000000000" pitchFamily="34" charset="-128"/>
                <a:sym typeface="Wingdings" panose="05000000000000000000" pitchFamily="2" charset="2"/>
              </a:rPr>
              <a:t>As current loans have not yet been completed, we decided to ignore them during analysis</a:t>
            </a:r>
          </a:p>
          <a:p>
            <a:pPr>
              <a:buFont typeface="Wingdings" panose="05000000000000000000" pitchFamily="2" charset="2"/>
              <a:buChar char="à"/>
            </a:pPr>
            <a:r>
              <a:rPr lang="en-IN" sz="2400" dirty="0" smtClean="0">
                <a:solidFill>
                  <a:schemeClr val="tx1">
                    <a:lumMod val="95000"/>
                    <a:lumOff val="5000"/>
                  </a:schemeClr>
                </a:solidFill>
                <a:ea typeface="Adobe Gothic Std B" panose="020B0800000000000000" pitchFamily="34" charset="-128"/>
                <a:sym typeface="Wingdings" panose="05000000000000000000" pitchFamily="2" charset="2"/>
              </a:rPr>
              <a:t>Outliers (Based on Annual Income) have not been considered during analysis</a:t>
            </a:r>
            <a:endParaRPr lang="en-IN" sz="2400" dirty="0" smtClean="0">
              <a:solidFill>
                <a:srgbClr val="7030A0"/>
              </a:solidFill>
              <a:latin typeface="Adobe Gothic Std B" panose="020B0800000000000000" pitchFamily="34" charset="-128"/>
              <a:ea typeface="Adobe Gothic Std B" panose="020B0800000000000000" pitchFamily="34" charset="-128"/>
              <a:sym typeface="Wingdings" panose="05000000000000000000" pitchFamily="2" charset="2"/>
            </a:endParaRPr>
          </a:p>
          <a:p>
            <a:pPr>
              <a:buFont typeface="Wingdings" panose="05000000000000000000" pitchFamily="2" charset="2"/>
              <a:buChar char="à"/>
            </a:pPr>
            <a:endParaRPr lang="en-IN" sz="2000" dirty="0" smtClean="0">
              <a:solidFill>
                <a:schemeClr val="tx1">
                  <a:lumMod val="95000"/>
                  <a:lumOff val="5000"/>
                </a:schemeClr>
              </a:solidFill>
              <a:ea typeface="Adobe Gothic Std B" panose="020B0800000000000000" pitchFamily="34" charset="-128"/>
            </a:endParaRPr>
          </a:p>
          <a:p>
            <a:endParaRPr lang="en-IN" dirty="0" smtClean="0"/>
          </a:p>
          <a:p>
            <a:endParaRPr lang="en-IN" dirty="0"/>
          </a:p>
        </p:txBody>
      </p:sp>
    </p:spTree>
    <p:extLst>
      <p:ext uri="{BB962C8B-B14F-4D97-AF65-F5344CB8AC3E}">
        <p14:creationId xmlns:p14="http://schemas.microsoft.com/office/powerpoint/2010/main" val="3387063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rgbClr val="002060"/>
                </a:solidFill>
                <a:latin typeface="Adobe Gothic Std B" panose="020B0800000000000000" pitchFamily="34" charset="-128"/>
                <a:ea typeface="Adobe Gothic Std B" panose="020B0800000000000000" pitchFamily="34" charset="-128"/>
              </a:rPr>
              <a:t> </a:t>
            </a:r>
            <a:r>
              <a:rPr lang="en-IN" sz="4000" dirty="0" smtClean="0">
                <a:solidFill>
                  <a:srgbClr val="002060"/>
                </a:solidFill>
                <a:latin typeface="Adobe Gothic Std B" panose="020B0800000000000000" pitchFamily="34" charset="-128"/>
                <a:ea typeface="Adobe Gothic Std B" panose="020B0800000000000000" pitchFamily="34" charset="-128"/>
              </a:rPr>
              <a:t>                      Problem </a:t>
            </a:r>
            <a:r>
              <a:rPr lang="en-IN" sz="4000" dirty="0">
                <a:solidFill>
                  <a:srgbClr val="002060"/>
                </a:solidFill>
                <a:latin typeface="Adobe Gothic Std B" panose="020B0800000000000000" pitchFamily="34" charset="-128"/>
                <a:ea typeface="Adobe Gothic Std B" panose="020B0800000000000000" pitchFamily="34" charset="-128"/>
              </a:rPr>
              <a:t>Analysis</a:t>
            </a:r>
            <a:endParaRPr lang="en-IN" sz="4000" dirty="0"/>
          </a:p>
        </p:txBody>
      </p:sp>
      <p:sp>
        <p:nvSpPr>
          <p:cNvPr id="3" name="Content Placeholder 2"/>
          <p:cNvSpPr>
            <a:spLocks noGrp="1"/>
          </p:cNvSpPr>
          <p:nvPr>
            <p:ph idx="1"/>
          </p:nvPr>
        </p:nvSpPr>
        <p:spPr>
          <a:xfrm>
            <a:off x="677334" y="1506071"/>
            <a:ext cx="8596668" cy="4535291"/>
          </a:xfrm>
        </p:spPr>
        <p:txBody>
          <a:bodyPr>
            <a:noAutofit/>
          </a:bodyPr>
          <a:lstStyle/>
          <a:p>
            <a:pPr marL="0" indent="0">
              <a:buNone/>
            </a:pPr>
            <a:r>
              <a:rPr lang="en-IN" sz="2400" dirty="0"/>
              <a:t>On high level following are stages in the workflow</a:t>
            </a:r>
            <a:r>
              <a:rPr lang="en-IN" sz="2400" dirty="0" smtClean="0"/>
              <a:t>:</a:t>
            </a:r>
          </a:p>
          <a:p>
            <a:r>
              <a:rPr lang="en-IN" sz="2400" dirty="0" smtClean="0"/>
              <a:t> Gather </a:t>
            </a:r>
            <a:r>
              <a:rPr lang="en-IN" sz="2400" dirty="0"/>
              <a:t>data for the analysis</a:t>
            </a:r>
            <a:r>
              <a:rPr lang="en-IN" sz="2400" dirty="0" smtClean="0"/>
              <a:t>.</a:t>
            </a:r>
          </a:p>
          <a:p>
            <a:r>
              <a:rPr lang="en-IN" sz="2400" dirty="0" smtClean="0"/>
              <a:t> </a:t>
            </a:r>
            <a:r>
              <a:rPr lang="en-IN" sz="2400" dirty="0"/>
              <a:t>Clean and Format the data for readability. </a:t>
            </a:r>
            <a:endParaRPr lang="en-IN" sz="2400" dirty="0" smtClean="0"/>
          </a:p>
          <a:p>
            <a:r>
              <a:rPr lang="en-IN" sz="2400" dirty="0" smtClean="0"/>
              <a:t> </a:t>
            </a:r>
            <a:r>
              <a:rPr lang="en-IN" sz="2400" dirty="0"/>
              <a:t>Extrapolate the Derived Metrics. </a:t>
            </a:r>
            <a:endParaRPr lang="en-IN" sz="2400" dirty="0" smtClean="0"/>
          </a:p>
          <a:p>
            <a:r>
              <a:rPr lang="en-IN" sz="2400" dirty="0" smtClean="0"/>
              <a:t> </a:t>
            </a:r>
            <a:r>
              <a:rPr lang="en-IN" sz="2400" dirty="0"/>
              <a:t>Filter out the outliers based on Annual Income</a:t>
            </a:r>
            <a:r>
              <a:rPr lang="en-IN" sz="2400" dirty="0" smtClean="0"/>
              <a:t>.</a:t>
            </a:r>
          </a:p>
          <a:p>
            <a:r>
              <a:rPr lang="en-IN" sz="2400" dirty="0" smtClean="0"/>
              <a:t> </a:t>
            </a:r>
            <a:r>
              <a:rPr lang="en-IN" sz="2400" dirty="0"/>
              <a:t>Filter Data Set on Loan Status</a:t>
            </a:r>
            <a:r>
              <a:rPr lang="en-IN" sz="2400" dirty="0" smtClean="0"/>
              <a:t>.</a:t>
            </a:r>
          </a:p>
          <a:p>
            <a:r>
              <a:rPr lang="en-IN" sz="2400" dirty="0" smtClean="0"/>
              <a:t> </a:t>
            </a:r>
            <a:r>
              <a:rPr lang="en-IN" sz="2400" dirty="0"/>
              <a:t>Perform Univariate and Bivariate analysis on the Data</a:t>
            </a:r>
            <a:r>
              <a:rPr lang="en-IN" sz="2400" dirty="0" smtClean="0"/>
              <a:t>.</a:t>
            </a:r>
          </a:p>
          <a:p>
            <a:r>
              <a:rPr lang="en-IN" sz="2400" dirty="0" smtClean="0"/>
              <a:t> </a:t>
            </a:r>
            <a:r>
              <a:rPr lang="en-IN" sz="2400" dirty="0"/>
              <a:t>Plot the results of Analysis and Hypnotize the Root of the Issue.</a:t>
            </a:r>
          </a:p>
        </p:txBody>
      </p:sp>
    </p:spTree>
    <p:extLst>
      <p:ext uri="{BB962C8B-B14F-4D97-AF65-F5344CB8AC3E}">
        <p14:creationId xmlns:p14="http://schemas.microsoft.com/office/powerpoint/2010/main" val="1071773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8894"/>
          </a:xfrm>
        </p:spPr>
        <p:txBody>
          <a:bodyPr>
            <a:normAutofit/>
          </a:bodyPr>
          <a:lstStyle/>
          <a:p>
            <a:r>
              <a:rPr lang="en-IN" sz="4000" spc="-190" dirty="0">
                <a:solidFill>
                  <a:srgbClr val="002060"/>
                </a:solidFill>
              </a:rPr>
              <a:t>Plots: </a:t>
            </a:r>
            <a:r>
              <a:rPr lang="en-IN" sz="4000" spc="-10" dirty="0">
                <a:solidFill>
                  <a:srgbClr val="002060"/>
                </a:solidFill>
              </a:rPr>
              <a:t>Annual  </a:t>
            </a:r>
            <a:r>
              <a:rPr lang="en-IN" sz="4000" spc="-20" dirty="0">
                <a:solidFill>
                  <a:srgbClr val="002060"/>
                </a:solidFill>
              </a:rPr>
              <a:t>Income </a:t>
            </a:r>
            <a:r>
              <a:rPr lang="en-IN" sz="4000" spc="-245" dirty="0">
                <a:solidFill>
                  <a:srgbClr val="002060"/>
                </a:solidFill>
              </a:rPr>
              <a:t>vs</a:t>
            </a:r>
            <a:r>
              <a:rPr lang="en-IN" sz="4000" spc="-450" dirty="0">
                <a:solidFill>
                  <a:srgbClr val="002060"/>
                </a:solidFill>
              </a:rPr>
              <a:t> </a:t>
            </a:r>
            <a:r>
              <a:rPr lang="en-IN" sz="4000" spc="-450" dirty="0" smtClean="0">
                <a:solidFill>
                  <a:srgbClr val="002060"/>
                </a:solidFill>
              </a:rPr>
              <a:t> </a:t>
            </a:r>
            <a:r>
              <a:rPr lang="en-IN" sz="4000" spc="85" dirty="0" smtClean="0">
                <a:solidFill>
                  <a:srgbClr val="002060"/>
                </a:solidFill>
              </a:rPr>
              <a:t>Grade</a:t>
            </a:r>
            <a:endParaRPr lang="en-IN" sz="4000" dirty="0">
              <a:solidFill>
                <a:srgbClr val="002060"/>
              </a:solidFill>
            </a:endParaRPr>
          </a:p>
        </p:txBody>
      </p:sp>
      <p:sp>
        <p:nvSpPr>
          <p:cNvPr id="3" name="Content Placeholder 2"/>
          <p:cNvSpPr>
            <a:spLocks noGrp="1"/>
          </p:cNvSpPr>
          <p:nvPr>
            <p:ph idx="1"/>
          </p:nvPr>
        </p:nvSpPr>
        <p:spPr>
          <a:xfrm>
            <a:off x="336176" y="1398495"/>
            <a:ext cx="8937826" cy="4642868"/>
          </a:xfrm>
        </p:spPr>
        <p:txBody>
          <a:bodyPr/>
          <a:lstStyle/>
          <a:p>
            <a:pPr marL="12700" marR="5080" indent="0">
              <a:spcBef>
                <a:spcPts val="100"/>
              </a:spcBef>
              <a:buClr>
                <a:srgbClr val="A42F0F"/>
              </a:buClr>
              <a:buNone/>
              <a:tabLst>
                <a:tab pos="354965" algn="l"/>
                <a:tab pos="355600" algn="l"/>
              </a:tabLst>
            </a:pPr>
            <a:endParaRPr lang="en-IN" sz="2000" spc="-105" dirty="0" smtClean="0">
              <a:solidFill>
                <a:srgbClr val="404040"/>
              </a:solidFill>
              <a:latin typeface="Tahoma" panose="020B0604030504040204" pitchFamily="34" charset="0"/>
              <a:ea typeface="Tahoma" panose="020B0604030504040204" pitchFamily="34" charset="0"/>
              <a:cs typeface="Tahoma" panose="020B0604030504040204" pitchFamily="34" charset="0"/>
            </a:endParaRPr>
          </a:p>
          <a:p>
            <a:pPr marL="12700" marR="5080" indent="0">
              <a:spcBef>
                <a:spcPts val="100"/>
              </a:spcBef>
              <a:buClr>
                <a:srgbClr val="A42F0F"/>
              </a:buClr>
              <a:buNone/>
              <a:tabLst>
                <a:tab pos="354965" algn="l"/>
                <a:tab pos="355600" algn="l"/>
              </a:tabLst>
            </a:pPr>
            <a:endParaRPr lang="en-IN" sz="2000" spc="-105" dirty="0">
              <a:solidFill>
                <a:srgbClr val="404040"/>
              </a:solidFill>
              <a:latin typeface="Tahoma" panose="020B0604030504040204" pitchFamily="34" charset="0"/>
              <a:ea typeface="Tahoma" panose="020B0604030504040204" pitchFamily="34" charset="0"/>
              <a:cs typeface="Tahoma" panose="020B0604030504040204" pitchFamily="34" charset="0"/>
            </a:endParaRPr>
          </a:p>
          <a:p>
            <a:pPr marL="12700" marR="5080" indent="0">
              <a:spcBef>
                <a:spcPts val="100"/>
              </a:spcBef>
              <a:buClr>
                <a:srgbClr val="A42F0F"/>
              </a:buClr>
              <a:buNone/>
              <a:tabLst>
                <a:tab pos="354965" algn="l"/>
                <a:tab pos="355600" algn="l"/>
              </a:tabLst>
            </a:pPr>
            <a:endParaRPr lang="en-IN" sz="2000" spc="-105" dirty="0" smtClean="0">
              <a:solidFill>
                <a:srgbClr val="404040"/>
              </a:solidFill>
              <a:latin typeface="Tahoma" panose="020B0604030504040204" pitchFamily="34" charset="0"/>
              <a:ea typeface="Tahoma" panose="020B0604030504040204" pitchFamily="34" charset="0"/>
              <a:cs typeface="Tahoma" panose="020B0604030504040204" pitchFamily="34" charset="0"/>
            </a:endParaRPr>
          </a:p>
          <a:p>
            <a:pPr marL="12700" marR="5080" indent="0">
              <a:spcBef>
                <a:spcPts val="100"/>
              </a:spcBef>
              <a:buClr>
                <a:srgbClr val="A42F0F"/>
              </a:buClr>
              <a:buNone/>
              <a:tabLst>
                <a:tab pos="354965" algn="l"/>
                <a:tab pos="355600" algn="l"/>
              </a:tabLst>
            </a:pPr>
            <a:endParaRPr lang="en-IN" sz="2000" spc="-105" dirty="0">
              <a:solidFill>
                <a:srgbClr val="404040"/>
              </a:solidFill>
              <a:latin typeface="Tahoma" panose="020B0604030504040204" pitchFamily="34" charset="0"/>
              <a:ea typeface="Tahoma" panose="020B0604030504040204" pitchFamily="34" charset="0"/>
              <a:cs typeface="Tahoma" panose="020B0604030504040204" pitchFamily="34" charset="0"/>
            </a:endParaRPr>
          </a:p>
          <a:p>
            <a:pPr marL="12700" marR="5080" indent="0">
              <a:spcBef>
                <a:spcPts val="100"/>
              </a:spcBef>
              <a:buClr>
                <a:srgbClr val="A42F0F"/>
              </a:buClr>
              <a:buNone/>
              <a:tabLst>
                <a:tab pos="354965" algn="l"/>
                <a:tab pos="355600" algn="l"/>
              </a:tabLst>
            </a:pPr>
            <a:r>
              <a:rPr lang="en-IN" sz="2400" spc="-105" dirty="0" smtClean="0">
                <a:solidFill>
                  <a:srgbClr val="404040"/>
                </a:solidFill>
                <a:latin typeface="Tahoma" panose="020B0604030504040204" pitchFamily="34" charset="0"/>
                <a:ea typeface="Tahoma" panose="020B0604030504040204" pitchFamily="34" charset="0"/>
                <a:cs typeface="Tahoma" panose="020B0604030504040204" pitchFamily="34" charset="0"/>
              </a:rPr>
              <a:t>The </a:t>
            </a:r>
            <a:r>
              <a:rPr lang="en-IN" sz="2400" spc="30" dirty="0">
                <a:solidFill>
                  <a:srgbClr val="404040"/>
                </a:solidFill>
                <a:latin typeface="Tahoma" panose="020B0604030504040204" pitchFamily="34" charset="0"/>
                <a:ea typeface="Tahoma" panose="020B0604030504040204" pitchFamily="34" charset="0"/>
                <a:cs typeface="Tahoma" panose="020B0604030504040204" pitchFamily="34" charset="0"/>
              </a:rPr>
              <a:t>mean income </a:t>
            </a:r>
            <a:r>
              <a:rPr lang="en-IN" sz="2400" spc="-50" dirty="0">
                <a:solidFill>
                  <a:srgbClr val="404040"/>
                </a:solidFill>
                <a:latin typeface="Tahoma" panose="020B0604030504040204" pitchFamily="34" charset="0"/>
                <a:ea typeface="Tahoma" panose="020B0604030504040204" pitchFamily="34" charset="0"/>
                <a:cs typeface="Tahoma" panose="020B0604030504040204" pitchFamily="34" charset="0"/>
              </a:rPr>
              <a:t>as </a:t>
            </a:r>
            <a:r>
              <a:rPr lang="en-IN" sz="2400" spc="-165" dirty="0">
                <a:solidFill>
                  <a:srgbClr val="404040"/>
                </a:solidFill>
                <a:latin typeface="Tahoma" panose="020B0604030504040204" pitchFamily="34" charset="0"/>
                <a:ea typeface="Tahoma" panose="020B0604030504040204" pitchFamily="34" charset="0"/>
                <a:cs typeface="Tahoma" panose="020B0604030504040204" pitchFamily="34" charset="0"/>
              </a:rPr>
              <a:t>well </a:t>
            </a:r>
            <a:r>
              <a:rPr lang="en-IN" sz="2400" spc="-50" dirty="0">
                <a:solidFill>
                  <a:srgbClr val="404040"/>
                </a:solidFill>
                <a:latin typeface="Tahoma" panose="020B0604030504040204" pitchFamily="34" charset="0"/>
                <a:ea typeface="Tahoma" panose="020B0604030504040204" pitchFamily="34" charset="0"/>
                <a:cs typeface="Tahoma" panose="020B0604030504040204" pitchFamily="34" charset="0"/>
              </a:rPr>
              <a:t>as  </a:t>
            </a:r>
            <a:r>
              <a:rPr lang="en-IN" sz="2400" spc="-20" dirty="0" smtClean="0">
                <a:solidFill>
                  <a:srgbClr val="404040"/>
                </a:solidFill>
                <a:latin typeface="Tahoma" panose="020B0604030504040204" pitchFamily="34" charset="0"/>
                <a:ea typeface="Tahoma" panose="020B0604030504040204" pitchFamily="34" charset="0"/>
                <a:cs typeface="Tahoma" panose="020B0604030504040204" pitchFamily="34" charset="0"/>
              </a:rPr>
              <a:t>the</a:t>
            </a:r>
          </a:p>
          <a:p>
            <a:pPr marL="12700" marR="5080" indent="0">
              <a:spcBef>
                <a:spcPts val="100"/>
              </a:spcBef>
              <a:buClr>
                <a:srgbClr val="A42F0F"/>
              </a:buClr>
              <a:buNone/>
              <a:tabLst>
                <a:tab pos="354965" algn="l"/>
                <a:tab pos="355600" algn="l"/>
              </a:tabLst>
            </a:pPr>
            <a:r>
              <a:rPr lang="en-IN" sz="2400" spc="10" dirty="0" smtClean="0">
                <a:solidFill>
                  <a:srgbClr val="404040"/>
                </a:solidFill>
                <a:latin typeface="Tahoma" panose="020B0604030504040204" pitchFamily="34" charset="0"/>
                <a:ea typeface="Tahoma" panose="020B0604030504040204" pitchFamily="34" charset="0"/>
                <a:cs typeface="Tahoma" panose="020B0604030504040204" pitchFamily="34" charset="0"/>
              </a:rPr>
              <a:t>range </a:t>
            </a:r>
            <a:r>
              <a:rPr lang="en-IN" sz="2400" spc="5" dirty="0">
                <a:solidFill>
                  <a:srgbClr val="404040"/>
                </a:solidFill>
                <a:latin typeface="Tahoma" panose="020B0604030504040204" pitchFamily="34" charset="0"/>
                <a:ea typeface="Tahoma" panose="020B0604030504040204" pitchFamily="34" charset="0"/>
                <a:cs typeface="Tahoma" panose="020B0604030504040204" pitchFamily="34" charset="0"/>
              </a:rPr>
              <a:t>of </a:t>
            </a:r>
            <a:r>
              <a:rPr lang="en-IN" sz="2400" spc="-25" dirty="0">
                <a:solidFill>
                  <a:srgbClr val="404040"/>
                </a:solidFill>
                <a:latin typeface="Tahoma" panose="020B0604030504040204" pitchFamily="34" charset="0"/>
                <a:ea typeface="Tahoma" panose="020B0604030504040204" pitchFamily="34" charset="0"/>
                <a:cs typeface="Tahoma" panose="020B0604030504040204" pitchFamily="34" charset="0"/>
              </a:rPr>
              <a:t>the </a:t>
            </a:r>
            <a:r>
              <a:rPr lang="en-IN" sz="2400" spc="-10" dirty="0">
                <a:solidFill>
                  <a:srgbClr val="404040"/>
                </a:solidFill>
                <a:latin typeface="Tahoma" panose="020B0604030504040204" pitchFamily="34" charset="0"/>
                <a:ea typeface="Tahoma" panose="020B0604030504040204" pitchFamily="34" charset="0"/>
                <a:cs typeface="Tahoma" panose="020B0604030504040204" pitchFamily="34" charset="0"/>
              </a:rPr>
              <a:t>incomes </a:t>
            </a:r>
            <a:r>
              <a:rPr lang="en-IN" sz="2400" spc="-180" dirty="0">
                <a:solidFill>
                  <a:srgbClr val="404040"/>
                </a:solidFill>
                <a:latin typeface="Tahoma" panose="020B0604030504040204" pitchFamily="34" charset="0"/>
                <a:ea typeface="Tahoma" panose="020B0604030504040204" pitchFamily="34" charset="0"/>
                <a:cs typeface="Tahoma" panose="020B0604030504040204" pitchFamily="34" charset="0"/>
              </a:rPr>
              <a:t>is  </a:t>
            </a:r>
            <a:r>
              <a:rPr lang="en-IN" sz="2400" spc="-50" dirty="0">
                <a:solidFill>
                  <a:srgbClr val="404040"/>
                </a:solidFill>
                <a:latin typeface="Tahoma" panose="020B0604030504040204" pitchFamily="34" charset="0"/>
                <a:ea typeface="Tahoma" panose="020B0604030504040204" pitchFamily="34" charset="0"/>
                <a:cs typeface="Tahoma" panose="020B0604030504040204" pitchFamily="34" charset="0"/>
              </a:rPr>
              <a:t>almost </a:t>
            </a:r>
            <a:endParaRPr lang="en-IN" sz="2400" spc="-50" dirty="0" smtClean="0">
              <a:solidFill>
                <a:srgbClr val="404040"/>
              </a:solidFill>
              <a:latin typeface="Tahoma" panose="020B0604030504040204" pitchFamily="34" charset="0"/>
              <a:ea typeface="Tahoma" panose="020B0604030504040204" pitchFamily="34" charset="0"/>
              <a:cs typeface="Tahoma" panose="020B0604030504040204" pitchFamily="34" charset="0"/>
            </a:endParaRPr>
          </a:p>
          <a:p>
            <a:pPr marL="12700" marR="5080" indent="0">
              <a:spcBef>
                <a:spcPts val="100"/>
              </a:spcBef>
              <a:buClr>
                <a:srgbClr val="A42F0F"/>
              </a:buClr>
              <a:buNone/>
              <a:tabLst>
                <a:tab pos="354965" algn="l"/>
                <a:tab pos="355600" algn="l"/>
              </a:tabLst>
            </a:pPr>
            <a:r>
              <a:rPr lang="en-IN" sz="2400" spc="-20" dirty="0" smtClean="0">
                <a:solidFill>
                  <a:srgbClr val="404040"/>
                </a:solidFill>
                <a:latin typeface="Tahoma" panose="020B0604030504040204" pitchFamily="34" charset="0"/>
                <a:ea typeface="Tahoma" panose="020B0604030504040204" pitchFamily="34" charset="0"/>
                <a:cs typeface="Tahoma" panose="020B0604030504040204" pitchFamily="34" charset="0"/>
              </a:rPr>
              <a:t>same </a:t>
            </a:r>
            <a:r>
              <a:rPr lang="en-IN" sz="2400" spc="-45" dirty="0">
                <a:solidFill>
                  <a:srgbClr val="404040"/>
                </a:solidFill>
                <a:latin typeface="Tahoma" panose="020B0604030504040204" pitchFamily="34" charset="0"/>
                <a:ea typeface="Tahoma" panose="020B0604030504040204" pitchFamily="34" charset="0"/>
                <a:cs typeface="Tahoma" panose="020B0604030504040204" pitchFamily="34" charset="0"/>
              </a:rPr>
              <a:t>across </a:t>
            </a:r>
            <a:r>
              <a:rPr lang="en-IN" sz="2400" spc="-40" dirty="0">
                <a:solidFill>
                  <a:srgbClr val="404040"/>
                </a:solidFill>
                <a:latin typeface="Tahoma" panose="020B0604030504040204" pitchFamily="34" charset="0"/>
                <a:ea typeface="Tahoma" panose="020B0604030504040204" pitchFamily="34" charset="0"/>
                <a:cs typeface="Tahoma" panose="020B0604030504040204" pitchFamily="34" charset="0"/>
              </a:rPr>
              <a:t>all </a:t>
            </a:r>
            <a:r>
              <a:rPr lang="en-IN" sz="2400" spc="-25" dirty="0">
                <a:solidFill>
                  <a:srgbClr val="404040"/>
                </a:solidFill>
                <a:latin typeface="Tahoma" panose="020B0604030504040204" pitchFamily="34" charset="0"/>
                <a:ea typeface="Tahoma" panose="020B0604030504040204" pitchFamily="34" charset="0"/>
                <a:cs typeface="Tahoma" panose="020B0604030504040204" pitchFamily="34" charset="0"/>
              </a:rPr>
              <a:t>the  grades.</a:t>
            </a:r>
            <a:endParaRPr lang="en-IN" sz="2400" dirty="0">
              <a:latin typeface="Tahoma" panose="020B0604030504040204" pitchFamily="34" charset="0"/>
              <a:ea typeface="Tahoma" panose="020B0604030504040204" pitchFamily="34" charset="0"/>
              <a:cs typeface="Tahoma" panose="020B0604030504040204" pitchFamily="34" charset="0"/>
            </a:endParaRPr>
          </a:p>
          <a:p>
            <a:pPr marL="12700" marR="237490" indent="0">
              <a:spcBef>
                <a:spcPts val="994"/>
              </a:spcBef>
              <a:buClr>
                <a:srgbClr val="A42F0F"/>
              </a:buClr>
              <a:buNone/>
              <a:tabLst>
                <a:tab pos="354965" algn="l"/>
                <a:tab pos="355600" algn="l"/>
              </a:tabLst>
            </a:pPr>
            <a:r>
              <a:rPr lang="en-IN" sz="2400" spc="-215" dirty="0">
                <a:solidFill>
                  <a:srgbClr val="404040"/>
                </a:solidFill>
                <a:latin typeface="Tahoma" panose="020B0604030504040204" pitchFamily="34" charset="0"/>
                <a:ea typeface="Tahoma" panose="020B0604030504040204" pitchFamily="34" charset="0"/>
                <a:cs typeface="Tahoma" panose="020B0604030504040204" pitchFamily="34" charset="0"/>
              </a:rPr>
              <a:t>It </a:t>
            </a:r>
            <a:r>
              <a:rPr lang="en-IN" sz="2400" spc="-180" dirty="0">
                <a:solidFill>
                  <a:srgbClr val="404040"/>
                </a:solidFill>
                <a:latin typeface="Tahoma" panose="020B0604030504040204" pitchFamily="34" charset="0"/>
                <a:ea typeface="Tahoma" panose="020B0604030504040204" pitchFamily="34" charset="0"/>
                <a:cs typeface="Tahoma" panose="020B0604030504040204" pitchFamily="34" charset="0"/>
              </a:rPr>
              <a:t>is </a:t>
            </a:r>
            <a:r>
              <a:rPr lang="en-IN" sz="2400" spc="145" dirty="0">
                <a:solidFill>
                  <a:srgbClr val="404040"/>
                </a:solidFill>
                <a:latin typeface="Tahoma" panose="020B0604030504040204" pitchFamily="34" charset="0"/>
                <a:ea typeface="Tahoma" panose="020B0604030504040204" pitchFamily="34" charset="0"/>
                <a:cs typeface="Tahoma" panose="020B0604030504040204" pitchFamily="34" charset="0"/>
              </a:rPr>
              <a:t>a </a:t>
            </a:r>
            <a:r>
              <a:rPr lang="en-IN" sz="2400" spc="-85" dirty="0">
                <a:solidFill>
                  <a:srgbClr val="404040"/>
                </a:solidFill>
                <a:latin typeface="Tahoma" panose="020B0604030504040204" pitchFamily="34" charset="0"/>
                <a:ea typeface="Tahoma" panose="020B0604030504040204" pitchFamily="34" charset="0"/>
                <a:cs typeface="Tahoma" panose="020B0604030504040204" pitchFamily="34" charset="0"/>
              </a:rPr>
              <a:t>little </a:t>
            </a:r>
            <a:r>
              <a:rPr lang="en-IN" sz="2400" spc="-30" dirty="0">
                <a:solidFill>
                  <a:srgbClr val="404040"/>
                </a:solidFill>
                <a:latin typeface="Tahoma" panose="020B0604030504040204" pitchFamily="34" charset="0"/>
                <a:ea typeface="Tahoma" panose="020B0604030504040204" pitchFamily="34" charset="0"/>
                <a:cs typeface="Tahoma" panose="020B0604030504040204" pitchFamily="34" charset="0"/>
              </a:rPr>
              <a:t>more </a:t>
            </a:r>
            <a:r>
              <a:rPr lang="en-IN" sz="2400" spc="-70" dirty="0" smtClean="0">
                <a:solidFill>
                  <a:srgbClr val="404040"/>
                </a:solidFill>
                <a:latin typeface="Tahoma" panose="020B0604030504040204" pitchFamily="34" charset="0"/>
                <a:ea typeface="Tahoma" panose="020B0604030504040204" pitchFamily="34" charset="0"/>
                <a:cs typeface="Tahoma" panose="020B0604030504040204" pitchFamily="34" charset="0"/>
              </a:rPr>
              <a:t>for grades </a:t>
            </a:r>
            <a:r>
              <a:rPr lang="en-IN" sz="2400" spc="-175" dirty="0" smtClean="0">
                <a:solidFill>
                  <a:srgbClr val="404040"/>
                </a:solidFill>
                <a:latin typeface="Tahoma" panose="020B0604030504040204" pitchFamily="34" charset="0"/>
                <a:ea typeface="Tahoma" panose="020B0604030504040204" pitchFamily="34" charset="0"/>
                <a:cs typeface="Tahoma" panose="020B0604030504040204" pitchFamily="34" charset="0"/>
              </a:rPr>
              <a:t>E, F </a:t>
            </a:r>
          </a:p>
          <a:p>
            <a:pPr marL="12700" marR="237490" indent="0">
              <a:spcBef>
                <a:spcPts val="994"/>
              </a:spcBef>
              <a:buClr>
                <a:srgbClr val="A42F0F"/>
              </a:buClr>
              <a:buNone/>
              <a:tabLst>
                <a:tab pos="354965" algn="l"/>
                <a:tab pos="355600" algn="l"/>
              </a:tabLst>
            </a:pPr>
            <a:r>
              <a:rPr lang="en-IN" sz="2400" spc="65" dirty="0" smtClean="0">
                <a:solidFill>
                  <a:srgbClr val="404040"/>
                </a:solidFill>
                <a:latin typeface="Tahoma" panose="020B0604030504040204" pitchFamily="34" charset="0"/>
                <a:ea typeface="Tahoma" panose="020B0604030504040204" pitchFamily="34" charset="0"/>
                <a:cs typeface="Tahoma" panose="020B0604030504040204" pitchFamily="34" charset="0"/>
              </a:rPr>
              <a:t>and</a:t>
            </a:r>
            <a:r>
              <a:rPr lang="en-IN" sz="2400" spc="-70" dirty="0" smtClean="0">
                <a:solidFill>
                  <a:srgbClr val="404040"/>
                </a:solidFill>
                <a:latin typeface="Tahoma" panose="020B0604030504040204" pitchFamily="34" charset="0"/>
                <a:ea typeface="Tahoma" panose="020B0604030504040204" pitchFamily="34" charset="0"/>
                <a:cs typeface="Tahoma" panose="020B0604030504040204" pitchFamily="34" charset="0"/>
              </a:rPr>
              <a:t> </a:t>
            </a:r>
            <a:r>
              <a:rPr lang="en-IN" sz="2400" dirty="0">
                <a:solidFill>
                  <a:srgbClr val="404040"/>
                </a:solidFill>
                <a:latin typeface="Tahoma" panose="020B0604030504040204" pitchFamily="34" charset="0"/>
                <a:ea typeface="Tahoma" panose="020B0604030504040204" pitchFamily="34" charset="0"/>
                <a:cs typeface="Tahoma" panose="020B0604030504040204" pitchFamily="34" charset="0"/>
              </a:rPr>
              <a:t>G</a:t>
            </a:r>
            <a:r>
              <a:rPr lang="en-IN" sz="2400" dirty="0" smtClean="0">
                <a:solidFill>
                  <a:srgbClr val="404040"/>
                </a:solidFill>
                <a:latin typeface="Tahoma" panose="020B0604030504040204" pitchFamily="34" charset="0"/>
                <a:ea typeface="Tahoma" panose="020B0604030504040204" pitchFamily="34" charset="0"/>
                <a:cs typeface="Tahoma" panose="020B0604030504040204" pitchFamily="34" charset="0"/>
              </a:rPr>
              <a:t>.</a:t>
            </a:r>
          </a:p>
          <a:p>
            <a:pPr marL="355600" marR="237490">
              <a:spcBef>
                <a:spcPts val="994"/>
              </a:spcBef>
              <a:buClr>
                <a:srgbClr val="A42F0F"/>
              </a:buClr>
              <a:buFont typeface="Microsoft Sans Serif"/>
              <a:buChar char=""/>
              <a:tabLst>
                <a:tab pos="354965" algn="l"/>
                <a:tab pos="355600" algn="l"/>
              </a:tabLst>
            </a:pPr>
            <a:endParaRPr lang="en-IN" sz="24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IN" dirty="0"/>
          </a:p>
        </p:txBody>
      </p:sp>
      <p:sp>
        <p:nvSpPr>
          <p:cNvPr id="5" name="object 6"/>
          <p:cNvSpPr/>
          <p:nvPr/>
        </p:nvSpPr>
        <p:spPr>
          <a:xfrm>
            <a:off x="5093254" y="1268127"/>
            <a:ext cx="6954011" cy="5253228"/>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41872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5" dirty="0">
                <a:solidFill>
                  <a:srgbClr val="002060"/>
                </a:solidFill>
              </a:rPr>
              <a:t>Loan </a:t>
            </a:r>
            <a:r>
              <a:rPr lang="en-IN" sz="4000" spc="-10" dirty="0">
                <a:solidFill>
                  <a:srgbClr val="002060"/>
                </a:solidFill>
              </a:rPr>
              <a:t>amount </a:t>
            </a:r>
            <a:r>
              <a:rPr lang="en-IN" sz="4000" spc="-250" dirty="0">
                <a:solidFill>
                  <a:srgbClr val="002060"/>
                </a:solidFill>
              </a:rPr>
              <a:t>vs  </a:t>
            </a:r>
            <a:r>
              <a:rPr lang="en-IN" sz="4000" spc="5" dirty="0">
                <a:solidFill>
                  <a:srgbClr val="002060"/>
                </a:solidFill>
              </a:rPr>
              <a:t>Loan</a:t>
            </a:r>
            <a:r>
              <a:rPr lang="en-IN" sz="4000" spc="-270" dirty="0">
                <a:solidFill>
                  <a:srgbClr val="002060"/>
                </a:solidFill>
              </a:rPr>
              <a:t> </a:t>
            </a:r>
            <a:r>
              <a:rPr lang="en-IN" sz="4000" spc="-60" dirty="0">
                <a:solidFill>
                  <a:srgbClr val="002060"/>
                </a:solidFill>
              </a:rPr>
              <a:t>Status/Grade</a:t>
            </a:r>
            <a:endParaRPr lang="en-IN" sz="4000" dirty="0">
              <a:solidFill>
                <a:srgbClr val="002060"/>
              </a:solidFill>
            </a:endParaRPr>
          </a:p>
        </p:txBody>
      </p:sp>
      <p:sp>
        <p:nvSpPr>
          <p:cNvPr id="3" name="Content Placeholder 2"/>
          <p:cNvSpPr>
            <a:spLocks noGrp="1"/>
          </p:cNvSpPr>
          <p:nvPr>
            <p:ph idx="1"/>
          </p:nvPr>
        </p:nvSpPr>
        <p:spPr/>
        <p:txBody>
          <a:bodyPr/>
          <a:lstStyle/>
          <a:p>
            <a:pPr marL="0" indent="0">
              <a:buNone/>
            </a:pPr>
            <a:r>
              <a:rPr lang="en-IN" sz="2400" spc="-105" dirty="0" smtClean="0">
                <a:solidFill>
                  <a:srgbClr val="404040"/>
                </a:solidFill>
                <a:latin typeface="Sylfaen" panose="010A0502050306030303" pitchFamily="18" charset="0"/>
                <a:cs typeface="Verdana"/>
              </a:rPr>
              <a:t>The </a:t>
            </a:r>
            <a:r>
              <a:rPr lang="en-IN" sz="2400" spc="15" dirty="0">
                <a:solidFill>
                  <a:srgbClr val="404040"/>
                </a:solidFill>
                <a:latin typeface="Sylfaen" panose="010A0502050306030303" pitchFamily="18" charset="0"/>
                <a:cs typeface="Verdana"/>
              </a:rPr>
              <a:t>graph </a:t>
            </a:r>
            <a:r>
              <a:rPr lang="en-IN" sz="2400" spc="-175" dirty="0">
                <a:solidFill>
                  <a:srgbClr val="404040"/>
                </a:solidFill>
                <a:latin typeface="Sylfaen" panose="010A0502050306030303" pitchFamily="18" charset="0"/>
                <a:cs typeface="Verdana"/>
              </a:rPr>
              <a:t>is </a:t>
            </a:r>
            <a:r>
              <a:rPr lang="en-IN" sz="2400" spc="-80" dirty="0" smtClean="0">
                <a:solidFill>
                  <a:srgbClr val="404040"/>
                </a:solidFill>
                <a:latin typeface="Sylfaen" panose="010A0502050306030303" pitchFamily="18" charset="0"/>
                <a:cs typeface="Verdana"/>
              </a:rPr>
              <a:t>right skewed</a:t>
            </a:r>
            <a:r>
              <a:rPr lang="en-IN" sz="2400" spc="-280" dirty="0" smtClean="0">
                <a:solidFill>
                  <a:srgbClr val="404040"/>
                </a:solidFill>
                <a:latin typeface="Sylfaen" panose="010A0502050306030303" pitchFamily="18" charset="0"/>
                <a:cs typeface="Verdana"/>
              </a:rPr>
              <a:t>,                              </a:t>
            </a:r>
          </a:p>
          <a:p>
            <a:pPr marL="0" indent="0">
              <a:buNone/>
            </a:pPr>
            <a:r>
              <a:rPr lang="en-IN" sz="2400" spc="-35" dirty="0" smtClean="0">
                <a:solidFill>
                  <a:srgbClr val="404040"/>
                </a:solidFill>
                <a:latin typeface="Sylfaen" panose="010A0502050306030303" pitchFamily="18" charset="0"/>
                <a:cs typeface="Verdana"/>
              </a:rPr>
              <a:t>that </a:t>
            </a:r>
            <a:r>
              <a:rPr lang="en-IN" sz="2400" spc="-95" dirty="0">
                <a:solidFill>
                  <a:srgbClr val="404040"/>
                </a:solidFill>
                <a:latin typeface="Sylfaen" panose="010A0502050306030303" pitchFamily="18" charset="0"/>
                <a:cs typeface="Verdana"/>
              </a:rPr>
              <a:t>shows </a:t>
            </a:r>
            <a:r>
              <a:rPr lang="en-IN" sz="2400" spc="-25" dirty="0">
                <a:solidFill>
                  <a:srgbClr val="404040"/>
                </a:solidFill>
                <a:latin typeface="Sylfaen" panose="010A0502050306030303" pitchFamily="18" charset="0"/>
                <a:cs typeface="Verdana"/>
              </a:rPr>
              <a:t>the </a:t>
            </a:r>
            <a:r>
              <a:rPr lang="en-IN" sz="2400" spc="-5" dirty="0">
                <a:solidFill>
                  <a:srgbClr val="404040"/>
                </a:solidFill>
                <a:latin typeface="Sylfaen" panose="010A0502050306030303" pitchFamily="18" charset="0"/>
                <a:cs typeface="Verdana"/>
              </a:rPr>
              <a:t>grades</a:t>
            </a:r>
            <a:r>
              <a:rPr lang="en-IN" sz="2400" spc="-320" dirty="0">
                <a:solidFill>
                  <a:srgbClr val="404040"/>
                </a:solidFill>
                <a:latin typeface="Sylfaen" panose="010A0502050306030303" pitchFamily="18" charset="0"/>
                <a:cs typeface="Verdana"/>
              </a:rPr>
              <a:t> </a:t>
            </a:r>
            <a:r>
              <a:rPr lang="en-IN" sz="2400" spc="-70" dirty="0">
                <a:solidFill>
                  <a:srgbClr val="404040"/>
                </a:solidFill>
                <a:latin typeface="Sylfaen" panose="010A0502050306030303" pitchFamily="18" charset="0"/>
                <a:cs typeface="Verdana"/>
              </a:rPr>
              <a:t>from  </a:t>
            </a:r>
            <a:endParaRPr lang="en-IN" sz="2400" spc="-70" dirty="0" smtClean="0">
              <a:solidFill>
                <a:srgbClr val="404040"/>
              </a:solidFill>
              <a:latin typeface="Sylfaen" panose="010A0502050306030303" pitchFamily="18" charset="0"/>
              <a:cs typeface="Verdana"/>
            </a:endParaRPr>
          </a:p>
          <a:p>
            <a:pPr marL="0" indent="0">
              <a:buNone/>
            </a:pPr>
            <a:r>
              <a:rPr lang="en-IN" sz="2400" spc="-50" dirty="0" smtClean="0">
                <a:solidFill>
                  <a:srgbClr val="404040"/>
                </a:solidFill>
                <a:latin typeface="Sylfaen" panose="010A0502050306030303" pitchFamily="18" charset="0"/>
                <a:cs typeface="Verdana"/>
              </a:rPr>
              <a:t>D</a:t>
            </a:r>
            <a:r>
              <a:rPr lang="en-IN" sz="2400" spc="-155" dirty="0" smtClean="0">
                <a:solidFill>
                  <a:srgbClr val="404040"/>
                </a:solidFill>
                <a:latin typeface="Sylfaen" panose="010A0502050306030303" pitchFamily="18" charset="0"/>
                <a:cs typeface="Verdana"/>
              </a:rPr>
              <a:t> </a:t>
            </a:r>
            <a:r>
              <a:rPr lang="en-IN" sz="2400" spc="-15" dirty="0">
                <a:solidFill>
                  <a:srgbClr val="404040"/>
                </a:solidFill>
                <a:latin typeface="Sylfaen" panose="010A0502050306030303" pitchFamily="18" charset="0"/>
                <a:cs typeface="Verdana"/>
              </a:rPr>
              <a:t>to</a:t>
            </a:r>
            <a:r>
              <a:rPr lang="en-IN" sz="2400" spc="-130" dirty="0">
                <a:solidFill>
                  <a:srgbClr val="404040"/>
                </a:solidFill>
                <a:latin typeface="Sylfaen" panose="010A0502050306030303" pitchFamily="18" charset="0"/>
                <a:cs typeface="Verdana"/>
              </a:rPr>
              <a:t> </a:t>
            </a:r>
            <a:r>
              <a:rPr lang="en-IN" sz="2400" spc="170" dirty="0">
                <a:solidFill>
                  <a:srgbClr val="404040"/>
                </a:solidFill>
                <a:latin typeface="Sylfaen" panose="010A0502050306030303" pitchFamily="18" charset="0"/>
                <a:cs typeface="Verdana"/>
              </a:rPr>
              <a:t>G</a:t>
            </a:r>
            <a:r>
              <a:rPr lang="en-IN" sz="2400" spc="-140" dirty="0">
                <a:solidFill>
                  <a:srgbClr val="404040"/>
                </a:solidFill>
                <a:latin typeface="Sylfaen" panose="010A0502050306030303" pitchFamily="18" charset="0"/>
                <a:cs typeface="Verdana"/>
              </a:rPr>
              <a:t> </a:t>
            </a:r>
            <a:r>
              <a:rPr lang="en-IN" sz="2400" spc="-25" dirty="0">
                <a:solidFill>
                  <a:srgbClr val="404040"/>
                </a:solidFill>
                <a:latin typeface="Sylfaen" panose="010A0502050306030303" pitchFamily="18" charset="0"/>
                <a:cs typeface="Verdana"/>
              </a:rPr>
              <a:t>follow</a:t>
            </a:r>
            <a:r>
              <a:rPr lang="en-IN" sz="2400" spc="-175" dirty="0">
                <a:solidFill>
                  <a:srgbClr val="404040"/>
                </a:solidFill>
                <a:latin typeface="Sylfaen" panose="010A0502050306030303" pitchFamily="18" charset="0"/>
                <a:cs typeface="Verdana"/>
              </a:rPr>
              <a:t> </a:t>
            </a:r>
            <a:r>
              <a:rPr lang="en-IN" sz="2400" spc="145" dirty="0">
                <a:solidFill>
                  <a:srgbClr val="404040"/>
                </a:solidFill>
                <a:latin typeface="Sylfaen" panose="010A0502050306030303" pitchFamily="18" charset="0"/>
                <a:cs typeface="Verdana"/>
              </a:rPr>
              <a:t>a</a:t>
            </a:r>
            <a:r>
              <a:rPr lang="en-IN" sz="2400" spc="-140" dirty="0">
                <a:solidFill>
                  <a:srgbClr val="404040"/>
                </a:solidFill>
                <a:latin typeface="Sylfaen" panose="010A0502050306030303" pitchFamily="18" charset="0"/>
                <a:cs typeface="Verdana"/>
              </a:rPr>
              <a:t> </a:t>
            </a:r>
            <a:r>
              <a:rPr lang="en-IN" sz="2400" spc="10" dirty="0">
                <a:solidFill>
                  <a:srgbClr val="404040"/>
                </a:solidFill>
                <a:latin typeface="Sylfaen" panose="010A0502050306030303" pitchFamily="18" charset="0"/>
                <a:cs typeface="Verdana"/>
              </a:rPr>
              <a:t>decreasing </a:t>
            </a:r>
          </a:p>
          <a:p>
            <a:pPr marL="0" indent="0">
              <a:buNone/>
            </a:pPr>
            <a:r>
              <a:rPr lang="en-IN" sz="2400" spc="-40" dirty="0" smtClean="0">
                <a:solidFill>
                  <a:srgbClr val="404040"/>
                </a:solidFill>
                <a:latin typeface="Sylfaen" panose="010A0502050306030303" pitchFamily="18" charset="0"/>
                <a:cs typeface="Verdana"/>
              </a:rPr>
              <a:t>trend </a:t>
            </a:r>
            <a:r>
              <a:rPr lang="en-IN" sz="2400" spc="-70" dirty="0">
                <a:solidFill>
                  <a:srgbClr val="404040"/>
                </a:solidFill>
                <a:latin typeface="Sylfaen" panose="010A0502050306030303" pitchFamily="18" charset="0"/>
                <a:cs typeface="Verdana"/>
              </a:rPr>
              <a:t>for </a:t>
            </a:r>
            <a:r>
              <a:rPr lang="en-IN" sz="2400" spc="5" dirty="0">
                <a:solidFill>
                  <a:srgbClr val="404040"/>
                </a:solidFill>
                <a:latin typeface="Sylfaen" panose="010A0502050306030303" pitchFamily="18" charset="0"/>
                <a:cs typeface="Verdana"/>
              </a:rPr>
              <a:t>both </a:t>
            </a:r>
            <a:r>
              <a:rPr lang="en-IN" sz="2400" spc="-25" dirty="0">
                <a:solidFill>
                  <a:srgbClr val="404040"/>
                </a:solidFill>
                <a:latin typeface="Sylfaen" panose="010A0502050306030303" pitchFamily="18" charset="0"/>
                <a:cs typeface="Verdana"/>
              </a:rPr>
              <a:t>Default </a:t>
            </a:r>
            <a:r>
              <a:rPr lang="en-IN" sz="2400" spc="65" dirty="0">
                <a:solidFill>
                  <a:srgbClr val="404040"/>
                </a:solidFill>
                <a:latin typeface="Sylfaen" panose="010A0502050306030303" pitchFamily="18" charset="0"/>
                <a:cs typeface="Verdana"/>
              </a:rPr>
              <a:t>and  </a:t>
            </a:r>
            <a:endParaRPr lang="en-IN" sz="2400" spc="65" dirty="0" smtClean="0">
              <a:solidFill>
                <a:srgbClr val="404040"/>
              </a:solidFill>
              <a:latin typeface="Sylfaen" panose="010A0502050306030303" pitchFamily="18" charset="0"/>
              <a:cs typeface="Verdana"/>
            </a:endParaRPr>
          </a:p>
          <a:p>
            <a:pPr marL="0" indent="0">
              <a:buNone/>
            </a:pPr>
            <a:r>
              <a:rPr lang="en-IN" sz="2400" spc="-114" dirty="0" smtClean="0">
                <a:solidFill>
                  <a:srgbClr val="404040"/>
                </a:solidFill>
                <a:latin typeface="Sylfaen" panose="010A0502050306030303" pitchFamily="18" charset="0"/>
                <a:cs typeface="Verdana"/>
              </a:rPr>
              <a:t>Fully</a:t>
            </a:r>
            <a:r>
              <a:rPr lang="en-IN" sz="2400" spc="-155" dirty="0" smtClean="0">
                <a:solidFill>
                  <a:srgbClr val="404040"/>
                </a:solidFill>
                <a:latin typeface="Sylfaen" panose="010A0502050306030303" pitchFamily="18" charset="0"/>
                <a:cs typeface="Verdana"/>
              </a:rPr>
              <a:t> </a:t>
            </a:r>
            <a:r>
              <a:rPr lang="en-IN" sz="2400" spc="15" dirty="0">
                <a:solidFill>
                  <a:srgbClr val="404040"/>
                </a:solidFill>
                <a:latin typeface="Sylfaen" panose="010A0502050306030303" pitchFamily="18" charset="0"/>
                <a:cs typeface="Verdana"/>
              </a:rPr>
              <a:t>paid.</a:t>
            </a:r>
            <a:endParaRPr lang="en-IN" sz="2400" dirty="0">
              <a:latin typeface="Sylfaen" panose="010A0502050306030303" pitchFamily="18" charset="0"/>
              <a:cs typeface="Verdana"/>
            </a:endParaRPr>
          </a:p>
          <a:p>
            <a:endParaRPr lang="en-IN" dirty="0"/>
          </a:p>
        </p:txBody>
      </p:sp>
      <p:sp>
        <p:nvSpPr>
          <p:cNvPr id="4" name="object 6"/>
          <p:cNvSpPr/>
          <p:nvPr/>
        </p:nvSpPr>
        <p:spPr>
          <a:xfrm>
            <a:off x="4498580" y="1582476"/>
            <a:ext cx="7336535" cy="4741164"/>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014009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spc="5" dirty="0">
                <a:solidFill>
                  <a:srgbClr val="002060"/>
                </a:solidFill>
              </a:rPr>
              <a:t>Loan </a:t>
            </a:r>
            <a:r>
              <a:rPr lang="en-IN" sz="4000" spc="-10" dirty="0">
                <a:solidFill>
                  <a:srgbClr val="002060"/>
                </a:solidFill>
              </a:rPr>
              <a:t>amount</a:t>
            </a:r>
            <a:r>
              <a:rPr lang="en-IN" sz="4000" spc="-495" dirty="0">
                <a:solidFill>
                  <a:srgbClr val="002060"/>
                </a:solidFill>
              </a:rPr>
              <a:t> </a:t>
            </a:r>
            <a:r>
              <a:rPr lang="en-IN" sz="4000" spc="-250" dirty="0">
                <a:solidFill>
                  <a:srgbClr val="002060"/>
                </a:solidFill>
              </a:rPr>
              <a:t>vs  </a:t>
            </a:r>
            <a:r>
              <a:rPr lang="en-IN" sz="4000" spc="-35" dirty="0">
                <a:solidFill>
                  <a:srgbClr val="002060"/>
                </a:solidFill>
              </a:rPr>
              <a:t>Verification</a:t>
            </a:r>
            <a:endParaRPr lang="en-IN" sz="4000" dirty="0">
              <a:solidFill>
                <a:srgbClr val="002060"/>
              </a:solidFill>
            </a:endParaRPr>
          </a:p>
        </p:txBody>
      </p:sp>
      <p:sp>
        <p:nvSpPr>
          <p:cNvPr id="3" name="Content Placeholder 2"/>
          <p:cNvSpPr>
            <a:spLocks noGrp="1"/>
          </p:cNvSpPr>
          <p:nvPr>
            <p:ph idx="1"/>
          </p:nvPr>
        </p:nvSpPr>
        <p:spPr>
          <a:xfrm>
            <a:off x="443753" y="1613647"/>
            <a:ext cx="8830249" cy="4427715"/>
          </a:xfrm>
        </p:spPr>
        <p:txBody>
          <a:bodyPr>
            <a:normAutofit/>
          </a:bodyPr>
          <a:lstStyle/>
          <a:p>
            <a:pPr marL="12700" marR="5080" indent="0">
              <a:spcBef>
                <a:spcPts val="100"/>
              </a:spcBef>
              <a:buClr>
                <a:srgbClr val="A42F0F"/>
              </a:buClr>
              <a:buNone/>
              <a:tabLst>
                <a:tab pos="354965" algn="l"/>
                <a:tab pos="355600" algn="l"/>
              </a:tabLst>
            </a:pPr>
            <a:r>
              <a:rPr lang="en-IN" sz="2000" dirty="0">
                <a:solidFill>
                  <a:srgbClr val="404040"/>
                </a:solidFill>
                <a:latin typeface="Verdana"/>
                <a:cs typeface="Verdana"/>
              </a:rPr>
              <a:t>We </a:t>
            </a:r>
            <a:r>
              <a:rPr lang="en-IN" sz="2000" spc="110" dirty="0">
                <a:solidFill>
                  <a:srgbClr val="404040"/>
                </a:solidFill>
                <a:latin typeface="Verdana"/>
                <a:cs typeface="Verdana"/>
              </a:rPr>
              <a:t>can </a:t>
            </a:r>
            <a:r>
              <a:rPr lang="en-IN" sz="2000" spc="-20" dirty="0">
                <a:solidFill>
                  <a:srgbClr val="404040"/>
                </a:solidFill>
                <a:latin typeface="Verdana"/>
                <a:cs typeface="Verdana"/>
              </a:rPr>
              <a:t>see </a:t>
            </a:r>
            <a:r>
              <a:rPr lang="en-IN" sz="2000" spc="-25" dirty="0">
                <a:solidFill>
                  <a:srgbClr val="404040"/>
                </a:solidFill>
                <a:latin typeface="Verdana"/>
                <a:cs typeface="Verdana"/>
              </a:rPr>
              <a:t>here </a:t>
            </a:r>
            <a:r>
              <a:rPr lang="en-IN" sz="2000" spc="-35" dirty="0" smtClean="0">
                <a:solidFill>
                  <a:srgbClr val="404040"/>
                </a:solidFill>
                <a:latin typeface="Verdana"/>
                <a:cs typeface="Verdana"/>
              </a:rPr>
              <a:t>that the number</a:t>
            </a:r>
            <a:r>
              <a:rPr lang="en-IN" sz="2000" spc="5" dirty="0" smtClean="0">
                <a:solidFill>
                  <a:srgbClr val="404040"/>
                </a:solidFill>
                <a:latin typeface="Verdana"/>
                <a:cs typeface="Verdana"/>
              </a:rPr>
              <a:t> </a:t>
            </a:r>
          </a:p>
          <a:p>
            <a:pPr marL="12700" marR="5080" indent="0">
              <a:spcBef>
                <a:spcPts val="100"/>
              </a:spcBef>
              <a:buClr>
                <a:srgbClr val="A42F0F"/>
              </a:buClr>
              <a:buNone/>
              <a:tabLst>
                <a:tab pos="354965" algn="l"/>
                <a:tab pos="355600" algn="l"/>
              </a:tabLst>
            </a:pPr>
            <a:r>
              <a:rPr lang="en-IN" sz="2000" spc="-35" dirty="0" smtClean="0">
                <a:solidFill>
                  <a:srgbClr val="404040"/>
                </a:solidFill>
                <a:latin typeface="Verdana"/>
                <a:cs typeface="Verdana"/>
              </a:rPr>
              <a:t>Of defaults </a:t>
            </a:r>
            <a:r>
              <a:rPr lang="en-IN" sz="2000" spc="-70" dirty="0">
                <a:solidFill>
                  <a:srgbClr val="404040"/>
                </a:solidFill>
                <a:latin typeface="Verdana"/>
                <a:cs typeface="Verdana"/>
              </a:rPr>
              <a:t>for  </a:t>
            </a:r>
            <a:r>
              <a:rPr lang="en-IN" sz="2000" spc="-20" dirty="0">
                <a:solidFill>
                  <a:srgbClr val="404040"/>
                </a:solidFill>
                <a:latin typeface="Verdana"/>
                <a:cs typeface="Verdana"/>
              </a:rPr>
              <a:t>source </a:t>
            </a:r>
            <a:r>
              <a:rPr lang="en-IN" sz="2000" spc="-40" dirty="0">
                <a:solidFill>
                  <a:srgbClr val="404040"/>
                </a:solidFill>
                <a:latin typeface="Verdana"/>
                <a:cs typeface="Verdana"/>
              </a:rPr>
              <a:t>verified </a:t>
            </a:r>
            <a:r>
              <a:rPr lang="en-IN" sz="2000" spc="65" dirty="0" smtClean="0">
                <a:solidFill>
                  <a:srgbClr val="404040"/>
                </a:solidFill>
                <a:latin typeface="Verdana"/>
                <a:cs typeface="Verdana"/>
              </a:rPr>
              <a:t>and</a:t>
            </a:r>
            <a:r>
              <a:rPr lang="en-IN" sz="2000" spc="-400" dirty="0" smtClean="0">
                <a:solidFill>
                  <a:srgbClr val="404040"/>
                </a:solidFill>
                <a:latin typeface="Verdana"/>
                <a:cs typeface="Verdana"/>
              </a:rPr>
              <a:t> </a:t>
            </a:r>
          </a:p>
          <a:p>
            <a:pPr marL="12700" marR="5080" indent="0">
              <a:spcBef>
                <a:spcPts val="100"/>
              </a:spcBef>
              <a:buClr>
                <a:srgbClr val="A42F0F"/>
              </a:buClr>
              <a:buNone/>
              <a:tabLst>
                <a:tab pos="354965" algn="l"/>
                <a:tab pos="355600" algn="l"/>
              </a:tabLst>
            </a:pPr>
            <a:r>
              <a:rPr lang="en-IN" sz="2000" spc="-40" dirty="0" smtClean="0">
                <a:solidFill>
                  <a:srgbClr val="404040"/>
                </a:solidFill>
                <a:latin typeface="Verdana"/>
                <a:cs typeface="Verdana"/>
              </a:rPr>
              <a:t>verified  </a:t>
            </a:r>
            <a:r>
              <a:rPr lang="en-IN" sz="2000" dirty="0">
                <a:solidFill>
                  <a:srgbClr val="404040"/>
                </a:solidFill>
                <a:latin typeface="Verdana"/>
                <a:cs typeface="Verdana"/>
              </a:rPr>
              <a:t>are </a:t>
            </a:r>
            <a:r>
              <a:rPr lang="en-IN" sz="2000" spc="-30" dirty="0">
                <a:solidFill>
                  <a:srgbClr val="404040"/>
                </a:solidFill>
                <a:latin typeface="Verdana"/>
                <a:cs typeface="Verdana"/>
              </a:rPr>
              <a:t>high </a:t>
            </a:r>
            <a:r>
              <a:rPr lang="en-IN" sz="2000" spc="-80" dirty="0">
                <a:solidFill>
                  <a:srgbClr val="404040"/>
                </a:solidFill>
                <a:latin typeface="Verdana"/>
                <a:cs typeface="Verdana"/>
              </a:rPr>
              <a:t>in</a:t>
            </a:r>
            <a:r>
              <a:rPr lang="en-IN" sz="2000" spc="-430" dirty="0">
                <a:solidFill>
                  <a:srgbClr val="404040"/>
                </a:solidFill>
                <a:latin typeface="Verdana"/>
                <a:cs typeface="Verdana"/>
              </a:rPr>
              <a:t> </a:t>
            </a:r>
            <a:r>
              <a:rPr lang="en-IN" sz="2000" spc="-50" dirty="0">
                <a:solidFill>
                  <a:srgbClr val="404040"/>
                </a:solidFill>
                <a:latin typeface="Verdana"/>
                <a:cs typeface="Verdana"/>
              </a:rPr>
              <a:t>number.</a:t>
            </a:r>
            <a:endParaRPr lang="en-IN" sz="2000" dirty="0">
              <a:latin typeface="Verdana"/>
              <a:cs typeface="Verdana"/>
            </a:endParaRPr>
          </a:p>
          <a:p>
            <a:pPr marL="12700" marR="353695" indent="0">
              <a:spcBef>
                <a:spcPts val="994"/>
              </a:spcBef>
              <a:buClr>
                <a:srgbClr val="A42F0F"/>
              </a:buClr>
              <a:buNone/>
              <a:tabLst>
                <a:tab pos="354965" algn="l"/>
                <a:tab pos="355600" algn="l"/>
              </a:tabLst>
            </a:pPr>
            <a:r>
              <a:rPr lang="en-IN" sz="2000" dirty="0">
                <a:solidFill>
                  <a:srgbClr val="404040"/>
                </a:solidFill>
                <a:latin typeface="Verdana"/>
                <a:cs typeface="Verdana"/>
              </a:rPr>
              <a:t>We </a:t>
            </a:r>
            <a:r>
              <a:rPr lang="en-IN" sz="2000" spc="55" dirty="0" smtClean="0">
                <a:solidFill>
                  <a:srgbClr val="404040"/>
                </a:solidFill>
                <a:latin typeface="Verdana"/>
                <a:cs typeface="Verdana"/>
              </a:rPr>
              <a:t>need to investigate</a:t>
            </a:r>
            <a:r>
              <a:rPr lang="en-IN" sz="2000" spc="-254" dirty="0" smtClean="0">
                <a:solidFill>
                  <a:srgbClr val="404040"/>
                </a:solidFill>
                <a:latin typeface="Verdana"/>
                <a:cs typeface="Verdana"/>
              </a:rPr>
              <a:t> </a:t>
            </a:r>
            <a:r>
              <a:rPr lang="en-IN" sz="2000" spc="-40" dirty="0" smtClean="0">
                <a:solidFill>
                  <a:srgbClr val="404040"/>
                </a:solidFill>
                <a:latin typeface="Verdana"/>
                <a:cs typeface="Verdana"/>
              </a:rPr>
              <a:t>whether</a:t>
            </a:r>
          </a:p>
          <a:p>
            <a:pPr marL="12700" marR="353695" indent="0">
              <a:spcBef>
                <a:spcPts val="994"/>
              </a:spcBef>
              <a:buClr>
                <a:srgbClr val="A42F0F"/>
              </a:buClr>
              <a:buNone/>
              <a:tabLst>
                <a:tab pos="354965" algn="l"/>
                <a:tab pos="355600" algn="l"/>
              </a:tabLst>
            </a:pPr>
            <a:r>
              <a:rPr lang="en-IN" sz="2000" spc="-25" dirty="0" smtClean="0">
                <a:solidFill>
                  <a:srgbClr val="404040"/>
                </a:solidFill>
                <a:latin typeface="Verdana"/>
                <a:cs typeface="Verdana"/>
              </a:rPr>
              <a:t>the</a:t>
            </a:r>
            <a:r>
              <a:rPr lang="en-IN" sz="2000" spc="-204" dirty="0" smtClean="0">
                <a:solidFill>
                  <a:srgbClr val="404040"/>
                </a:solidFill>
                <a:latin typeface="Verdana"/>
                <a:cs typeface="Verdana"/>
              </a:rPr>
              <a:t> </a:t>
            </a:r>
            <a:r>
              <a:rPr lang="en-IN" sz="2000" dirty="0">
                <a:solidFill>
                  <a:srgbClr val="404040"/>
                </a:solidFill>
                <a:latin typeface="Verdana"/>
                <a:cs typeface="Verdana"/>
              </a:rPr>
              <a:t>documents  </a:t>
            </a:r>
            <a:r>
              <a:rPr lang="en-IN" sz="2000" spc="30" dirty="0">
                <a:solidFill>
                  <a:srgbClr val="404040"/>
                </a:solidFill>
                <a:latin typeface="Verdana"/>
                <a:cs typeface="Verdana"/>
              </a:rPr>
              <a:t>have </a:t>
            </a:r>
            <a:r>
              <a:rPr lang="en-IN" sz="2000" spc="60" dirty="0">
                <a:solidFill>
                  <a:srgbClr val="404040"/>
                </a:solidFill>
                <a:latin typeface="Verdana"/>
                <a:cs typeface="Verdana"/>
              </a:rPr>
              <a:t>been </a:t>
            </a:r>
            <a:endParaRPr lang="en-IN" sz="2000" spc="60" dirty="0" smtClean="0">
              <a:solidFill>
                <a:srgbClr val="404040"/>
              </a:solidFill>
              <a:latin typeface="Verdana"/>
              <a:cs typeface="Verdana"/>
            </a:endParaRPr>
          </a:p>
          <a:p>
            <a:pPr marL="12700" marR="353695" indent="0">
              <a:spcBef>
                <a:spcPts val="994"/>
              </a:spcBef>
              <a:buClr>
                <a:srgbClr val="A42F0F"/>
              </a:buClr>
              <a:buNone/>
              <a:tabLst>
                <a:tab pos="354965" algn="l"/>
                <a:tab pos="355600" algn="l"/>
              </a:tabLst>
            </a:pPr>
            <a:r>
              <a:rPr lang="en-IN" sz="2000" spc="-20" dirty="0" smtClean="0">
                <a:solidFill>
                  <a:srgbClr val="404040"/>
                </a:solidFill>
                <a:latin typeface="Verdana"/>
                <a:cs typeface="Verdana"/>
              </a:rPr>
              <a:t>correctly  </a:t>
            </a:r>
            <a:r>
              <a:rPr lang="en-IN" sz="2000" spc="-20" dirty="0">
                <a:solidFill>
                  <a:srgbClr val="404040"/>
                </a:solidFill>
                <a:latin typeface="Verdana"/>
                <a:cs typeface="Verdana"/>
              </a:rPr>
              <a:t>identified </a:t>
            </a:r>
            <a:r>
              <a:rPr lang="en-IN" sz="2000" spc="65" dirty="0">
                <a:solidFill>
                  <a:srgbClr val="404040"/>
                </a:solidFill>
                <a:latin typeface="Verdana"/>
                <a:cs typeface="Verdana"/>
              </a:rPr>
              <a:t>and </a:t>
            </a:r>
            <a:r>
              <a:rPr lang="en-IN" sz="2000" spc="-40" dirty="0" smtClean="0">
                <a:solidFill>
                  <a:srgbClr val="404040"/>
                </a:solidFill>
                <a:latin typeface="Verdana"/>
                <a:cs typeface="Verdana"/>
              </a:rPr>
              <a:t>verified</a:t>
            </a:r>
          </a:p>
          <a:p>
            <a:pPr marL="12700" marR="353695" indent="0">
              <a:spcBef>
                <a:spcPts val="994"/>
              </a:spcBef>
              <a:buClr>
                <a:srgbClr val="A42F0F"/>
              </a:buClr>
              <a:buNone/>
              <a:tabLst>
                <a:tab pos="354965" algn="l"/>
                <a:tab pos="355600" algn="l"/>
              </a:tabLst>
            </a:pPr>
            <a:r>
              <a:rPr lang="en-IN" sz="2000" spc="10" dirty="0" smtClean="0">
                <a:solidFill>
                  <a:srgbClr val="404040"/>
                </a:solidFill>
                <a:latin typeface="Verdana"/>
                <a:cs typeface="Verdana"/>
              </a:rPr>
              <a:t>before </a:t>
            </a:r>
            <a:r>
              <a:rPr lang="en-IN" sz="2000" spc="-25" dirty="0">
                <a:solidFill>
                  <a:srgbClr val="404040"/>
                </a:solidFill>
                <a:latin typeface="Verdana"/>
                <a:cs typeface="Verdana"/>
              </a:rPr>
              <a:t>the </a:t>
            </a:r>
            <a:r>
              <a:rPr lang="en-IN" sz="2000" spc="15" dirty="0">
                <a:solidFill>
                  <a:srgbClr val="404040"/>
                </a:solidFill>
                <a:latin typeface="Verdana"/>
                <a:cs typeface="Verdana"/>
              </a:rPr>
              <a:t>loan</a:t>
            </a:r>
            <a:r>
              <a:rPr lang="en-IN" sz="2000" spc="-385" dirty="0">
                <a:solidFill>
                  <a:srgbClr val="404040"/>
                </a:solidFill>
                <a:latin typeface="Verdana"/>
                <a:cs typeface="Verdana"/>
              </a:rPr>
              <a:t> </a:t>
            </a:r>
            <a:r>
              <a:rPr lang="en-IN" sz="2000" spc="-175" dirty="0">
                <a:solidFill>
                  <a:srgbClr val="404040"/>
                </a:solidFill>
                <a:latin typeface="Verdana"/>
                <a:cs typeface="Verdana"/>
              </a:rPr>
              <a:t>is </a:t>
            </a:r>
            <a:r>
              <a:rPr lang="en-IN" sz="2000" spc="-75" dirty="0">
                <a:solidFill>
                  <a:srgbClr val="404040"/>
                </a:solidFill>
                <a:latin typeface="Verdana"/>
                <a:cs typeface="Verdana"/>
              </a:rPr>
              <a:t>lent.</a:t>
            </a:r>
            <a:endParaRPr lang="en-IN" sz="2000" dirty="0">
              <a:latin typeface="Verdana"/>
              <a:cs typeface="Verdana"/>
            </a:endParaRPr>
          </a:p>
          <a:p>
            <a:endParaRPr lang="en-IN" sz="2000" dirty="0"/>
          </a:p>
        </p:txBody>
      </p:sp>
      <p:sp>
        <p:nvSpPr>
          <p:cNvPr id="4" name="object 6"/>
          <p:cNvSpPr/>
          <p:nvPr/>
        </p:nvSpPr>
        <p:spPr>
          <a:xfrm>
            <a:off x="5120147" y="1797519"/>
            <a:ext cx="6954011" cy="3701796"/>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18966099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1690</TotalTime>
  <Words>948</Words>
  <Application>Microsoft Office PowerPoint</Application>
  <PresentationFormat>Widescreen</PresentationFormat>
  <Paragraphs>118</Paragraphs>
  <Slides>21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Adobe Fan Heiti Std B</vt:lpstr>
      <vt:lpstr>Adobe Gothic Std B</vt:lpstr>
      <vt:lpstr>Adobe Garamond Pro</vt:lpstr>
      <vt:lpstr>Arial</vt:lpstr>
      <vt:lpstr>Microsoft Sans Serif</vt:lpstr>
      <vt:lpstr>Sylfaen</vt:lpstr>
      <vt:lpstr>Tahoma</vt:lpstr>
      <vt:lpstr>Times New Roman</vt:lpstr>
      <vt:lpstr>Trebuchet MS</vt:lpstr>
      <vt:lpstr>Verdana</vt:lpstr>
      <vt:lpstr>Wingdings</vt:lpstr>
      <vt:lpstr>Wingdings 3</vt:lpstr>
      <vt:lpstr>Facet</vt:lpstr>
      <vt:lpstr>Gramener Case Study</vt:lpstr>
      <vt:lpstr>Standard Process for Data Mining</vt:lpstr>
      <vt:lpstr>            Business Objectives</vt:lpstr>
      <vt:lpstr>                 Data Understanding</vt:lpstr>
      <vt:lpstr>                   Problem Analysis</vt:lpstr>
      <vt:lpstr>                       Problem Analysis</vt:lpstr>
      <vt:lpstr>Plots: Annual  Income vs  Grade</vt:lpstr>
      <vt:lpstr>Loan amount vs  Loan Status/Grade</vt:lpstr>
      <vt:lpstr>Loan amount vs  Verification</vt:lpstr>
      <vt:lpstr>              Univariate analysis</vt:lpstr>
      <vt:lpstr>             Univariate analysis</vt:lpstr>
      <vt:lpstr>                Univariate analysis</vt:lpstr>
      <vt:lpstr>                Univariate analysis</vt:lpstr>
      <vt:lpstr>              Bivariate analysis </vt:lpstr>
      <vt:lpstr> Bivariate analysis </vt:lpstr>
      <vt:lpstr> Bivariate analysis </vt:lpstr>
      <vt:lpstr> Bivariate analysis </vt:lpstr>
      <vt:lpstr>                 Bivariate analysis </vt:lpstr>
      <vt:lpstr>                Bivariate analysis </vt:lpstr>
      <vt:lpstr>                   Conclusion</vt:lpstr>
      <vt:lpstr>Recommendations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Gramener Case Study</dc:title>
  <dc:creator>aayushiaggarwal97@gmail.com</dc:creator>
  <cp:lastModifiedBy>aayushiaggarwal97@gmail.com</cp:lastModifiedBy>
  <cp:revision>15</cp:revision>
  <dcterms:created xsi:type="dcterms:W3CDTF">2019-03-30T08:26:19Z</dcterms:created>
  <dcterms:modified xsi:type="dcterms:W3CDTF">2019-03-31T12:37:03Z</dcterms:modified>
</cp:coreProperties>
</file>