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Data Pipeline Architecture </a:t>
            </a:r>
          </a:p>
        </p:txBody>
      </p: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7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Kaggle.com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B5245E3-4035-4760-B649-EB7C65910BA3}"/>
              </a:ext>
            </a:extLst>
          </p:cNvPr>
          <p:cNvSpPr txBox="1"/>
          <p:nvPr/>
        </p:nvSpPr>
        <p:spPr>
          <a:xfrm>
            <a:off x="568098" y="1270541"/>
            <a:ext cx="1767840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err="1"/>
              <a:t>BitCoin</a:t>
            </a:r>
            <a:r>
              <a:rPr lang="en-ZA" dirty="0"/>
              <a:t> Tweets Data</a:t>
            </a:r>
          </a:p>
        </p:txBody>
      </p: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7423834" y="3458100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27091" y="4487061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95FD264-8E31-48FC-B238-6A950A9C6583}"/>
              </a:ext>
            </a:extLst>
          </p:cNvPr>
          <p:cNvSpPr txBox="1"/>
          <p:nvPr/>
        </p:nvSpPr>
        <p:spPr>
          <a:xfrm>
            <a:off x="2088218" y="4915397"/>
            <a:ext cx="1767840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/>
              <a:t>Producing Data Into Kafka Topic “</a:t>
            </a:r>
            <a:r>
              <a:rPr lang="en-ZA" dirty="0" err="1"/>
              <a:t>BitCoinTweets</a:t>
            </a:r>
            <a:r>
              <a:rPr lang="en-ZA" dirty="0"/>
              <a:t>”</a:t>
            </a:r>
          </a:p>
        </p:txBody>
      </p: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27092" y="1163498"/>
            <a:ext cx="1854858" cy="830997"/>
            <a:chOff x="3095088" y="1270541"/>
            <a:chExt cx="1767840" cy="83099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8309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BitCoinTweetDataIngestionStreaming.py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932064" y="4955800"/>
            <a:ext cx="2201450" cy="1661992"/>
            <a:chOff x="3764706" y="4930774"/>
            <a:chExt cx="2039617" cy="170766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17076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Cleaning Data and calculating sentiment score using “</a:t>
              </a:r>
              <a:r>
                <a:rPr lang="en-ZA" dirty="0" err="1"/>
                <a:t>vaderSentiment</a:t>
              </a:r>
              <a:r>
                <a:rPr lang="en-ZA" dirty="0"/>
                <a:t>” module.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4036484" y="6115445"/>
              <a:ext cx="176783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6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3.2</a:t>
            </a:r>
          </a:p>
        </p:txBody>
      </p: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337761" y="992797"/>
            <a:ext cx="1793044" cy="1107996"/>
            <a:chOff x="5337761" y="992797"/>
            <a:chExt cx="1793044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37761" y="992797"/>
              <a:ext cx="1767840" cy="110799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Ingesting Data Into MongoDB collection “</a:t>
              </a:r>
              <a:r>
                <a:rPr lang="en-ZA" dirty="0" err="1"/>
                <a:t>BitCoinTweets</a:t>
              </a:r>
              <a:r>
                <a:rPr lang="en-ZA" dirty="0"/>
                <a:t>”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229612" y="4528852"/>
            <a:ext cx="2259911" cy="1661993"/>
            <a:chOff x="7397993" y="4930774"/>
            <a:chExt cx="2259911" cy="120072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397993" y="4930774"/>
              <a:ext cx="2259911" cy="120072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For Analysis:</a:t>
              </a:r>
            </a:p>
            <a:p>
              <a:pPr algn="ctr"/>
              <a:r>
                <a:rPr lang="en-ZA" dirty="0"/>
                <a:t>1.Reading Cleaned Tweets Data from MongoDB.</a:t>
              </a:r>
            </a:p>
            <a:p>
              <a:pPr algn="ctr"/>
              <a:r>
                <a:rPr lang="en-ZA" dirty="0"/>
                <a:t>2. Reading Bitcoin Price History Data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873887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13668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4.2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F8EBB4A-906D-4B4E-9C8D-2D01E7086702}"/>
              </a:ext>
            </a:extLst>
          </p:cNvPr>
          <p:cNvSpPr txBox="1"/>
          <p:nvPr/>
        </p:nvSpPr>
        <p:spPr>
          <a:xfrm>
            <a:off x="8728288" y="985683"/>
            <a:ext cx="2076553" cy="138499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/>
              <a:t>Correlating BTC Tweets and Price Data To check the effect of Tweets on BTC Price. </a:t>
            </a:r>
          </a:p>
        </p:txBody>
      </p: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0690058" y="3424423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349788" y="3978954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93" name="Arrow: U-Turn Milestone 2" title="Timeline Arrow">
            <a:extLst>
              <a:ext uri="{FF2B5EF4-FFF2-40B4-BE49-F238E27FC236}">
                <a16:creationId xmlns:a16="http://schemas.microsoft.com/office/drawing/2014/main" id="{E739DED9-6577-463C-947A-B94F6452CDD8}"/>
              </a:ext>
            </a:extLst>
          </p:cNvPr>
          <p:cNvSpPr/>
          <p:nvPr/>
        </p:nvSpPr>
        <p:spPr>
          <a:xfrm flipV="1">
            <a:off x="2258833" y="3458100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94" name="Connector Milestone 1" title="Connecter Line">
            <a:extLst>
              <a:ext uri="{FF2B5EF4-FFF2-40B4-BE49-F238E27FC236}">
                <a16:creationId xmlns:a16="http://schemas.microsoft.com/office/drawing/2014/main" id="{3AC32F0A-7967-48A5-9135-47EE66AAF045}"/>
              </a:ext>
            </a:extLst>
          </p:cNvPr>
          <p:cNvCxnSpPr>
            <a:cxnSpLocks/>
          </p:cNvCxnSpPr>
          <p:nvPr/>
        </p:nvCxnSpPr>
        <p:spPr>
          <a:xfrm flipH="1">
            <a:off x="6246884" y="2142109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uration 5" title="Duration Text">
            <a:extLst>
              <a:ext uri="{FF2B5EF4-FFF2-40B4-BE49-F238E27FC236}">
                <a16:creationId xmlns:a16="http://schemas.microsoft.com/office/drawing/2014/main" id="{D253C402-089D-4FA8-BD56-BF121029E66F}"/>
              </a:ext>
            </a:extLst>
          </p:cNvPr>
          <p:cNvSpPr txBox="1"/>
          <p:nvPr/>
        </p:nvSpPr>
        <p:spPr>
          <a:xfrm>
            <a:off x="3994492" y="4748923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3.1</a:t>
            </a:r>
          </a:p>
        </p:txBody>
      </p:sp>
      <p:sp>
        <p:nvSpPr>
          <p:cNvPr id="100" name="Duration 5" title="Duration Text">
            <a:extLst>
              <a:ext uri="{FF2B5EF4-FFF2-40B4-BE49-F238E27FC236}">
                <a16:creationId xmlns:a16="http://schemas.microsoft.com/office/drawing/2014/main" id="{0992CE4B-8EF4-4259-9FC0-A375D4AEF4E1}"/>
              </a:ext>
            </a:extLst>
          </p:cNvPr>
          <p:cNvSpPr txBox="1"/>
          <p:nvPr/>
        </p:nvSpPr>
        <p:spPr>
          <a:xfrm>
            <a:off x="3337669" y="2030077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</a:p>
        </p:txBody>
      </p:sp>
      <p:sp>
        <p:nvSpPr>
          <p:cNvPr id="101" name="Duration 5" title="Duration Text">
            <a:extLst>
              <a:ext uri="{FF2B5EF4-FFF2-40B4-BE49-F238E27FC236}">
                <a16:creationId xmlns:a16="http://schemas.microsoft.com/office/drawing/2014/main" id="{DEF899BD-4FF3-4AB0-8209-DDBCF7E7E0BD}"/>
              </a:ext>
            </a:extLst>
          </p:cNvPr>
          <p:cNvSpPr txBox="1"/>
          <p:nvPr/>
        </p:nvSpPr>
        <p:spPr>
          <a:xfrm>
            <a:off x="7555890" y="420659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4.1</a:t>
            </a: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</Template>
  <TotalTime>43</TotalTime>
  <Words>90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Project Data Pipeline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Pipeline Architecture </dc:title>
  <dc:creator>Aayushi Dubey</dc:creator>
  <cp:lastModifiedBy>Aayushi Dubey</cp:lastModifiedBy>
  <cp:revision>1</cp:revision>
  <dcterms:created xsi:type="dcterms:W3CDTF">2022-05-14T00:41:42Z</dcterms:created>
  <dcterms:modified xsi:type="dcterms:W3CDTF">2022-05-14T01:25:00Z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