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T Sans" panose="020F0502020204030204" pitchFamily="34" charset="0"/>
      <p:regular r:id="rId35"/>
      <p:bold r:id="rId36"/>
      <p:italic r:id="rId37"/>
      <p:boldItalic r:id="rId38"/>
    </p:embeddedFont>
    <p:embeddedFont>
      <p:font typeface="Source Code Pro" panose="020F050202020403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618F1-D3C4-4E3F-BFAA-94670CCC0A67}">
  <a:tblStyle styleId="{4EC618F1-D3C4-4E3F-BFAA-94670CCC0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f9dbcffc42_0_4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f9dbcffc42_0_4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2f9dbcffc42_0_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2f9dbcffc42_0_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2f9dbcffc42_0_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2f9dbcffc42_0_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2f9dbcffc42_0_4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2f9dbcffc42_0_4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2f9dbcffc42_0_4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2f9dbcffc42_0_4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f9dbcffc42_0_4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f9dbcffc42_0_4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2f9dbcffc42_0_4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2f9dbcffc42_0_4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direction?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strength?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2f9dbcffc42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2f9dbcffc42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Normally, linear regressions are not so simple - there can be multiple features than interact together to create an even better prediction.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car prices – you could just use year it was made to predict it, but combining the year and the person’s average income could potentially create even better predictions.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f9dbcffc42_0_4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2f9dbcffc42_0_4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f9dbcffc42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f9dbcffc42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2f9dbcffc42_0_4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2f9dbcffc42_0_4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say you’re predicting house prices based on features like square footage, number of bedrooms, and location.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If your R2=0.8, it means 80% of the variation in house prices is explained by these features. The other 20% is unexplained, possibly due to other factors not included in your model.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f9dbcffc42_0_4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f9dbcffc42_0_4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Imputation  and one-hot encoding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Dataset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 and test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Overfitting with graph visualization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 &amp; Multiple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algorithms – you’ll see on the demo &amp; better algorithms next week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Four categories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Wrapper and filter method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Interactions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f9dbcffc42_0_4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2f9dbcffc42_0_4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2f9dbcffc42_0_5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2f9dbcffc42_0_5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actual examples here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diamond features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 ask – what are some features that that might work together to to show wrapper method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 ask – what is the one feature that you think are gonna be the best predictors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f9dbcffc42_0_5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f9dbcffc42_0_5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f9dbcffc42_0_4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2f9dbcffc42_0_4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someone tell me any example of machine learning?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f9dbcffc42_0_4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f9dbcffc42_0_4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f9dbcffc42_0_4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f9dbcffc42_0_4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f9dbcffc42_0_4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f9dbcffc42_0_4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f9dbcffc42_0_4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f9dbcffc42_0_4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f9dbcffc42_0_4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f9dbcffc42_0_4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f9dbcffc42_0_4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2f9dbcffc42_0_4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55" name="Google Shape;55;p14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56" name="Google Shape;56;p1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7" name="Google Shape;57;p1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" name="Google Shape;58;p14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" name="Google Shape;61;p14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14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4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4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14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14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14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79" name="Google Shape;79;p1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1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1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03" name="Google Shape;103;p14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14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8" name="Google Shape;108;p1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9" name="Google Shape;109;p1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1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1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1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1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4" name="Google Shape;114;p1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14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16" name="Google Shape;116;p14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14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121" name="Google Shape;121;p1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2" name="Google Shape;122;p1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" name="Google Shape;123;p1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4" name="Google Shape;124;p1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1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1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1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" name="Google Shape;129;p1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131" name="Google Shape;131;p1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2" name="Google Shape;132;p1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" name="Google Shape;133;p1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1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136;p1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1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138;p1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9" name="Google Shape;139;p1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46" name="Google Shape;146;p15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52" name="Google Shape;152;p1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" name="Google Shape;154;p1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5" name="Google Shape;15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0" name="Google Shape;160;p1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62" name="Google Shape;162;p1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3" name="Google Shape;163;p1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4" name="Google Shape;164;p1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5" name="Google Shape;16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0" name="Google Shape;170;p1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0" name="Google Shape;180;p1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88" name="Google Shape;188;p16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89" name="Google Shape;189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" name="Google Shape;190;p16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91" name="Google Shape;191;p16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6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16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95" name="Google Shape;195;p16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" name="Google Shape;196;p16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97" name="Google Shape;197;p1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" name="Google Shape;199;p16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00" name="Google Shape;200;p1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1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2" name="Google Shape;202;p16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203" name="Google Shape;203;p1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1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5" name="Google Shape;205;p16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206" name="Google Shape;206;p16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209" name="Google Shape;209;p16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16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6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25" name="Google Shape;225;p17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226" name="Google Shape;226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" name="Google Shape;227;p17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" name="Google Shape;231;p17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232" name="Google Shape;232;p17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233" name="Google Shape;233;p17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234" name="Google Shape;234;p17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17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17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237;p17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238" name="Google Shape;238;p17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239" name="Google Shape;239;p17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17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1" name="Google Shape;241;p17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42" name="Google Shape;242;p17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43" name="Google Shape;243;p17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44" name="Google Shape;244;p17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45" name="Google Shape;245;p17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" name="Google Shape;246;p17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" name="Google Shape;247;p17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8" name="Google Shape;248;p17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9" name="Google Shape;249;p17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50" name="Google Shape;250;p17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1" name="Google Shape;251;p17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52" name="Google Shape;252;p17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17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17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17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6" name="Google Shape;256;p17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57" name="Google Shape;257;p17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58" name="Google Shape;258;p17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59" name="Google Shape;259;p17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60" name="Google Shape;260;p17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" name="Google Shape;261;p17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" name="Google Shape;262;p17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3" name="Google Shape;263;p17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4" name="Google Shape;264;p17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65" name="Google Shape;265;p17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6" name="Google Shape;266;p17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67" name="Google Shape;267;p17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68" name="Google Shape;268;p17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69" name="Google Shape;269;p17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70" name="Google Shape;270;p17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1" name="Google Shape;271;p17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2" name="Google Shape;272;p17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3" name="Google Shape;273;p17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4" name="Google Shape;274;p17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75" name="Google Shape;275;p17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6" name="Google Shape;276;p17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" name="Google Shape;279;p17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80" name="Google Shape;280;p17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81" name="Google Shape;281;p17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7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" name="Google Shape;286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7" name="Google Shape;287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" name="Google Shape;288;p17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89" name="Google Shape;289;p17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90" name="Google Shape;290;p17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17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93" name="Google Shape;293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4" name="Google Shape;294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8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98" name="Google Shape;298;p18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9" name="Google Shape;299;p18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18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302" name="Google Shape;302;p18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303" name="Google Shape;303;p18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18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306" name="Google Shape;306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7" name="Google Shape;307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8" name="Google Shape;308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9" name="Google Shape;309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4" name="Google Shape;314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8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316" name="Google Shape;316;p18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18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321" name="Google Shape;321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2" name="Google Shape;322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3" name="Google Shape;323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4" name="Google Shape;324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9" name="Google Shape;329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331" name="Google Shape;331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32" name="Google Shape;332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3" name="Google Shape;333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34" name="Google Shape;334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9" name="Google Shape;339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18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341" name="Google Shape;341;p18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342" name="Google Shape;342;p18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8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45" name="Google Shape;345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46" name="Google Shape;346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7" name="Google Shape;347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8" name="Google Shape;348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3" name="Google Shape;353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55" name="Google Shape;355;p18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60" name="Google Shape;360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61" name="Google Shape;361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2" name="Google Shape;362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63" name="Google Shape;363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8" name="Google Shape;368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18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70" name="Google Shape;370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71" name="Google Shape;371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2" name="Google Shape;372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73" name="Google Shape;373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78" name="Google Shape;378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1" name="Google Shape;381;p1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2" name="Google Shape;382;p1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87" name="Google Shape;387;p19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90" name="Google Shape;390;p19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19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93" name="Google Shape;393;p1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1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5" name="Google Shape;395;p1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19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97" name="Google Shape;397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9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9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404" name="Google Shape;404;p1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19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407" name="Google Shape;407;p1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11" name="Google Shape;411;p20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412" name="Google Shape;412;p20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413" name="Google Shape;413;p20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" name="Google Shape;415;p20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0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21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24" name="Google Shape;424;p21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425" name="Google Shape;425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6" name="Google Shape;426;p21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21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429" name="Google Shape;429;p2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2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" name="Google Shape;431;p21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432" name="Google Shape;432;p2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" name="Google Shape;434;p21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435" name="Google Shape;435;p2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7" name="Google Shape;437;p21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438" name="Google Shape;438;p2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443;p21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21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1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53" name="Google Shape;453;p21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4" name="Google Shape;454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5" name="Google Shape;455;p21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56" name="Google Shape;456;p2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21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21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66" name="Google Shape;466;p2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7" name="Google Shape;467;p2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2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23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75" name="Google Shape;475;p23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76" name="Google Shape;476;p23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77" name="Google Shape;477;p23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23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80" name="Google Shape;480;p2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23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88" name="Google Shape;488;p2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" name="Google Shape;495;p23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8" name="Google Shape;498;p23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99" name="Google Shape;499;p23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500" name="Google Shape;500;p23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01" name="Google Shape;501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02" name="Google Shape;502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7" name="Google Shape;507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" name="Google Shape;508;p23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09" name="Google Shape;509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10" name="Google Shape;510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5" name="Google Shape;515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6" name="Google Shape;516;p23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17" name="Google Shape;517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18" name="Google Shape;518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3" name="Google Shape;523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4" name="Google Shape;524;p23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25" name="Google Shape;525;p2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2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2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1" name="Google Shape;531;p2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2" name="Google Shape;532;p23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533" name="Google Shape;533;p23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34" name="Google Shape;534;p23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5" name="Google Shape;535;p23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536" name="Google Shape;536;p23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6" name="Google Shape;546;p25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7" name="Google Shape;547;p25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8" name="Google Shape;548;p25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53" name="Google Shape;553;p25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54" name="Google Shape;554;p25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25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56" name="Google Shape;556;p2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5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64" name="Google Shape;564;p2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5" name="Google Shape;565;p2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66" name="Google Shape;566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8" name="Google Shape;568;p25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69" name="Google Shape;569;p2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0" name="Google Shape;570;p2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71" name="Google Shape;57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3" name="Google Shape;573;p25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74" name="Google Shape;574;p2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5" name="Google Shape;575;p2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76" name="Google Shape;576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8" name="Google Shape;578;p25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79" name="Google Shape;579;p25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80" name="Google Shape;580;p2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3" name="Google Shape;583;p25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86" name="Google Shape;586;p25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7" name="Google Shape;587;p25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8" name="Google Shape;588;p25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4" name="Google Shape;594;p27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95" name="Google Shape;595;p2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98" name="Google Shape;598;p27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Google Shape;599;p27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7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608" name="Google Shape;608;p2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7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7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620" name="Google Shape;620;p27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621" name="Google Shape;621;p27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622" name="Google Shape;622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23" name="Google Shape;623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28" name="Google Shape;628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9" name="Google Shape;629;p27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30" name="Google Shape;630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6" name="Google Shape;636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7" name="Google Shape;637;p27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38" name="Google Shape;638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39" name="Google Shape;639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" name="Google Shape;640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4" name="Google Shape;644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5" name="Google Shape;645;p27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46" name="Google Shape;646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7" name="Google Shape;647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3" name="Google Shape;653;p27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54" name="Google Shape;654;p27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55" name="Google Shape;655;p27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6" name="Google Shape;656;p27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27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58" name="Google Shape;658;p27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2" name="Google Shape;662;p28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63" name="Google Shape;663;p28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64" name="Google Shape;664;p2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68" name="Google Shape;668;p28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9" name="Google Shape;669;p28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70" name="Google Shape;670;p2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72" name="Google Shape;672;p28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28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75" name="Google Shape;675;p2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6" name="Google Shape;676;p28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77" name="Google Shape;677;p28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8" name="Google Shape;678;p28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79" name="Google Shape;679;p2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81" name="Google Shape;681;p28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82" name="Google Shape;682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85" name="Google Shape;685;p2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Google Shape;686;p28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28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88" name="Google Shape;688;p28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89" name="Google Shape;689;p2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6" name="Google Shape;696;p28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97" name="Google Shape;697;p2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4" name="Google Shape;704;p28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2" name="Google Shape;712;p28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713" name="Google Shape;713;p2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4" name="Google Shape;714;p2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5" name="Google Shape;715;p2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18" name="Google Shape;718;p29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719" name="Google Shape;719;p29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720" name="Google Shape;720;p29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1" name="Google Shape;721;p29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722" name="Google Shape;722;p29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9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9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9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9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9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9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9" name="Google Shape;729;p29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730" name="Google Shape;730;p29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9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9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29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29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29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29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7" name="Google Shape;737;p29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29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739" name="Google Shape;739;p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29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742" name="Google Shape;742;p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4" name="Google Shape;744;p29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45" name="Google Shape;745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6" name="Google Shape;746;p29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47" name="Google Shape;747;p29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48" name="Google Shape;748;p29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29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0" name="Google Shape;750;p29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2" name="Google Shape;752;p29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53" name="Google Shape;753;p2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0" name="Google Shape;760;p29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61" name="Google Shape;761;p2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2" name="Google Shape;762;p2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2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0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66" name="Google Shape;766;p30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7" name="Google Shape;767;p30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68" name="Google Shape;768;p30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69" name="Google Shape;76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1" name="Google Shape;771;p30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72" name="Google Shape;77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4" name="Google Shape;77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75" name="Google Shape;775;p30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76" name="Google Shape;77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30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30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80" name="Google Shape;780;p3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30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89" name="Google Shape;789;p30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90" name="Google Shape;790;p30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30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93" name="Google Shape;793;p3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30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97" name="Google Shape;797;p30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0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0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801" name="Google Shape;801;p30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3" name="Google Shape;803;p30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31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1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8" name="Google Shape;808;p31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809" name="Google Shape;809;p31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812" name="Google Shape;812;p31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1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817" name="Google Shape;817;p31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818" name="Google Shape;818;p31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21" name="Google Shape;821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2" name="Google Shape;822;p31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31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825" name="Google Shape;825;p31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31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828" name="Google Shape;828;p3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1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836" name="Google Shape;836;p3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2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32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47" name="Google Shape;847;p3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8" name="Google Shape;848;p32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49" name="Google Shape;849;p3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32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57" name="Google Shape;857;p32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8" name="Google Shape;858;p32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59" name="Google Shape;859;p3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1" name="Google Shape;861;p32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62" name="Google Shape;862;p3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4" name="Google Shape;864;p32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65" name="Google Shape;865;p3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7" name="Google Shape;867;p32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32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69" name="Google Shape;869;p32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32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72" name="Google Shape;872;p32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4" name="Google Shape;874;p32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75" name="Google Shape;875;p3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6" name="Google Shape;876;p32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32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80" name="Google Shape;880;p3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3" name="Google Shape;883;p32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33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90" name="Google Shape;890;p33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91" name="Google Shape;891;p33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4" name="Google Shape;894;p33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95" name="Google Shape;895;p33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33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98" name="Google Shape;898;p33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00;p33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901" name="Google Shape;901;p3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03" name="Google Shape;903;p3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4" name="Google Shape;904;p33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905" name="Google Shape;905;p3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6" name="Google Shape;906;p33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907" name="Google Shape;907;p33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9" name="Google Shape;909;p33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3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2" name="Google Shape;912;p33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913" name="Google Shape;913;p3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18" name="Google Shape;918;p33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919" name="Google Shape;919;p33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0" name="Google Shape;920;p33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34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923" name="Google Shape;923;p3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4" name="Google Shape;924;p34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25" name="Google Shape;925;p34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26" name="Google Shape;926;p34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4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8" name="Google Shape;928;p34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29" name="Google Shape;929;p34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4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4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2" name="Google Shape;932;p34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33" name="Google Shape;933;p3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34" name="Google Shape;934;p3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35" name="Google Shape;935;p3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36" name="Google Shape;936;p3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7" name="Google Shape;937;p3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8" name="Google Shape;938;p3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9" name="Google Shape;939;p3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0" name="Google Shape;940;p3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41" name="Google Shape;941;p3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2" name="Google Shape;942;p34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943" name="Google Shape;943;p3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44" name="Google Shape;944;p3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45" name="Google Shape;945;p3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46" name="Google Shape;946;p3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7" name="Google Shape;947;p3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8" name="Google Shape;948;p3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9" name="Google Shape;949;p3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0" name="Google Shape;950;p3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51" name="Google Shape;951;p3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2" name="Google Shape;952;p34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53" name="Google Shape;953;p3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54" name="Google Shape;954;p3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55" name="Google Shape;955;p3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56" name="Google Shape;956;p3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7" name="Google Shape;957;p3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8" name="Google Shape;958;p3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9" name="Google Shape;959;p3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0" name="Google Shape;960;p3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61" name="Google Shape;961;p3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2" name="Google Shape;962;p34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63" name="Google Shape;963;p34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34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5" name="Google Shape;965;p34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66" name="Google Shape;966;p3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8" name="Google Shape;96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9" name="Google Shape;969;p3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0" name="Google Shape;970;p34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71" name="Google Shape;971;p34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72" name="Google Shape;972;p34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73" name="Google Shape;973;p34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34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76" name="Google Shape;976;p3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" name="Google Shape;979;p34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80" name="Google Shape;980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81" name="Google Shape;981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82" name="Google Shape;982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83" name="Google Shape;983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7" name="Google Shape;987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88" name="Google Shape;988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9" name="Google Shape;989;p34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90" name="Google Shape;990;p34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91" name="Google Shape;991;p34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34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94" name="Google Shape;994;p3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6" name="Google Shape;996;p34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97" name="Google Shape;997;p3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8" name="Google Shape;998;p34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99" name="Google Shape;999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00" name="Google Shape;1000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01" name="Google Shape;1001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02" name="Google Shape;1002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1003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1004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5" name="Google Shape;1005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07" name="Google Shape;1007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34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1009" name="Google Shape;1009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10" name="Google Shape;1010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11" name="Google Shape;1011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12" name="Google Shape;1012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17" name="Google Shape;1017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1" name="Google Shape;1021;p35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2" name="Google Shape;1022;p35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23" name="Google Shape;1023;p35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24" name="Google Shape;1024;p35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1025" name="Google Shape;1025;p3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6" name="Google Shape;1026;p35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027" name="Google Shape;1027;p35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28" name="Google Shape;1028;p35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5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0" name="Google Shape;1030;p35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31" name="Google Shape;1031;p35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5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5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4" name="Google Shape;1034;p35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35" name="Google Shape;1035;p35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36" name="Google Shape;1036;p35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37" name="Google Shape;1037;p35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38" name="Google Shape;1038;p3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9" name="Google Shape;1039;p3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0" name="Google Shape;1040;p3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1" name="Google Shape;1041;p3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2" name="Google Shape;1042;p3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43" name="Google Shape;1043;p35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4" name="Google Shape;1044;p35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45" name="Google Shape;1045;p35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6" name="Google Shape;1046;p35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47" name="Google Shape;1047;p35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48" name="Google Shape;1048;p3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" name="Google Shape;1049;p3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" name="Google Shape;1050;p3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1" name="Google Shape;1051;p3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2" name="Google Shape;1052;p3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53" name="Google Shape;1053;p35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4" name="Google Shape;1054;p35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55" name="Google Shape;1055;p35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6" name="Google Shape;1056;p35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57" name="Google Shape;1057;p35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58" name="Google Shape;1058;p3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9" name="Google Shape;1059;p3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0" name="Google Shape;1060;p3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1" name="Google Shape;1061;p3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2" name="Google Shape;1062;p3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" name="Google Shape;1063;p35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4" name="Google Shape;1064;p35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65" name="Google Shape;1065;p35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5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7" name="Google Shape;1067;p35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68" name="Google Shape;1068;p3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70" name="Google Shape;1070;p35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1" name="Google Shape;1071;p35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72" name="Google Shape;1072;p3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3" name="Google Shape;1073;p3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4" name="Google Shape;1074;p3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5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76" name="Google Shape;1076;p35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77" name="Google Shape;1077;p3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35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82" name="Google Shape;1082;p3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3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84" name="Google Shape;1084;p3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6" name="Google Shape;1086;p3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87" name="Google Shape;1087;p3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9" name="Google Shape;1089;p35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5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2" name="Google Shape;1092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3" name="Google Shape;1093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36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96" name="Google Shape;1096;p36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97" name="Google Shape;1097;p36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98" name="Google Shape;1098;p36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9" name="Google Shape;1099;p36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100" name="Google Shape;1100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01" name="Google Shape;1101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2" name="Google Shape;1102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3" name="Google Shape;1103;p36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36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36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36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08" name="Google Shape;1108;p36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09" name="Google Shape;1109;p36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10" name="Google Shape;1110;p36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111" name="Google Shape;1111;p36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3" name="Google Shape;1113;p36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114" name="Google Shape;1114;p3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1" name="Google Shape;1121;p36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122" name="Google Shape;1122;p3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36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130" name="Google Shape;1130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1" name="Google Shape;1131;p36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36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137" name="Google Shape;1137;p3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36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140" name="Google Shape;1140;p3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2" name="Google Shape;1142;p36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143" name="Google Shape;1143;p36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144" name="Google Shape;1144;p36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6" name="Google Shape;1146;p36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6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49" name="Google Shape;1149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7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37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37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37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62" name="Google Shape;1162;p37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63" name="Google Shape;1163;p37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64" name="Google Shape;1164;p37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65" name="Google Shape;1165;p37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66" name="Google Shape;1166;p37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67" name="Google Shape;1167;p37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68" name="Google Shape;1168;p37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69" name="Google Shape;1169;p37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3" name="Google Shape;1173;p37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74" name="Google Shape;1174;p37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5" name="Google Shape;1175;p37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76" name="Google Shape;1176;p3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8" name="Google Shape;1178;p37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79" name="Google Shape;1179;p3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1" name="Google Shape;1181;p37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7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83" name="Google Shape;1183;p37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84" name="Google Shape;1184;p3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37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37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87" name="Google Shape;1187;p3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37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95" name="Google Shape;1195;p3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37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203" name="Google Shape;1203;p3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206" name="Google Shape;1206;p3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7" name="Google Shape;1207;p3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8" name="Google Shape;1208;p3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38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38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38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38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38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16" name="Google Shape;1216;p38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17" name="Google Shape;1217;p38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18" name="Google Shape;1218;p38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19" name="Google Shape;1219;p38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220" name="Google Shape;1220;p3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1" name="Google Shape;1221;p38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222" name="Google Shape;1222;p38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4" name="Google Shape;1224;p38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25" name="Google Shape;1225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7" name="Google Shape;1227;p38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28" name="Google Shape;1228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0" name="Google Shape;1230;p38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231" name="Google Shape;1231;p38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8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3" name="Google Shape;1233;p38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234" name="Google Shape;1234;p38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8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36" name="Google Shape;1236;p38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237" name="Google Shape;1237;p38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238" name="Google Shape;1238;p38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239" name="Google Shape;1239;p38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8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8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8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38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44" name="Google Shape;1244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6" name="Google Shape;1246;p38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47" name="Google Shape;1247;p3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9" name="Google Shape;1249;p38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50" name="Google Shape;1250;p38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8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52" name="Google Shape;1252;p3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3" name="Google Shape;1253;p38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54" name="Google Shape;1254;p38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55" name="Google Shape;1255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38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58" name="Google Shape;1258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39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39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4" name="Google Shape;1264;p39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5" name="Google Shape;1265;p39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39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39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39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69" name="Google Shape;1269;p39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70" name="Google Shape;1270;p39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71" name="Google Shape;1271;p39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72" name="Google Shape;1272;p39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73" name="Google Shape;1273;p39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74" name="Google Shape;1274;p39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75" name="Google Shape;1275;p3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6" name="Google Shape;1276;p39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77" name="Google Shape;1277;p39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39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81" name="Google Shape;1281;p39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3" name="Google Shape;1283;p39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84" name="Google Shape;1284;p39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85" name="Google Shape;1285;p3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88" name="Google Shape;1288;p3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9" name="Google Shape;1289;p39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90" name="Google Shape;1290;p39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91" name="Google Shape;1291;p3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3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3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3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8" name="Google Shape;1298;p39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99" name="Google Shape;1299;p3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3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3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3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3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3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3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6" name="Google Shape;1306;p39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307" name="Google Shape;1307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8" name="Google Shape;1308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09" name="Google Shape;1309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0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2" name="Google Shape;1312;p40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3" name="Google Shape;1313;p40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4" name="Google Shape;1314;p40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5" name="Google Shape;1315;p40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6" name="Google Shape;1316;p40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7" name="Google Shape;1317;p40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8" name="Google Shape;1318;p40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319" name="Google Shape;1319;p4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322" name="Google Shape;1322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3" name="Google Shape;1323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4" name="Google Shape;1324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1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7" name="Google Shape;1327;p41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41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30" name="Google Shape;1330;p41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331" name="Google Shape;1331;p41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332" name="Google Shape;1332;p41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1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" name="Google Shape;1334;p41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335" name="Google Shape;1335;p4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36" name="Google Shape;1336;p4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7" name="Google Shape;1337;p4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38" name="Google Shape;1338;p4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4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4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341;p4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342;p4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43" name="Google Shape;1343;p4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41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45" name="Google Shape;1345;p41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1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1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1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41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50" name="Google Shape;1350;p4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51" name="Google Shape;1351;p4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52" name="Google Shape;1352;p4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53" name="Google Shape;1353;p4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4" name="Google Shape;1354;p4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5" name="Google Shape;1355;p4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6" name="Google Shape;1356;p4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7" name="Google Shape;1357;p4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8" name="Google Shape;1358;p4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9" name="Google Shape;1359;p41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60" name="Google Shape;1360;p4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61" name="Google Shape;1361;p4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62" name="Google Shape;1362;p4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63" name="Google Shape;1363;p4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4" name="Google Shape;1364;p4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5" name="Google Shape;1365;p4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6" name="Google Shape;1366;p4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7" name="Google Shape;1367;p4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68" name="Google Shape;1368;p4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41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70" name="Google Shape;1370;p41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1" name="Google Shape;1371;p41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72" name="Google Shape;1372;p41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1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1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1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41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77" name="Google Shape;1377;p41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8" name="Google Shape;1378;p41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79" name="Google Shape;1379;p4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4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1" name="Google Shape;1381;p41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82" name="Google Shape;1382;p4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4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42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86" name="Google Shape;1386;p4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87" name="Google Shape;1387;p4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42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92" name="Google Shape;1392;p4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3" name="Google Shape;1393;p4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94" name="Google Shape;1394;p4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6" name="Google Shape;1396;p4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97" name="Google Shape;1397;p4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99" name="Google Shape;1399;p4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2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401" name="Google Shape;1401;p4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02" name="Google Shape;1402;p4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42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4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405" name="Google Shape;1405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4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413" name="Google Shape;1413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0" name="Google Shape;1420;p42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421" name="Google Shape;1421;p42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43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425" name="Google Shape;1425;p4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6" name="Google Shape;1426;p43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427" name="Google Shape;1427;p43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8" name="Google Shape;1428;p43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429" name="Google Shape;1429;p4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31" name="Google Shape;1431;p43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432" name="Google Shape;1432;p43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3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435" name="Google Shape;1435;p4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6" name="Google Shape;1436;p43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" name="Google Shape;1437;p43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438" name="Google Shape;1438;p43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39" name="Google Shape;1439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6" name="Google Shape;1446;p43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47" name="Google Shape;1447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4" name="Google Shape;1454;p43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55" name="Google Shape;1455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2" name="Google Shape;1462;p43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63" name="Google Shape;1463;p4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64" name="Google Shape;1464;p4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65" name="Google Shape;1465;p4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4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MISA</a:t>
            </a:r>
            <a:endParaRPr/>
          </a:p>
        </p:txBody>
      </p:sp>
      <p:sp>
        <p:nvSpPr>
          <p:cNvPr id="1471" name="Google Shape;1471;p44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 to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Machine Learning</a:t>
            </a:r>
            <a:endParaRPr/>
          </a:p>
        </p:txBody>
      </p:sp>
      <p:grpSp>
        <p:nvGrpSpPr>
          <p:cNvPr id="1472" name="Google Shape;1472;p44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73" name="Google Shape;1473;p44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74" name="Google Shape;1474;p44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75" name="Google Shape;1475;p44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7" name="Google Shape;1477;p44"/>
          <p:cNvGrpSpPr/>
          <p:nvPr/>
        </p:nvGrpSpPr>
        <p:grpSpPr>
          <a:xfrm>
            <a:off x="8017401" y="-313900"/>
            <a:ext cx="134100" cy="1891393"/>
            <a:chOff x="8017401" y="-313900"/>
            <a:chExt cx="134100" cy="1891393"/>
          </a:xfrm>
        </p:grpSpPr>
        <p:sp>
          <p:nvSpPr>
            <p:cNvPr id="1478" name="Google Shape;1478;p44"/>
            <p:cNvSpPr/>
            <p:nvPr/>
          </p:nvSpPr>
          <p:spPr>
            <a:xfrm rot="5400000">
              <a:off x="8017401" y="1443393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9" name="Google Shape;1479;p44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0" name="Google Shape;1480;p44"/>
            <p:cNvSpPr/>
            <p:nvPr/>
          </p:nvSpPr>
          <p:spPr>
            <a:xfrm rot="5400000">
              <a:off x="8047559" y="1473505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4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82" name="Google Shape;1482;p4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3" name="Google Shape;1483;p4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84" name="Google Shape;1484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4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87" name="Google Shape;1487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4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90" name="Google Shape;1490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1492;p4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3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670" name="Google Shape;1670;p53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71" name="Google Shape;1671;p5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2" name="Google Shape;1672;p53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73" name="Google Shape;1673;p5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6" name="Google Shape;1676;p5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44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Splitting the Dataset</a:t>
            </a:r>
            <a:endParaRPr sz="3900"/>
          </a:p>
        </p:txBody>
      </p:sp>
      <p:grpSp>
        <p:nvGrpSpPr>
          <p:cNvPr id="1677" name="Google Shape;1677;p5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78" name="Google Shape;1678;p53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3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3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83" name="Google Shape;1683;p5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4" name="Google Shape;1684;p5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85" name="Google Shape;1685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2" name="Google Shape;1692;p5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93" name="Google Shape;1693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0" name="Google Shape;1700;p5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01" name="Google Shape;1701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3" name="Google Shape;1703;p5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04" name="Google Shape;1704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6" name="Google Shape;1706;p5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53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708" name="Google Shape;1708;p5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9" name="Google Shape;1709;p5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0" name="Google Shape;1710;p5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5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63321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Train model </a:t>
            </a:r>
            <a:r>
              <a:rPr lang="en" sz="1800"/>
              <a:t>on </a:t>
            </a:r>
            <a:r>
              <a:rPr lang="en" sz="1800" b="1"/>
              <a:t>majority </a:t>
            </a:r>
            <a:r>
              <a:rPr lang="en" sz="1800"/>
              <a:t>of the dataset.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Test model </a:t>
            </a:r>
            <a:r>
              <a:rPr lang="en" sz="1800"/>
              <a:t>on the </a:t>
            </a:r>
            <a:r>
              <a:rPr lang="en" sz="1800" b="1"/>
              <a:t>remaining </a:t>
            </a:r>
            <a:r>
              <a:rPr lang="en" sz="1800"/>
              <a:t>data.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Training vs. Testing Data</a:t>
            </a:r>
            <a:endParaRPr/>
          </a:p>
        </p:txBody>
      </p:sp>
      <p:sp>
        <p:nvSpPr>
          <p:cNvPr id="1717" name="Google Shape;1717;p54"/>
          <p:cNvSpPr txBox="1"/>
          <p:nvPr/>
        </p:nvSpPr>
        <p:spPr>
          <a:xfrm>
            <a:off x="557713" y="24306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Dataset</a:t>
            </a:r>
            <a:endParaRPr sz="2000" b="1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18" name="Google Shape;1718;p54"/>
          <p:cNvSpPr txBox="1"/>
          <p:nvPr/>
        </p:nvSpPr>
        <p:spPr>
          <a:xfrm>
            <a:off x="2646096" y="1557475"/>
            <a:ext cx="3151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Training Data:</a:t>
            </a: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~80%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19" name="Google Shape;1719;p54"/>
          <p:cNvSpPr txBox="1"/>
          <p:nvPr/>
        </p:nvSpPr>
        <p:spPr>
          <a:xfrm>
            <a:off x="2646124" y="3303900"/>
            <a:ext cx="36981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Testing Data:</a:t>
            </a: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~20%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720" name="Google Shape;1720;p54"/>
          <p:cNvCxnSpPr>
            <a:stCxn id="1717" idx="3"/>
            <a:endCxn id="1718" idx="1"/>
          </p:cNvCxnSpPr>
          <p:nvPr/>
        </p:nvCxnSpPr>
        <p:spPr>
          <a:xfrm rot="10800000" flipH="1">
            <a:off x="1834513" y="17718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54"/>
          <p:cNvCxnSpPr>
            <a:stCxn id="1717" idx="3"/>
            <a:endCxn id="1719" idx="1"/>
          </p:cNvCxnSpPr>
          <p:nvPr/>
        </p:nvCxnSpPr>
        <p:spPr>
          <a:xfrm>
            <a:off x="1834513" y="2645175"/>
            <a:ext cx="811500" cy="873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2" name="Google Shape;1722;p54"/>
          <p:cNvSpPr txBox="1">
            <a:spLocks noGrp="1"/>
          </p:cNvSpPr>
          <p:nvPr>
            <p:ph type="subTitle" idx="2"/>
          </p:nvPr>
        </p:nvSpPr>
        <p:spPr>
          <a:xfrm>
            <a:off x="2646125" y="1908675"/>
            <a:ext cx="35196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majority of the dataset is </a:t>
            </a:r>
            <a:r>
              <a:rPr lang="en" b="1"/>
              <a:t>train </a:t>
            </a:r>
            <a:r>
              <a:rPr lang="en"/>
              <a:t>(aka </a:t>
            </a:r>
            <a:r>
              <a:rPr lang="en" b="1"/>
              <a:t>induce </a:t>
            </a:r>
            <a:r>
              <a:rPr lang="en"/>
              <a:t>or </a:t>
            </a:r>
            <a:r>
              <a:rPr lang="en" b="1"/>
              <a:t>fit</a:t>
            </a:r>
            <a:r>
              <a:rPr lang="en"/>
              <a:t>) the model.</a:t>
            </a:r>
            <a:endParaRPr/>
          </a:p>
        </p:txBody>
      </p:sp>
      <p:sp>
        <p:nvSpPr>
          <p:cNvPr id="1723" name="Google Shape;1723;p54"/>
          <p:cNvSpPr txBox="1">
            <a:spLocks noGrp="1"/>
          </p:cNvSpPr>
          <p:nvPr>
            <p:ph type="subTitle" idx="1"/>
          </p:nvPr>
        </p:nvSpPr>
        <p:spPr>
          <a:xfrm>
            <a:off x="2697875" y="3685100"/>
            <a:ext cx="33918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out some of the dataset to </a:t>
            </a:r>
            <a:r>
              <a:rPr lang="en" b="1"/>
              <a:t>test </a:t>
            </a:r>
            <a:r>
              <a:rPr lang="en"/>
              <a:t>the </a:t>
            </a:r>
            <a:r>
              <a:rPr lang="en" b="1"/>
              <a:t>induced model</a:t>
            </a:r>
            <a:r>
              <a:rPr lang="en"/>
              <a:t>.</a:t>
            </a:r>
            <a:endParaRPr/>
          </a:p>
        </p:txBody>
      </p:sp>
      <p:cxnSp>
        <p:nvCxnSpPr>
          <p:cNvPr id="1724" name="Google Shape;1724;p54"/>
          <p:cNvCxnSpPr/>
          <p:nvPr/>
        </p:nvCxnSpPr>
        <p:spPr>
          <a:xfrm rot="10800000">
            <a:off x="6013449" y="1618569"/>
            <a:ext cx="337800" cy="46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54"/>
          <p:cNvCxnSpPr/>
          <p:nvPr/>
        </p:nvCxnSpPr>
        <p:spPr>
          <a:xfrm flipH="1">
            <a:off x="6013449" y="2088069"/>
            <a:ext cx="337800" cy="469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54"/>
          <p:cNvCxnSpPr/>
          <p:nvPr/>
        </p:nvCxnSpPr>
        <p:spPr>
          <a:xfrm rot="10800000">
            <a:off x="6013449" y="3371169"/>
            <a:ext cx="337800" cy="46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54"/>
          <p:cNvCxnSpPr/>
          <p:nvPr/>
        </p:nvCxnSpPr>
        <p:spPr>
          <a:xfrm flipH="1">
            <a:off x="6013449" y="3840669"/>
            <a:ext cx="337800" cy="469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8" name="Google Shape;1728;p54"/>
          <p:cNvSpPr txBox="1">
            <a:spLocks noGrp="1"/>
          </p:cNvSpPr>
          <p:nvPr>
            <p:ph type="subTitle" idx="2"/>
          </p:nvPr>
        </p:nvSpPr>
        <p:spPr>
          <a:xfrm>
            <a:off x="6414400" y="1511775"/>
            <a:ext cx="19986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predict </a:t>
            </a:r>
            <a:r>
              <a:rPr lang="en" b="1"/>
              <a:t>patterns </a:t>
            </a:r>
            <a:r>
              <a:rPr lang="en"/>
              <a:t>in train data and output a predictive model.</a:t>
            </a:r>
            <a:endParaRPr/>
          </a:p>
        </p:txBody>
      </p:sp>
      <p:sp>
        <p:nvSpPr>
          <p:cNvPr id="1729" name="Google Shape;1729;p54"/>
          <p:cNvSpPr txBox="1">
            <a:spLocks noGrp="1"/>
          </p:cNvSpPr>
          <p:nvPr>
            <p:ph type="subTitle" idx="2"/>
          </p:nvPr>
        </p:nvSpPr>
        <p:spPr>
          <a:xfrm>
            <a:off x="6414400" y="3246925"/>
            <a:ext cx="19986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see how the predictive model will perform on </a:t>
            </a:r>
            <a:r>
              <a:rPr lang="en" b="1"/>
              <a:t>new, unseen  data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1735" name="Google Shape;1735;p55"/>
          <p:cNvSpPr txBox="1">
            <a:spLocks noGrp="1"/>
          </p:cNvSpPr>
          <p:nvPr>
            <p:ph type="body" idx="1"/>
          </p:nvPr>
        </p:nvSpPr>
        <p:spPr>
          <a:xfrm>
            <a:off x="720000" y="1139539"/>
            <a:ext cx="7704000" cy="34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learning models “learn” OLD data to make predictions on NEW data –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if you learn the old, training data </a:t>
            </a:r>
            <a:r>
              <a:rPr lang="en" b="1">
                <a:solidFill>
                  <a:schemeClr val="lt2"/>
                </a:solidFill>
              </a:rPr>
              <a:t>too well</a:t>
            </a:r>
            <a:r>
              <a:rPr lang="en" b="1"/>
              <a:t>, it </a:t>
            </a:r>
            <a:r>
              <a:rPr lang="en" b="1">
                <a:solidFill>
                  <a:schemeClr val="lt2"/>
                </a:solidFill>
              </a:rPr>
              <a:t>will not generalize </a:t>
            </a:r>
            <a:r>
              <a:rPr lang="en" b="1"/>
              <a:t>to new, testing data.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736" name="Google Shape;1736;p55"/>
          <p:cNvPicPr preferRelativeResize="0"/>
          <p:nvPr/>
        </p:nvPicPr>
        <p:blipFill rotWithShape="1">
          <a:blip r:embed="rId3">
            <a:alphaModFix/>
          </a:blip>
          <a:srcRect l="22310" t="53225" r="4203"/>
          <a:stretch/>
        </p:blipFill>
        <p:spPr>
          <a:xfrm>
            <a:off x="576392" y="2178400"/>
            <a:ext cx="8000008" cy="26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55"/>
          <p:cNvSpPr txBox="1"/>
          <p:nvPr/>
        </p:nvSpPr>
        <p:spPr>
          <a:xfrm>
            <a:off x="1270650" y="2070100"/>
            <a:ext cx="12624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Overfit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8" name="Google Shape;1738;p55"/>
          <p:cNvSpPr txBox="1"/>
          <p:nvPr/>
        </p:nvSpPr>
        <p:spPr>
          <a:xfrm>
            <a:off x="3940800" y="2070100"/>
            <a:ext cx="12624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Right Fit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9" name="Google Shape;1739;p55"/>
          <p:cNvSpPr txBox="1"/>
          <p:nvPr/>
        </p:nvSpPr>
        <p:spPr>
          <a:xfrm>
            <a:off x="6610950" y="2070100"/>
            <a:ext cx="12624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Underfit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5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45" name="Google Shape;1745;p5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46" name="Google Shape;1746;p5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7" name="Google Shape;1747;p5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48" name="Google Shape;1748;p5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1" name="Google Shape;1751;p56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63321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Straight-line predictions </a:t>
            </a:r>
            <a:r>
              <a:rPr lang="en" sz="1800"/>
              <a:t>on </a:t>
            </a:r>
            <a:r>
              <a:rPr lang="en" sz="1800" b="1"/>
              <a:t>unknown numerical </a:t>
            </a:r>
            <a:r>
              <a:rPr lang="en" sz="1800"/>
              <a:t>data values using </a:t>
            </a:r>
            <a:r>
              <a:rPr lang="en" sz="1800" b="1"/>
              <a:t>known numerical </a:t>
            </a:r>
            <a:r>
              <a:rPr lang="en" sz="1800"/>
              <a:t>data.</a:t>
            </a:r>
            <a:endParaRPr sz="1800"/>
          </a:p>
        </p:txBody>
      </p:sp>
      <p:sp>
        <p:nvSpPr>
          <p:cNvPr id="1752" name="Google Shape;1752;p5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44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Linear Regression</a:t>
            </a:r>
            <a:endParaRPr sz="4800"/>
          </a:p>
        </p:txBody>
      </p:sp>
      <p:grpSp>
        <p:nvGrpSpPr>
          <p:cNvPr id="1753" name="Google Shape;1753;p5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54" name="Google Shape;1754;p5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59" name="Google Shape;1759;p5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0" name="Google Shape;1760;p5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61" name="Google Shape;1761;p5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8" name="Google Shape;1768;p5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69" name="Google Shape;1769;p5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6" name="Google Shape;1776;p5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77" name="Google Shape;1777;p5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9" name="Google Shape;1779;p5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80" name="Google Shape;1780;p5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2" name="Google Shape;1782;p5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5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784" name="Google Shape;1784;p5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5" name="Google Shape;1785;p5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6" name="Google Shape;1786;p5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57"/>
          <p:cNvSpPr txBox="1">
            <a:spLocks noGrp="1"/>
          </p:cNvSpPr>
          <p:nvPr>
            <p:ph type="title"/>
          </p:nvPr>
        </p:nvSpPr>
        <p:spPr>
          <a:xfrm>
            <a:off x="567600" y="919750"/>
            <a:ext cx="37446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y = mx + 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92" name="Google Shape;1792;p57"/>
          <p:cNvSpPr txBox="1">
            <a:spLocks noGrp="1"/>
          </p:cNvSpPr>
          <p:nvPr>
            <p:ph type="subTitle" idx="1"/>
          </p:nvPr>
        </p:nvSpPr>
        <p:spPr>
          <a:xfrm>
            <a:off x="567600" y="2612475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y = TARGET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m = Slope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x = PREDICTOR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b = y-intercept</a:t>
            </a:r>
            <a:endParaRPr sz="1900"/>
          </a:p>
        </p:txBody>
      </p:sp>
      <p:pic>
        <p:nvPicPr>
          <p:cNvPr id="1793" name="Google Shape;17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106" y="681125"/>
            <a:ext cx="4565318" cy="36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58"/>
          <p:cNvSpPr txBox="1">
            <a:spLocks noGrp="1"/>
          </p:cNvSpPr>
          <p:nvPr>
            <p:ph type="title"/>
          </p:nvPr>
        </p:nvSpPr>
        <p:spPr>
          <a:xfrm>
            <a:off x="567600" y="919750"/>
            <a:ext cx="37446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y = mx + 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99" name="Google Shape;1799;p58"/>
          <p:cNvSpPr txBox="1">
            <a:spLocks noGrp="1"/>
          </p:cNvSpPr>
          <p:nvPr>
            <p:ph type="subTitle" idx="1"/>
          </p:nvPr>
        </p:nvSpPr>
        <p:spPr>
          <a:xfrm>
            <a:off x="567600" y="2612475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X and Y Correlation: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Direction</a:t>
            </a:r>
            <a:r>
              <a:rPr lang="en" sz="1900"/>
              <a:t>: + or -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Strength: </a:t>
            </a:r>
            <a:r>
              <a:rPr lang="en" sz="1900"/>
              <a:t>how close data aligns with regression line</a:t>
            </a:r>
            <a:endParaRPr sz="1900"/>
          </a:p>
        </p:txBody>
      </p:sp>
      <p:pic>
        <p:nvPicPr>
          <p:cNvPr id="1800" name="Google Shape;18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106" y="681125"/>
            <a:ext cx="4565318" cy="36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Regression:</a:t>
            </a:r>
            <a:endParaRPr/>
          </a:p>
        </p:txBody>
      </p:sp>
      <p:sp>
        <p:nvSpPr>
          <p:cNvPr id="1806" name="Google Shape;1806;p59"/>
          <p:cNvSpPr txBox="1">
            <a:spLocks noGrp="1"/>
          </p:cNvSpPr>
          <p:nvPr>
            <p:ph type="subTitle" idx="1"/>
          </p:nvPr>
        </p:nvSpPr>
        <p:spPr>
          <a:xfrm>
            <a:off x="719994" y="1104050"/>
            <a:ext cx="74118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</a:t>
            </a:r>
            <a:r>
              <a:rPr lang="en" sz="1700" b="1">
                <a:solidFill>
                  <a:schemeClr val="lt2"/>
                </a:solidFill>
              </a:rPr>
              <a:t>multiple </a:t>
            </a:r>
            <a:r>
              <a:rPr lang="en" sz="1700" b="1"/>
              <a:t>independent variables </a:t>
            </a:r>
            <a:r>
              <a:rPr lang="en" sz="1700"/>
              <a:t>to predict the dependent variable for </a:t>
            </a:r>
            <a:r>
              <a:rPr lang="en" sz="1700" b="1"/>
              <a:t>better model accuracy</a:t>
            </a:r>
            <a:r>
              <a:rPr lang="en" sz="1700"/>
              <a:t> on unseen data.</a:t>
            </a:r>
            <a:endParaRPr sz="1700"/>
          </a:p>
        </p:txBody>
      </p:sp>
      <p:grpSp>
        <p:nvGrpSpPr>
          <p:cNvPr id="1807" name="Google Shape;1807;p5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808" name="Google Shape;1808;p5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809" name="Google Shape;1809;p5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1" name="Google Shape;1811;p5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812" name="Google Shape;1812;p5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3" name="Google Shape;1813;p5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14" name="Google Shape;1814;p5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15" name="Google Shape;18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88" y="1935300"/>
            <a:ext cx="6606622" cy="279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Algorithms</a:t>
            </a:r>
            <a:endParaRPr/>
          </a:p>
        </p:txBody>
      </p:sp>
      <p:sp>
        <p:nvSpPr>
          <p:cNvPr id="1821" name="Google Shape;1821;p60"/>
          <p:cNvSpPr txBox="1">
            <a:spLocks noGrp="1"/>
          </p:cNvSpPr>
          <p:nvPr>
            <p:ph type="subTitle" idx="2"/>
          </p:nvPr>
        </p:nvSpPr>
        <p:spPr>
          <a:xfrm>
            <a:off x="567600" y="1405675"/>
            <a:ext cx="4136400" cy="23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Forest –</a:t>
            </a:r>
            <a:r>
              <a:rPr lang="en"/>
              <a:t> averaging a bunch of tree-like models.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Bagging </a:t>
            </a:r>
            <a:r>
              <a:rPr lang="en"/>
              <a:t>– predict using models built on random subsets of the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Boosting </a:t>
            </a:r>
            <a:r>
              <a:rPr lang="en"/>
              <a:t>– combine a bunch of underfitted trees to “boost” prediction.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Come to Machine Learning Part 2 next Tuesday  to try out these algorithms!</a:t>
            </a:r>
            <a:endParaRPr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822" name="Google Shape;18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25" y="1276850"/>
            <a:ext cx="3561849" cy="35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61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28" name="Google Shape;1828;p61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829" name="Google Shape;1829;p61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0" name="Google Shape;1830;p61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31" name="Google Shape;1831;p6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4" name="Google Shape;1834;p61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Measure </a:t>
            </a:r>
            <a:r>
              <a:rPr lang="en" sz="1800" b="1">
                <a:solidFill>
                  <a:srgbClr val="000000"/>
                </a:solidFill>
              </a:rPr>
              <a:t>classification accuracy </a:t>
            </a:r>
            <a:r>
              <a:rPr lang="en" sz="1800">
                <a:solidFill>
                  <a:srgbClr val="000000"/>
                </a:solidFill>
              </a:rPr>
              <a:t>on </a:t>
            </a:r>
            <a:r>
              <a:rPr lang="en" sz="1800" b="1">
                <a:solidFill>
                  <a:schemeClr val="lt2"/>
                </a:solidFill>
              </a:rPr>
              <a:t>unseen test data </a:t>
            </a:r>
            <a:r>
              <a:rPr lang="en" sz="1800">
                <a:solidFill>
                  <a:srgbClr val="000000"/>
                </a:solidFill>
              </a:rPr>
              <a:t>to evaluate model performance.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35" name="Google Shape;1835;p61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82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pSp>
        <p:nvGrpSpPr>
          <p:cNvPr id="1836" name="Google Shape;1836;p61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837" name="Google Shape;1837;p61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1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1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1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1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42" name="Google Shape;1842;p61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3" name="Google Shape;1843;p61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44" name="Google Shape;1844;p6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61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52" name="Google Shape;1852;p6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61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60" name="Google Shape;1860;p6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61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63" name="Google Shape;1863;p6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6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5" name="Google Shape;1865;p61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61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867" name="Google Shape;1867;p6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8" name="Google Shape;1868;p6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9" name="Google Shape;1869;p6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62"/>
          <p:cNvSpPr txBox="1">
            <a:spLocks noGrp="1"/>
          </p:cNvSpPr>
          <p:nvPr>
            <p:ph type="subTitle" idx="7"/>
          </p:nvPr>
        </p:nvSpPr>
        <p:spPr>
          <a:xfrm>
            <a:off x="4702550" y="3207375"/>
            <a:ext cx="3961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Error: </a:t>
            </a:r>
            <a:r>
              <a:rPr lang="en">
                <a:solidFill>
                  <a:schemeClr val="lt2"/>
                </a:solidFill>
              </a:rPr>
              <a:t>lower the better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75" name="Google Shape;1875;p62"/>
          <p:cNvSpPr txBox="1">
            <a:spLocks noGrp="1"/>
          </p:cNvSpPr>
          <p:nvPr>
            <p:ph type="subTitle" idx="7"/>
          </p:nvPr>
        </p:nvSpPr>
        <p:spPr>
          <a:xfrm>
            <a:off x="723375" y="3207375"/>
            <a:ext cx="3115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Error: </a:t>
            </a:r>
            <a:r>
              <a:rPr lang="en">
                <a:solidFill>
                  <a:schemeClr val="lt2"/>
                </a:solidFill>
              </a:rPr>
              <a:t>lower the better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76" name="Google Shape;1876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Model Accuracy</a:t>
            </a:r>
            <a:endParaRPr/>
          </a:p>
        </p:txBody>
      </p:sp>
      <p:sp>
        <p:nvSpPr>
          <p:cNvPr id="1877" name="Google Shape;1877;p62"/>
          <p:cNvSpPr txBox="1">
            <a:spLocks noGrp="1"/>
          </p:cNvSpPr>
          <p:nvPr>
            <p:ph type="subTitle" idx="1"/>
          </p:nvPr>
        </p:nvSpPr>
        <p:spPr>
          <a:xfrm>
            <a:off x="737400" y="1935225"/>
            <a:ext cx="3737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of variance in the target output that can be explained by the predictors.</a:t>
            </a:r>
            <a:endParaRPr/>
          </a:p>
        </p:txBody>
      </p:sp>
      <p:sp>
        <p:nvSpPr>
          <p:cNvPr id="1878" name="Google Shape;1878;p62"/>
          <p:cNvSpPr txBox="1">
            <a:spLocks noGrp="1"/>
          </p:cNvSpPr>
          <p:nvPr>
            <p:ph type="subTitle" idx="3"/>
          </p:nvPr>
        </p:nvSpPr>
        <p:spPr>
          <a:xfrm>
            <a:off x="737400" y="3523850"/>
            <a:ext cx="3527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“wrong” the model’s predictions are from reality, on average.</a:t>
            </a:r>
            <a:endParaRPr/>
          </a:p>
        </p:txBody>
      </p:sp>
      <p:sp>
        <p:nvSpPr>
          <p:cNvPr id="1879" name="Google Shape;1879;p62"/>
          <p:cNvSpPr txBox="1"/>
          <p:nvPr/>
        </p:nvSpPr>
        <p:spPr>
          <a:xfrm>
            <a:off x="1042200" y="4228575"/>
            <a:ext cx="70596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BEWARE OF </a:t>
            </a:r>
            <a:r>
              <a:rPr lang="en" sz="1600" b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OVERFITTING </a:t>
            </a:r>
            <a:r>
              <a:rPr lang="en"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MODEL = </a:t>
            </a:r>
            <a:endParaRPr sz="16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Great Accuracy on Train Data, </a:t>
            </a:r>
            <a:r>
              <a:rPr lang="en" sz="1600" b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BAD ACCURACY on Test Data</a:t>
            </a:r>
            <a:r>
              <a:rPr lang="en"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6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0" name="Google Shape;1880;p62"/>
          <p:cNvSpPr txBox="1">
            <a:spLocks noGrp="1"/>
          </p:cNvSpPr>
          <p:nvPr>
            <p:ph type="subTitle" idx="1"/>
          </p:nvPr>
        </p:nvSpPr>
        <p:spPr>
          <a:xfrm>
            <a:off x="4716563" y="1935225"/>
            <a:ext cx="3737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MSE, but in units of target variable.  </a:t>
            </a:r>
            <a:r>
              <a:rPr lang="en" b="1"/>
              <a:t>Large errors have </a:t>
            </a:r>
            <a:r>
              <a:rPr lang="en" b="1">
                <a:solidFill>
                  <a:schemeClr val="dk2"/>
                </a:solidFill>
              </a:rPr>
              <a:t>lower </a:t>
            </a:r>
            <a:r>
              <a:rPr lang="en" b="1"/>
              <a:t>impact.</a:t>
            </a:r>
            <a:endParaRPr b="1"/>
          </a:p>
        </p:txBody>
      </p:sp>
      <p:sp>
        <p:nvSpPr>
          <p:cNvPr id="1881" name="Google Shape;1881;p62"/>
          <p:cNvSpPr txBox="1">
            <a:spLocks noGrp="1"/>
          </p:cNvSpPr>
          <p:nvPr>
            <p:ph type="subTitle" idx="5"/>
          </p:nvPr>
        </p:nvSpPr>
        <p:spPr>
          <a:xfrm>
            <a:off x="4702550" y="1605775"/>
            <a:ext cx="372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Error: </a:t>
            </a:r>
            <a:r>
              <a:rPr lang="en">
                <a:solidFill>
                  <a:schemeClr val="lt2"/>
                </a:solidFill>
              </a:rPr>
              <a:t>lower the better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82" name="Google Shape;1882;p62"/>
          <p:cNvSpPr txBox="1">
            <a:spLocks noGrp="1"/>
          </p:cNvSpPr>
          <p:nvPr>
            <p:ph type="subTitle" idx="3"/>
          </p:nvPr>
        </p:nvSpPr>
        <p:spPr>
          <a:xfrm>
            <a:off x="4716576" y="3523850"/>
            <a:ext cx="3798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MSE, but in units of target variable. </a:t>
            </a:r>
            <a:r>
              <a:rPr lang="en" b="1"/>
              <a:t>Large errors have </a:t>
            </a:r>
            <a:r>
              <a:rPr lang="en" b="1">
                <a:solidFill>
                  <a:schemeClr val="dk2"/>
                </a:solidFill>
              </a:rPr>
              <a:t>greater </a:t>
            </a:r>
            <a:r>
              <a:rPr lang="en" b="1"/>
              <a:t>impact.</a:t>
            </a:r>
            <a:endParaRPr b="1"/>
          </a:p>
        </p:txBody>
      </p:sp>
      <p:sp>
        <p:nvSpPr>
          <p:cNvPr id="1883" name="Google Shape;1883;p62"/>
          <p:cNvSpPr txBox="1">
            <a:spLocks noGrp="1"/>
          </p:cNvSpPr>
          <p:nvPr>
            <p:ph type="subTitle" idx="5"/>
          </p:nvPr>
        </p:nvSpPr>
        <p:spPr>
          <a:xfrm>
            <a:off x="723375" y="1605775"/>
            <a:ext cx="3275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(between 0 &amp; 1):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higher the better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884" name="Google Shape;1884;p62"/>
          <p:cNvCxnSpPr/>
          <p:nvPr/>
        </p:nvCxnSpPr>
        <p:spPr>
          <a:xfrm>
            <a:off x="2340600" y="2682988"/>
            <a:ext cx="44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5" name="Google Shape;1885;p62"/>
          <p:cNvCxnSpPr/>
          <p:nvPr/>
        </p:nvCxnSpPr>
        <p:spPr>
          <a:xfrm rot="10800000">
            <a:off x="4482925" y="1555863"/>
            <a:ext cx="1500" cy="22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" name="Google Shape;1497;p45"/>
          <p:cNvGraphicFramePr/>
          <p:nvPr/>
        </p:nvGraphicFramePr>
        <p:xfrm>
          <a:off x="952500" y="1390650"/>
          <a:ext cx="7239000" cy="3200220"/>
        </p:xfrm>
        <a:graphic>
          <a:graphicData uri="http://schemas.openxmlformats.org/drawingml/2006/table">
            <a:tbl>
              <a:tblPr>
                <a:noFill/>
                <a:tableStyleId>{4EC618F1-D3C4-4E3F-BFAA-94670CCC0A67}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dk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</a:t>
                      </a:r>
                      <a:endParaRPr sz="2300" b="1">
                        <a:solidFill>
                          <a:schemeClr val="dk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   What is Machine Learning?</a:t>
                      </a:r>
                      <a:endParaRPr sz="1800" b="1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dk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</a:t>
                      </a:r>
                      <a:endParaRPr sz="2300" b="1">
                        <a:solidFill>
                          <a:schemeClr val="dk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   Data Cleaning</a:t>
                      </a:r>
                      <a:endParaRPr sz="1800" b="1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dk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</a:t>
                      </a:r>
                      <a:endParaRPr sz="2300" b="1">
                        <a:solidFill>
                          <a:schemeClr val="dk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   </a:t>
                      </a:r>
                      <a:r>
                        <a:rPr lang="en" sz="1800" b="1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Splitting the Dataset</a:t>
                      </a:r>
                      <a:endParaRPr sz="1800" b="1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dk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</a:t>
                      </a:r>
                      <a:endParaRPr sz="2300" b="1">
                        <a:solidFill>
                          <a:schemeClr val="dk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   Linear Regression</a:t>
                      </a:r>
                      <a:endParaRPr sz="1800" b="1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dk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5</a:t>
                      </a:r>
                      <a:endParaRPr sz="2300" b="1">
                        <a:solidFill>
                          <a:schemeClr val="dk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   Model Evaluation</a:t>
                      </a:r>
                      <a:endParaRPr sz="1800" b="1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dk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</a:t>
                      </a:r>
                      <a:endParaRPr sz="2300" b="1">
                        <a:solidFill>
                          <a:schemeClr val="dk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   Feature Selection &amp; ENgineering</a:t>
                      </a:r>
                      <a:endParaRPr sz="1800" b="1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98" name="Google Shape;149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</a:t>
            </a:r>
            <a:r>
              <a:rPr lang="en" sz="3200"/>
              <a:t>C</a:t>
            </a: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63"/>
          <p:cNvSpPr txBox="1">
            <a:spLocks noGrp="1"/>
          </p:cNvSpPr>
          <p:nvPr>
            <p:ph type="title" idx="2"/>
          </p:nvPr>
        </p:nvSpPr>
        <p:spPr>
          <a:xfrm>
            <a:off x="720000" y="8733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91" name="Google Shape;1891;p63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892" name="Google Shape;1892;p6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3" name="Google Shape;1893;p63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94" name="Google Shape;1894;p6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7" name="Google Shape;1897;p6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Choose the </a:t>
            </a:r>
            <a:r>
              <a:rPr lang="en" sz="1800" b="1">
                <a:solidFill>
                  <a:srgbClr val="000000"/>
                </a:solidFill>
              </a:rPr>
              <a:t>best predictors </a:t>
            </a:r>
            <a:r>
              <a:rPr lang="en" sz="1800">
                <a:solidFill>
                  <a:srgbClr val="000000"/>
                </a:solidFill>
              </a:rPr>
              <a:t>and </a:t>
            </a:r>
            <a:r>
              <a:rPr lang="en" sz="1800" b="1">
                <a:solidFill>
                  <a:srgbClr val="000000"/>
                </a:solidFill>
              </a:rPr>
              <a:t>create new ones </a:t>
            </a:r>
            <a:r>
              <a:rPr lang="en" sz="1800">
                <a:solidFill>
                  <a:srgbClr val="000000"/>
                </a:solidFill>
              </a:rPr>
              <a:t>for </a:t>
            </a:r>
            <a:r>
              <a:rPr lang="en" sz="1800" b="1">
                <a:solidFill>
                  <a:schemeClr val="lt2"/>
                </a:solidFill>
              </a:rPr>
              <a:t>greater model accuracy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98" name="Google Shape;1898;p63"/>
          <p:cNvSpPr txBox="1">
            <a:spLocks noGrp="1"/>
          </p:cNvSpPr>
          <p:nvPr>
            <p:ph type="title"/>
          </p:nvPr>
        </p:nvSpPr>
        <p:spPr>
          <a:xfrm>
            <a:off x="720000" y="2003125"/>
            <a:ext cx="882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Feature Selection</a:t>
            </a:r>
            <a:endParaRPr sz="4600"/>
          </a:p>
        </p:txBody>
      </p:sp>
      <p:grpSp>
        <p:nvGrpSpPr>
          <p:cNvPr id="1899" name="Google Shape;1899;p6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900" name="Google Shape;1900;p63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3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3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3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3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05" name="Google Shape;1905;p6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6" name="Google Shape;1906;p6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907" name="Google Shape;1907;p6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6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6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6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6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915" name="Google Shape;1915;p6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6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6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6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6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6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6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6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23" name="Google Shape;1923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5" name="Google Shape;1925;p6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926" name="Google Shape;1926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8" name="Google Shape;1928;p6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63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930" name="Google Shape;1930;p6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1" name="Google Shape;1931;p6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2" name="Google Shape;1932;p6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graphicFrame>
        <p:nvGraphicFramePr>
          <p:cNvPr id="1938" name="Google Shape;1938;p64"/>
          <p:cNvGraphicFramePr/>
          <p:nvPr/>
        </p:nvGraphicFramePr>
        <p:xfrm>
          <a:off x="7036575" y="912800"/>
          <a:ext cx="1179725" cy="3169680"/>
        </p:xfrm>
        <a:graphic>
          <a:graphicData uri="http://schemas.openxmlformats.org/drawingml/2006/table">
            <a:tbl>
              <a:tblPr>
                <a:noFill/>
                <a:tableStyleId>{4EC618F1-D3C4-4E3F-BFAA-94670CCC0A67}</a:tableStyleId>
              </a:tblPr>
              <a:tblGrid>
                <a:gridCol w="11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Features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1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Carat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Cut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Clarity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Length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Width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Depth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39" name="Google Shape;1939;p64"/>
          <p:cNvSpPr txBox="1">
            <a:spLocks noGrp="1"/>
          </p:cNvSpPr>
          <p:nvPr>
            <p:ph type="subTitle" idx="3"/>
          </p:nvPr>
        </p:nvSpPr>
        <p:spPr>
          <a:xfrm>
            <a:off x="779083" y="14777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Filter Method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40" name="Google Shape;1940;p64"/>
          <p:cNvSpPr txBox="1">
            <a:spLocks noGrp="1"/>
          </p:cNvSpPr>
          <p:nvPr>
            <p:ph type="subTitle" idx="1"/>
          </p:nvPr>
        </p:nvSpPr>
        <p:spPr>
          <a:xfrm>
            <a:off x="752175" y="1801800"/>
            <a:ext cx="28230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</a:t>
            </a:r>
            <a:r>
              <a:rPr lang="en" b="1"/>
              <a:t>statistical measure </a:t>
            </a:r>
            <a:r>
              <a:rPr lang="en"/>
              <a:t>(like information gain) to </a:t>
            </a:r>
            <a:r>
              <a:rPr lang="en" b="1"/>
              <a:t>rank importance of features </a:t>
            </a:r>
            <a:r>
              <a:rPr lang="en"/>
              <a:t>to the model and select optimal feature subset.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Less computationally expensive (good for large datasets), less accurate.</a:t>
            </a:r>
            <a:endParaRPr b="1"/>
          </a:p>
        </p:txBody>
      </p:sp>
      <p:sp>
        <p:nvSpPr>
          <p:cNvPr id="1941" name="Google Shape;1941;p64"/>
          <p:cNvSpPr txBox="1">
            <a:spLocks noGrp="1"/>
          </p:cNvSpPr>
          <p:nvPr>
            <p:ph type="subTitle" idx="2"/>
          </p:nvPr>
        </p:nvSpPr>
        <p:spPr>
          <a:xfrm>
            <a:off x="3838250" y="1801800"/>
            <a:ext cx="26796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b="1"/>
              <a:t>model performance </a:t>
            </a:r>
            <a:r>
              <a:rPr lang="en"/>
              <a:t>and repeated model training based on </a:t>
            </a:r>
            <a:r>
              <a:rPr lang="en" b="1"/>
              <a:t>new feature combinations </a:t>
            </a:r>
            <a:r>
              <a:rPr lang="en"/>
              <a:t>to find optimal feature subset.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More accurate predictions, more computationally expensive.</a:t>
            </a:r>
            <a:endParaRPr b="1"/>
          </a:p>
        </p:txBody>
      </p:sp>
      <p:sp>
        <p:nvSpPr>
          <p:cNvPr id="1942" name="Google Shape;1942;p64"/>
          <p:cNvSpPr txBox="1">
            <a:spLocks noGrp="1"/>
          </p:cNvSpPr>
          <p:nvPr>
            <p:ph type="subTitle" idx="4"/>
          </p:nvPr>
        </p:nvSpPr>
        <p:spPr>
          <a:xfrm>
            <a:off x="3838250" y="14777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Wrapper Method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43" name="Google Shape;1943;p64"/>
          <p:cNvSpPr/>
          <p:nvPr/>
        </p:nvSpPr>
        <p:spPr>
          <a:xfrm>
            <a:off x="3701625" y="3290000"/>
            <a:ext cx="2679600" cy="10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en" b="1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features combos</a:t>
            </a:r>
            <a:r>
              <a:rPr lang="en" b="1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might best predict </a:t>
            </a:r>
            <a:r>
              <a:rPr lang="en" b="1">
                <a:latin typeface="Poppins"/>
                <a:ea typeface="Poppins"/>
                <a:cs typeface="Poppins"/>
                <a:sym typeface="Poppins"/>
              </a:rPr>
              <a:t>price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together?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4" name="Google Shape;1944;p64"/>
          <p:cNvSpPr/>
          <p:nvPr/>
        </p:nvSpPr>
        <p:spPr>
          <a:xfrm>
            <a:off x="671475" y="3290000"/>
            <a:ext cx="2679600" cy="10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What feature might be the </a:t>
            </a:r>
            <a:r>
              <a:rPr lang="en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best predictor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lang="en" b="1">
                <a:latin typeface="Poppins"/>
                <a:ea typeface="Poppins"/>
                <a:cs typeface="Poppins"/>
                <a:sym typeface="Poppins"/>
              </a:rPr>
              <a:t>price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?</a:t>
            </a:r>
            <a:r>
              <a:rPr lang="en" b="1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Second best?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65"/>
          <p:cNvSpPr txBox="1">
            <a:spLocks noGrp="1"/>
          </p:cNvSpPr>
          <p:nvPr>
            <p:ph type="title"/>
          </p:nvPr>
        </p:nvSpPr>
        <p:spPr>
          <a:xfrm>
            <a:off x="713225" y="18940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Competition Time!</a:t>
            </a:r>
            <a:endParaRPr sz="6400" dirty="0"/>
          </a:p>
        </p:txBody>
      </p:sp>
      <p:sp>
        <p:nvSpPr>
          <p:cNvPr id="1950" name="Google Shape;1950;p65"/>
          <p:cNvSpPr txBox="1"/>
          <p:nvPr/>
        </p:nvSpPr>
        <p:spPr>
          <a:xfrm>
            <a:off x="1302750" y="3344450"/>
            <a:ext cx="653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will be using the “penguins” dataset. Whoever can build the best predictive model wins!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04" name="Google Shape;1504;p4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05" name="Google Shape;1505;p4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6" name="Google Shape;1506;p4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07" name="Google Shape;1507;p4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0" name="Google Shape;1510;p46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</a:t>
            </a:r>
            <a:r>
              <a:rPr lang="en" sz="1800" b="1"/>
              <a:t>historical relationships </a:t>
            </a:r>
            <a:r>
              <a:rPr lang="en" sz="1800"/>
              <a:t>using </a:t>
            </a:r>
            <a:r>
              <a:rPr lang="en" sz="1800" b="1">
                <a:solidFill>
                  <a:schemeClr val="lt2"/>
                </a:solidFill>
              </a:rPr>
              <a:t>data-driven analytics</a:t>
            </a:r>
            <a:r>
              <a:rPr lang="en" sz="1800"/>
              <a:t> for </a:t>
            </a:r>
            <a:r>
              <a:rPr lang="en" sz="1800" b="1"/>
              <a:t>future predictions</a:t>
            </a:r>
            <a:r>
              <a:rPr lang="en" sz="1800"/>
              <a:t>..</a:t>
            </a:r>
            <a:endParaRPr sz="1800"/>
          </a:p>
        </p:txBody>
      </p:sp>
      <p:sp>
        <p:nvSpPr>
          <p:cNvPr id="1511" name="Google Shape;1511;p4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grpSp>
        <p:nvGrpSpPr>
          <p:cNvPr id="1512" name="Google Shape;1512;p4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13" name="Google Shape;1513;p4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18" name="Google Shape;1518;p4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9" name="Google Shape;1519;p4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20" name="Google Shape;1520;p4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4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28" name="Google Shape;1528;p4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5" name="Google Shape;1535;p4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36" name="Google Shape;1536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4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39" name="Google Shape;1539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1" name="Google Shape;1541;p4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43" name="Google Shape;1543;p4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4" name="Google Shape;1544;p4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5" name="Google Shape;1545;p4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" name="Google Shape;15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975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400" y="0"/>
            <a:ext cx="259433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925" y="423362"/>
            <a:ext cx="6638149" cy="44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pic>
        <p:nvPicPr>
          <p:cNvPr id="1558" name="Google Shape;15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5" y="1197575"/>
            <a:ext cx="81534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Models: a Type of ML</a:t>
            </a:r>
            <a:endParaRPr/>
          </a:p>
        </p:txBody>
      </p:sp>
      <p:sp>
        <p:nvSpPr>
          <p:cNvPr id="1564" name="Google Shape;1564;p49"/>
          <p:cNvSpPr txBox="1">
            <a:spLocks noGrp="1"/>
          </p:cNvSpPr>
          <p:nvPr>
            <p:ph type="subTitle" idx="1"/>
          </p:nvPr>
        </p:nvSpPr>
        <p:spPr>
          <a:xfrm>
            <a:off x="1443600" y="3642950"/>
            <a:ext cx="31308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Linear Regression.</a:t>
            </a:r>
            <a:endParaRPr/>
          </a:p>
        </p:txBody>
      </p:sp>
      <p:sp>
        <p:nvSpPr>
          <p:cNvPr id="1565" name="Google Shape;1565;p49"/>
          <p:cNvSpPr txBox="1">
            <a:spLocks noGrp="1"/>
          </p:cNvSpPr>
          <p:nvPr>
            <p:ph type="subTitle" idx="2"/>
          </p:nvPr>
        </p:nvSpPr>
        <p:spPr>
          <a:xfrm>
            <a:off x="4789500" y="3642950"/>
            <a:ext cx="29109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If-Then Statements.</a:t>
            </a:r>
            <a:endParaRPr/>
          </a:p>
        </p:txBody>
      </p:sp>
      <p:sp>
        <p:nvSpPr>
          <p:cNvPr id="1566" name="Google Shape;1566;p49"/>
          <p:cNvSpPr txBox="1">
            <a:spLocks noGrp="1"/>
          </p:cNvSpPr>
          <p:nvPr>
            <p:ph type="subTitle" idx="4"/>
          </p:nvPr>
        </p:nvSpPr>
        <p:spPr>
          <a:xfrm>
            <a:off x="2161188" y="2830475"/>
            <a:ext cx="19818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Prediction</a:t>
            </a:r>
            <a:endParaRPr/>
          </a:p>
        </p:txBody>
      </p:sp>
      <p:sp>
        <p:nvSpPr>
          <p:cNvPr id="1567" name="Google Shape;1567;p49"/>
          <p:cNvSpPr txBox="1">
            <a:spLocks noGrp="1"/>
          </p:cNvSpPr>
          <p:nvPr>
            <p:ph type="subTitle" idx="5"/>
          </p:nvPr>
        </p:nvSpPr>
        <p:spPr>
          <a:xfrm>
            <a:off x="5475175" y="2830488"/>
            <a:ext cx="19818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Rule-Based Prediction</a:t>
            </a:r>
            <a:endParaRPr/>
          </a:p>
        </p:txBody>
      </p:sp>
      <p:sp>
        <p:nvSpPr>
          <p:cNvPr id="1568" name="Google Shape;1568;p49"/>
          <p:cNvSpPr txBox="1">
            <a:spLocks noGrp="1"/>
          </p:cNvSpPr>
          <p:nvPr>
            <p:ph type="subTitle" idx="1"/>
          </p:nvPr>
        </p:nvSpPr>
        <p:spPr>
          <a:xfrm>
            <a:off x="796200" y="1380038"/>
            <a:ext cx="75516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Identify patterns that illustrate the connection between</a:t>
            </a:r>
            <a:r>
              <a:rPr lang="en" sz="1700" b="1"/>
              <a:t> independent variables (aka </a:t>
            </a:r>
            <a:r>
              <a:rPr lang="en" sz="1700" b="1">
                <a:solidFill>
                  <a:schemeClr val="lt2"/>
                </a:solidFill>
              </a:rPr>
              <a:t>FEATURES </a:t>
            </a:r>
            <a:r>
              <a:rPr lang="en" sz="1700" b="1"/>
              <a:t>or </a:t>
            </a:r>
            <a:r>
              <a:rPr lang="en" sz="1700" b="1">
                <a:solidFill>
                  <a:schemeClr val="lt2"/>
                </a:solidFill>
              </a:rPr>
              <a:t>PREDICTORS</a:t>
            </a:r>
            <a:r>
              <a:rPr lang="en" sz="1700" b="1"/>
              <a:t>) </a:t>
            </a:r>
            <a:r>
              <a:rPr lang="en" sz="1700"/>
              <a:t> and the</a:t>
            </a:r>
            <a:r>
              <a:rPr lang="en" sz="1700" b="1"/>
              <a:t> dependent variable (aka </a:t>
            </a:r>
            <a:r>
              <a:rPr lang="en" sz="1700" b="1">
                <a:solidFill>
                  <a:schemeClr val="lt2"/>
                </a:solidFill>
              </a:rPr>
              <a:t>TARGET</a:t>
            </a:r>
            <a:r>
              <a:rPr lang="en" sz="1700" b="1"/>
              <a:t>)  </a:t>
            </a:r>
            <a:r>
              <a:rPr lang="en" sz="1700"/>
              <a:t>targeted for prediction.</a:t>
            </a:r>
            <a:endParaRPr sz="1700"/>
          </a:p>
        </p:txBody>
      </p:sp>
      <p:sp>
        <p:nvSpPr>
          <p:cNvPr id="1569" name="Google Shape;1569;p49"/>
          <p:cNvSpPr/>
          <p:nvPr/>
        </p:nvSpPr>
        <p:spPr>
          <a:xfrm>
            <a:off x="4900614" y="3065607"/>
            <a:ext cx="448452" cy="449595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49"/>
          <p:cNvGrpSpPr/>
          <p:nvPr/>
        </p:nvGrpSpPr>
        <p:grpSpPr>
          <a:xfrm>
            <a:off x="1519806" y="3093398"/>
            <a:ext cx="450368" cy="393987"/>
            <a:chOff x="6364359" y="1465927"/>
            <a:chExt cx="477540" cy="417758"/>
          </a:xfrm>
        </p:grpSpPr>
        <p:sp>
          <p:nvSpPr>
            <p:cNvPr id="1571" name="Google Shape;1571;p49"/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0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85" name="Google Shape;1585;p50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86" name="Google Shape;1586;p5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7" name="Google Shape;1587;p50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88" name="Google Shape;1588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1" name="Google Shape;1591;p50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63321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Pre-processing </a:t>
            </a:r>
            <a:r>
              <a:rPr lang="en" sz="1800"/>
              <a:t>to </a:t>
            </a:r>
            <a:r>
              <a:rPr lang="en" sz="1800" b="1"/>
              <a:t>clean </a:t>
            </a:r>
            <a:r>
              <a:rPr lang="en" sz="1800"/>
              <a:t>and </a:t>
            </a:r>
            <a:r>
              <a:rPr lang="en" sz="1800" b="1"/>
              <a:t>engineer </a:t>
            </a:r>
            <a:r>
              <a:rPr lang="en" sz="1800"/>
              <a:t>the dataset.</a:t>
            </a:r>
            <a:endParaRPr sz="1800"/>
          </a:p>
        </p:txBody>
      </p:sp>
      <p:sp>
        <p:nvSpPr>
          <p:cNvPr id="1592" name="Google Shape;1592;p50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44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Cleaning</a:t>
            </a:r>
            <a:endParaRPr sz="4800"/>
          </a:p>
        </p:txBody>
      </p:sp>
      <p:grpSp>
        <p:nvGrpSpPr>
          <p:cNvPr id="1593" name="Google Shape;1593;p50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94" name="Google Shape;1594;p50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99" name="Google Shape;1599;p5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0" name="Google Shape;1600;p50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01" name="Google Shape;1601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09" name="Google Shape;1609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6" name="Google Shape;1616;p50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17" name="Google Shape;1617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9" name="Google Shape;1619;p50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20" name="Google Shape;1620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2" name="Google Shape;1622;p50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50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624" name="Google Shape;1624;p5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5" name="Google Shape;1625;p5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6" name="Google Shape;1626;p5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Deep Dive: diamonds.csv</a:t>
            </a:r>
            <a:endParaRPr/>
          </a:p>
        </p:txBody>
      </p:sp>
      <p:pic>
        <p:nvPicPr>
          <p:cNvPr id="1632" name="Google Shape;16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27" y="1408213"/>
            <a:ext cx="8081949" cy="2960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51"/>
          <p:cNvSpPr/>
          <p:nvPr/>
        </p:nvSpPr>
        <p:spPr>
          <a:xfrm>
            <a:off x="416750" y="1833625"/>
            <a:ext cx="8273400" cy="57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4" name="Google Shape;1634;p51"/>
          <p:cNvSpPr/>
          <p:nvPr/>
        </p:nvSpPr>
        <p:spPr>
          <a:xfrm>
            <a:off x="1021550" y="1408225"/>
            <a:ext cx="786300" cy="310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5" name="Google Shape;1635;p51"/>
          <p:cNvSpPr/>
          <p:nvPr/>
        </p:nvSpPr>
        <p:spPr>
          <a:xfrm>
            <a:off x="1021550" y="1851100"/>
            <a:ext cx="786300" cy="572700"/>
          </a:xfrm>
          <a:prstGeom prst="rect">
            <a:avLst/>
          </a:prstGeom>
          <a:noFill/>
          <a:ln w="38100" cap="flat" cmpd="sng">
            <a:solidFill>
              <a:srgbClr val="EB91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6" name="Google Shape;1636;p51"/>
          <p:cNvSpPr/>
          <p:nvPr/>
        </p:nvSpPr>
        <p:spPr>
          <a:xfrm>
            <a:off x="1960250" y="1833625"/>
            <a:ext cx="786300" cy="572700"/>
          </a:xfrm>
          <a:prstGeom prst="rect">
            <a:avLst/>
          </a:prstGeom>
          <a:noFill/>
          <a:ln w="38100" cap="flat" cmpd="sng">
            <a:solidFill>
              <a:srgbClr val="EB91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7" name="Google Shape;1637;p51"/>
          <p:cNvSpPr/>
          <p:nvPr/>
        </p:nvSpPr>
        <p:spPr>
          <a:xfrm>
            <a:off x="7153025" y="3427575"/>
            <a:ext cx="683100" cy="3669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8" name="Google Shape;1638;p51"/>
          <p:cNvSpPr/>
          <p:nvPr/>
        </p:nvSpPr>
        <p:spPr>
          <a:xfrm>
            <a:off x="7101425" y="3343000"/>
            <a:ext cx="786300" cy="505800"/>
          </a:xfrm>
          <a:prstGeom prst="rect">
            <a:avLst/>
          </a:prstGeom>
          <a:noFill/>
          <a:ln w="38100" cap="flat" cmpd="sng">
            <a:solidFill>
              <a:srgbClr val="EB91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9" name="Google Shape;1639;p51"/>
          <p:cNvSpPr/>
          <p:nvPr/>
        </p:nvSpPr>
        <p:spPr>
          <a:xfrm>
            <a:off x="7101425" y="3343000"/>
            <a:ext cx="786300" cy="505800"/>
          </a:xfrm>
          <a:prstGeom prst="rect">
            <a:avLst/>
          </a:prstGeom>
          <a:noFill/>
          <a:ln w="38100" cap="flat" cmpd="sng">
            <a:solidFill>
              <a:srgbClr val="EB91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null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0" name="Google Shape;1640;p51"/>
          <p:cNvSpPr/>
          <p:nvPr/>
        </p:nvSpPr>
        <p:spPr>
          <a:xfrm>
            <a:off x="6102700" y="1350050"/>
            <a:ext cx="2540100" cy="505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1" name="Google Shape;1641;p51"/>
          <p:cNvSpPr/>
          <p:nvPr/>
        </p:nvSpPr>
        <p:spPr>
          <a:xfrm>
            <a:off x="5296025" y="1350050"/>
            <a:ext cx="786300" cy="505800"/>
          </a:xfrm>
          <a:prstGeom prst="rect">
            <a:avLst/>
          </a:prstGeom>
          <a:noFill/>
          <a:ln w="19050" cap="flat" cmpd="sng">
            <a:solidFill>
              <a:srgbClr val="00C3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2" name="Google Shape;1642;p51"/>
          <p:cNvSpPr txBox="1"/>
          <p:nvPr/>
        </p:nvSpPr>
        <p:spPr>
          <a:xfrm>
            <a:off x="6812400" y="1008025"/>
            <a:ext cx="24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features/predictors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3" name="Google Shape;1643;p51"/>
          <p:cNvSpPr txBox="1"/>
          <p:nvPr/>
        </p:nvSpPr>
        <p:spPr>
          <a:xfrm>
            <a:off x="3612000" y="1008025"/>
            <a:ext cx="24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target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649" name="Google Shape;1649;p52"/>
          <p:cNvSpPr txBox="1">
            <a:spLocks noGrp="1"/>
          </p:cNvSpPr>
          <p:nvPr>
            <p:ph type="body" idx="1"/>
          </p:nvPr>
        </p:nvSpPr>
        <p:spPr>
          <a:xfrm>
            <a:off x="720000" y="1584872"/>
            <a:ext cx="77040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Extract and transform raw data variables into </a:t>
            </a:r>
            <a:r>
              <a:rPr lang="en" sz="1700" b="1"/>
              <a:t>optimized features </a:t>
            </a:r>
            <a:r>
              <a:rPr lang="en" sz="1700"/>
              <a:t>to enable improved ML model performance and predictive power.</a:t>
            </a:r>
            <a:endParaRPr sz="1700"/>
          </a:p>
        </p:txBody>
      </p:sp>
      <p:sp>
        <p:nvSpPr>
          <p:cNvPr id="1650" name="Google Shape;1650;p52"/>
          <p:cNvSpPr txBox="1">
            <a:spLocks noGrp="1"/>
          </p:cNvSpPr>
          <p:nvPr>
            <p:ph type="subTitle" idx="4294967295"/>
          </p:nvPr>
        </p:nvSpPr>
        <p:spPr>
          <a:xfrm>
            <a:off x="1291200" y="3642950"/>
            <a:ext cx="31308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missing (null) values and standardize data, </a:t>
            </a:r>
            <a:endParaRPr/>
          </a:p>
        </p:txBody>
      </p:sp>
      <p:sp>
        <p:nvSpPr>
          <p:cNvPr id="1651" name="Google Shape;1651;p52"/>
          <p:cNvSpPr txBox="1">
            <a:spLocks noGrp="1"/>
          </p:cNvSpPr>
          <p:nvPr>
            <p:ph type="subTitle" idx="4294967295"/>
          </p:nvPr>
        </p:nvSpPr>
        <p:spPr>
          <a:xfrm>
            <a:off x="4637100" y="3642950"/>
            <a:ext cx="29109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categorical variables into numerical variables.</a:t>
            </a:r>
            <a:endParaRPr/>
          </a:p>
        </p:txBody>
      </p:sp>
      <p:sp>
        <p:nvSpPr>
          <p:cNvPr id="1652" name="Google Shape;1652;p52"/>
          <p:cNvSpPr txBox="1">
            <a:spLocks noGrp="1"/>
          </p:cNvSpPr>
          <p:nvPr>
            <p:ph type="subTitle" idx="4294967295"/>
          </p:nvPr>
        </p:nvSpPr>
        <p:spPr>
          <a:xfrm>
            <a:off x="1932588" y="2638813"/>
            <a:ext cx="19818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Data Imputation</a:t>
            </a:r>
            <a:endParaRPr sz="2400" b="1"/>
          </a:p>
        </p:txBody>
      </p:sp>
      <p:sp>
        <p:nvSpPr>
          <p:cNvPr id="1653" name="Google Shape;1653;p52"/>
          <p:cNvSpPr txBox="1">
            <a:spLocks noGrp="1"/>
          </p:cNvSpPr>
          <p:nvPr>
            <p:ph type="subTitle" idx="4294967295"/>
          </p:nvPr>
        </p:nvSpPr>
        <p:spPr>
          <a:xfrm>
            <a:off x="5322775" y="2601888"/>
            <a:ext cx="19818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One-Hot Encoding</a:t>
            </a:r>
            <a:endParaRPr sz="2400" b="1"/>
          </a:p>
        </p:txBody>
      </p:sp>
      <p:sp>
        <p:nvSpPr>
          <p:cNvPr id="1654" name="Google Shape;1654;p52"/>
          <p:cNvSpPr/>
          <p:nvPr/>
        </p:nvSpPr>
        <p:spPr>
          <a:xfrm>
            <a:off x="4748214" y="2837007"/>
            <a:ext cx="448452" cy="449595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52"/>
          <p:cNvGrpSpPr/>
          <p:nvPr/>
        </p:nvGrpSpPr>
        <p:grpSpPr>
          <a:xfrm>
            <a:off x="1367406" y="2864798"/>
            <a:ext cx="450368" cy="393987"/>
            <a:chOff x="6364359" y="1465927"/>
            <a:chExt cx="477540" cy="417758"/>
          </a:xfrm>
        </p:grpSpPr>
        <p:sp>
          <p:nvSpPr>
            <p:cNvPr id="1656" name="Google Shape;1656;p52"/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On-screen Show (16:9)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Roboto Condensed Light</vt:lpstr>
      <vt:lpstr>Open Sans</vt:lpstr>
      <vt:lpstr>Poppins</vt:lpstr>
      <vt:lpstr>Arial</vt:lpstr>
      <vt:lpstr>PT Sans</vt:lpstr>
      <vt:lpstr>IBM Plex Mono</vt:lpstr>
      <vt:lpstr>Source Code Pro</vt:lpstr>
      <vt:lpstr>Simple Light</vt:lpstr>
      <vt:lpstr>Introduction to Coding Workshop by Slidesgo</vt:lpstr>
      <vt:lpstr>Introduction to Machine Learning</vt:lpstr>
      <vt:lpstr>Table of Contents</vt:lpstr>
      <vt:lpstr>01</vt:lpstr>
      <vt:lpstr>PowerPoint Presentation</vt:lpstr>
      <vt:lpstr>Machine Learning Workflow</vt:lpstr>
      <vt:lpstr>Predictive Models: a Type of ML</vt:lpstr>
      <vt:lpstr>02</vt:lpstr>
      <vt:lpstr>Dataset Deep Dive: diamonds.csv</vt:lpstr>
      <vt:lpstr>Feature Engineering</vt:lpstr>
      <vt:lpstr>02</vt:lpstr>
      <vt:lpstr>Split Training vs. Testing Data</vt:lpstr>
      <vt:lpstr>Overfitting</vt:lpstr>
      <vt:lpstr>03</vt:lpstr>
      <vt:lpstr>Simple Linear Regression: y = mx + b</vt:lpstr>
      <vt:lpstr>Simple Linear Regression: y = mx + b</vt:lpstr>
      <vt:lpstr>Multiple Linear Regression:</vt:lpstr>
      <vt:lpstr>Better Algorithms</vt:lpstr>
      <vt:lpstr>04</vt:lpstr>
      <vt:lpstr>Measures of Model Accuracy</vt:lpstr>
      <vt:lpstr>05</vt:lpstr>
      <vt:lpstr>Feature Selection</vt:lpstr>
      <vt:lpstr>Competition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Dumka, Aayushi</cp:lastModifiedBy>
  <cp:revision>1</cp:revision>
  <dcterms:modified xsi:type="dcterms:W3CDTF">2024-10-08T04:19:40Z</dcterms:modified>
</cp:coreProperties>
</file>