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  <a:endParaRPr spc="-254" dirty="0"/>
          </a:p>
          <a:p>
            <a:pPr marL="3810" algn="ctr">
              <a:lnSpc>
                <a:spcPts val="3705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50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cs typeface="+mn-lt"/>
              </a:rPr>
              <a:t>Opening </a:t>
            </a:r>
            <a:r>
              <a:rPr sz="3200" b="1" i="1" dirty="0">
                <a:cs typeface="+mn-lt"/>
              </a:rPr>
              <a:t>a </a:t>
            </a:r>
            <a:r>
              <a:rPr sz="3200" b="1" i="1" spc="-15" dirty="0">
                <a:cs typeface="+mn-lt"/>
              </a:rPr>
              <a:t>New </a:t>
            </a:r>
            <a:r>
              <a:rPr sz="3200" b="1" i="1" dirty="0">
                <a:cs typeface="+mn-lt"/>
              </a:rPr>
              <a:t>Shopping </a:t>
            </a:r>
            <a:r>
              <a:rPr sz="3200" b="1" i="1" spc="-5" dirty="0">
                <a:cs typeface="+mn-lt"/>
              </a:rPr>
              <a:t>Mall </a:t>
            </a:r>
            <a:r>
              <a:rPr sz="3200" b="1" i="1" dirty="0">
                <a:cs typeface="+mn-lt"/>
              </a:rPr>
              <a:t>in </a:t>
            </a:r>
            <a:r>
              <a:rPr sz="3200" b="1" i="1" spc="-5" dirty="0">
                <a:cs typeface="+mn-lt"/>
              </a:rPr>
              <a:t>Kuala </a:t>
            </a:r>
            <a:r>
              <a:rPr sz="3200" b="1" i="1" spc="-25" dirty="0">
                <a:cs typeface="+mn-lt"/>
              </a:rPr>
              <a:t>Lumpur,  </a:t>
            </a:r>
            <a:r>
              <a:rPr sz="3200" b="1" i="1" spc="-5" dirty="0">
                <a:cs typeface="+mn-lt"/>
              </a:rPr>
              <a:t>Malaysia</a:t>
            </a:r>
            <a:endParaRPr sz="3200">
              <a:cs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200" y="4658995"/>
            <a:ext cx="321500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10" dirty="0">
                <a:latin typeface="Carlito"/>
                <a:cs typeface="Carlito"/>
              </a:rPr>
              <a:t>Aayushi Gandhi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95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+mn-lt"/>
                <a:cs typeface="+mn-lt"/>
              </a:rPr>
              <a:t>Location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dirty="0">
                <a:latin typeface="+mn-lt"/>
                <a:cs typeface="+mn-lt"/>
              </a:rPr>
              <a:t>the </a:t>
            </a:r>
            <a:r>
              <a:rPr sz="2400" spc="-5" dirty="0">
                <a:latin typeface="+mn-lt"/>
                <a:cs typeface="+mn-lt"/>
              </a:rPr>
              <a:t>shopping </a:t>
            </a:r>
            <a:r>
              <a:rPr sz="2400" dirty="0">
                <a:latin typeface="+mn-lt"/>
                <a:cs typeface="+mn-lt"/>
              </a:rPr>
              <a:t>mall is </a:t>
            </a:r>
            <a:r>
              <a:rPr sz="2400" spc="-10" dirty="0">
                <a:latin typeface="+mn-lt"/>
                <a:cs typeface="+mn-lt"/>
              </a:rPr>
              <a:t>one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dirty="0">
                <a:latin typeface="+mn-lt"/>
                <a:cs typeface="+mn-lt"/>
              </a:rPr>
              <a:t>the </a:t>
            </a:r>
            <a:r>
              <a:rPr sz="2400" spc="-10" dirty="0">
                <a:latin typeface="+mn-lt"/>
                <a:cs typeface="+mn-lt"/>
              </a:rPr>
              <a:t>most important </a:t>
            </a:r>
            <a:r>
              <a:rPr sz="2400" spc="-5" dirty="0">
                <a:latin typeface="+mn-lt"/>
                <a:cs typeface="+mn-lt"/>
              </a:rPr>
              <a:t>decisions </a:t>
            </a:r>
            <a:r>
              <a:rPr sz="2400" spc="-10" dirty="0">
                <a:latin typeface="+mn-lt"/>
                <a:cs typeface="+mn-lt"/>
              </a:rPr>
              <a:t>that </a:t>
            </a:r>
            <a:r>
              <a:rPr sz="2400" dirty="0">
                <a:latin typeface="+mn-lt"/>
                <a:cs typeface="+mn-lt"/>
              </a:rPr>
              <a:t>will  </a:t>
            </a:r>
            <a:r>
              <a:rPr sz="2400" spc="-5" dirty="0">
                <a:latin typeface="+mn-lt"/>
                <a:cs typeface="+mn-lt"/>
              </a:rPr>
              <a:t>determine whether </a:t>
            </a:r>
            <a:r>
              <a:rPr sz="2400" dirty="0">
                <a:latin typeface="+mn-lt"/>
                <a:cs typeface="+mn-lt"/>
              </a:rPr>
              <a:t>the mall will </a:t>
            </a:r>
            <a:r>
              <a:rPr sz="2400" spc="-5" dirty="0">
                <a:latin typeface="+mn-lt"/>
                <a:cs typeface="+mn-lt"/>
              </a:rPr>
              <a:t>be </a:t>
            </a:r>
            <a:r>
              <a:rPr sz="2400" dirty="0">
                <a:latin typeface="+mn-lt"/>
                <a:cs typeface="+mn-lt"/>
              </a:rPr>
              <a:t>a </a:t>
            </a:r>
            <a:r>
              <a:rPr sz="2400" spc="-5" dirty="0">
                <a:latin typeface="+mn-lt"/>
                <a:cs typeface="+mn-lt"/>
              </a:rPr>
              <a:t>success or </a:t>
            </a:r>
            <a:r>
              <a:rPr sz="2400" dirty="0">
                <a:latin typeface="+mn-lt"/>
                <a:cs typeface="+mn-lt"/>
              </a:rPr>
              <a:t>a</a:t>
            </a:r>
            <a:r>
              <a:rPr sz="2400" spc="-105" dirty="0">
                <a:latin typeface="+mn-lt"/>
                <a:cs typeface="+mn-lt"/>
              </a:rPr>
              <a:t> </a:t>
            </a:r>
            <a:r>
              <a:rPr sz="2400" spc="-15" dirty="0">
                <a:latin typeface="+mn-lt"/>
                <a:cs typeface="+mn-lt"/>
              </a:rPr>
              <a:t>failure</a:t>
            </a:r>
            <a:endParaRPr sz="2400">
              <a:latin typeface="+mn-lt"/>
              <a:cs typeface="+mn-lt"/>
            </a:endParaRPr>
          </a:p>
          <a:p>
            <a:pPr marL="241300" marR="464185" indent="-229235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+mn-lt"/>
                <a:cs typeface="+mn-lt"/>
              </a:rPr>
              <a:t>Objective: </a:t>
            </a:r>
            <a:r>
              <a:rPr sz="2400" spc="-114" dirty="0">
                <a:latin typeface="+mn-lt"/>
                <a:cs typeface="+mn-lt"/>
              </a:rPr>
              <a:t>To </a:t>
            </a:r>
            <a:r>
              <a:rPr sz="2400" spc="-5" dirty="0">
                <a:latin typeface="+mn-lt"/>
                <a:cs typeface="+mn-lt"/>
              </a:rPr>
              <a:t>analyse </a:t>
            </a:r>
            <a:r>
              <a:rPr sz="2400" dirty="0">
                <a:latin typeface="+mn-lt"/>
                <a:cs typeface="+mn-lt"/>
              </a:rPr>
              <a:t>and </a:t>
            </a:r>
            <a:r>
              <a:rPr sz="2400" spc="-5" dirty="0">
                <a:latin typeface="+mn-lt"/>
                <a:cs typeface="+mn-lt"/>
              </a:rPr>
              <a:t>select </a:t>
            </a:r>
            <a:r>
              <a:rPr sz="2400" dirty="0">
                <a:latin typeface="+mn-lt"/>
                <a:cs typeface="+mn-lt"/>
              </a:rPr>
              <a:t>the </a:t>
            </a:r>
            <a:r>
              <a:rPr sz="2400" spc="-10" dirty="0">
                <a:latin typeface="+mn-lt"/>
                <a:cs typeface="+mn-lt"/>
              </a:rPr>
              <a:t>best locations </a:t>
            </a:r>
            <a:r>
              <a:rPr sz="2400" dirty="0">
                <a:latin typeface="+mn-lt"/>
                <a:cs typeface="+mn-lt"/>
              </a:rPr>
              <a:t>in the city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spc="-10" dirty="0">
                <a:latin typeface="+mn-lt"/>
                <a:cs typeface="+mn-lt"/>
              </a:rPr>
              <a:t>Kuala </a:t>
            </a:r>
            <a:r>
              <a:rPr sz="2400" spc="-35" dirty="0">
                <a:latin typeface="+mn-lt"/>
                <a:cs typeface="+mn-lt"/>
              </a:rPr>
              <a:t>Lumpur,  </a:t>
            </a:r>
            <a:r>
              <a:rPr sz="2400" spc="-10" dirty="0">
                <a:latin typeface="+mn-lt"/>
                <a:cs typeface="+mn-lt"/>
              </a:rPr>
              <a:t>Malaysia </a:t>
            </a:r>
            <a:r>
              <a:rPr sz="2400" spc="-15" dirty="0">
                <a:latin typeface="+mn-lt"/>
                <a:cs typeface="+mn-lt"/>
              </a:rPr>
              <a:t>to </a:t>
            </a:r>
            <a:r>
              <a:rPr sz="2400" spc="-5" dirty="0">
                <a:latin typeface="+mn-lt"/>
                <a:cs typeface="+mn-lt"/>
              </a:rPr>
              <a:t>open </a:t>
            </a:r>
            <a:r>
              <a:rPr sz="2400" dirty="0">
                <a:latin typeface="+mn-lt"/>
                <a:cs typeface="+mn-lt"/>
              </a:rPr>
              <a:t>a </a:t>
            </a:r>
            <a:r>
              <a:rPr sz="2400" spc="-10" dirty="0">
                <a:latin typeface="+mn-lt"/>
                <a:cs typeface="+mn-lt"/>
              </a:rPr>
              <a:t>new </a:t>
            </a:r>
            <a:r>
              <a:rPr sz="2400" spc="-5" dirty="0">
                <a:latin typeface="+mn-lt"/>
                <a:cs typeface="+mn-lt"/>
              </a:rPr>
              <a:t>shopping</a:t>
            </a:r>
            <a:r>
              <a:rPr sz="2400" dirty="0">
                <a:latin typeface="+mn-lt"/>
                <a:cs typeface="+mn-lt"/>
              </a:rPr>
              <a:t> mall</a:t>
            </a:r>
            <a:endParaRPr sz="2400">
              <a:latin typeface="+mn-lt"/>
              <a:cs typeface="+mn-lt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+mn-lt"/>
                <a:cs typeface="+mn-lt"/>
              </a:rPr>
              <a:t>This </a:t>
            </a:r>
            <a:r>
              <a:rPr sz="2400" spc="-10" dirty="0">
                <a:latin typeface="+mn-lt"/>
                <a:cs typeface="+mn-lt"/>
              </a:rPr>
              <a:t>project </a:t>
            </a:r>
            <a:r>
              <a:rPr sz="2400" dirty="0">
                <a:latin typeface="+mn-lt"/>
                <a:cs typeface="+mn-lt"/>
              </a:rPr>
              <a:t>is timely as the city is </a:t>
            </a:r>
            <a:r>
              <a:rPr sz="2400" spc="-10" dirty="0">
                <a:latin typeface="+mn-lt"/>
                <a:cs typeface="+mn-lt"/>
              </a:rPr>
              <a:t>currently </a:t>
            </a:r>
            <a:r>
              <a:rPr sz="2400" spc="-15" dirty="0">
                <a:latin typeface="+mn-lt"/>
                <a:cs typeface="+mn-lt"/>
              </a:rPr>
              <a:t>suffering from oversupply </a:t>
            </a:r>
            <a:r>
              <a:rPr sz="2400" spc="-5" dirty="0">
                <a:latin typeface="+mn-lt"/>
                <a:cs typeface="+mn-lt"/>
              </a:rPr>
              <a:t>of shopping  </a:t>
            </a:r>
            <a:r>
              <a:rPr sz="2400" dirty="0">
                <a:latin typeface="+mn-lt"/>
                <a:cs typeface="+mn-lt"/>
              </a:rPr>
              <a:t>malls</a:t>
            </a:r>
            <a:endParaRPr sz="2400">
              <a:latin typeface="+mn-lt"/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dirty="0">
                <a:latin typeface="+mn-lt"/>
                <a:cs typeface="+mn-lt"/>
              </a:rPr>
              <a:t>Business</a:t>
            </a:r>
            <a:r>
              <a:rPr sz="2400" spc="-5" dirty="0">
                <a:latin typeface="+mn-lt"/>
                <a:cs typeface="+mn-lt"/>
              </a:rPr>
              <a:t> question</a:t>
            </a:r>
            <a:endParaRPr sz="2400">
              <a:latin typeface="+mn-lt"/>
              <a:cs typeface="+mn-lt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+mn-lt"/>
                <a:cs typeface="+mn-lt"/>
              </a:rPr>
              <a:t>In the city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spc="-10" dirty="0">
                <a:latin typeface="+mn-lt"/>
                <a:cs typeface="+mn-lt"/>
              </a:rPr>
              <a:t>Kuala </a:t>
            </a:r>
            <a:r>
              <a:rPr sz="2400" spc="-35" dirty="0">
                <a:latin typeface="+mn-lt"/>
                <a:cs typeface="+mn-lt"/>
              </a:rPr>
              <a:t>Lumpur, </a:t>
            </a:r>
            <a:r>
              <a:rPr sz="2400" spc="-10" dirty="0">
                <a:latin typeface="+mn-lt"/>
                <a:cs typeface="+mn-lt"/>
              </a:rPr>
              <a:t>Malaysia, </a:t>
            </a:r>
            <a:r>
              <a:rPr sz="2400" dirty="0">
                <a:latin typeface="+mn-lt"/>
                <a:cs typeface="+mn-lt"/>
              </a:rPr>
              <a:t>if a </a:t>
            </a:r>
            <a:r>
              <a:rPr sz="2400" spc="-10" dirty="0">
                <a:latin typeface="+mn-lt"/>
                <a:cs typeface="+mn-lt"/>
              </a:rPr>
              <a:t>property </a:t>
            </a:r>
            <a:r>
              <a:rPr sz="2400" spc="-5" dirty="0">
                <a:latin typeface="+mn-lt"/>
                <a:cs typeface="+mn-lt"/>
              </a:rPr>
              <a:t>developer </a:t>
            </a:r>
            <a:r>
              <a:rPr sz="2400" dirty="0">
                <a:latin typeface="+mn-lt"/>
                <a:cs typeface="+mn-lt"/>
              </a:rPr>
              <a:t>is </a:t>
            </a:r>
            <a:r>
              <a:rPr sz="2400" spc="-5" dirty="0">
                <a:latin typeface="+mn-lt"/>
                <a:cs typeface="+mn-lt"/>
              </a:rPr>
              <a:t>looking </a:t>
            </a:r>
            <a:r>
              <a:rPr sz="2400" spc="-15" dirty="0">
                <a:latin typeface="+mn-lt"/>
                <a:cs typeface="+mn-lt"/>
              </a:rPr>
              <a:t>to  </a:t>
            </a:r>
            <a:r>
              <a:rPr sz="2400" spc="-5" dirty="0">
                <a:latin typeface="+mn-lt"/>
                <a:cs typeface="+mn-lt"/>
              </a:rPr>
              <a:t>open </a:t>
            </a:r>
            <a:r>
              <a:rPr sz="2400" dirty="0">
                <a:latin typeface="+mn-lt"/>
                <a:cs typeface="+mn-lt"/>
              </a:rPr>
              <a:t>a </a:t>
            </a:r>
            <a:r>
              <a:rPr sz="2400" spc="-10" dirty="0">
                <a:latin typeface="+mn-lt"/>
                <a:cs typeface="+mn-lt"/>
              </a:rPr>
              <a:t>new </a:t>
            </a:r>
            <a:r>
              <a:rPr sz="2400" spc="-5" dirty="0">
                <a:latin typeface="+mn-lt"/>
                <a:cs typeface="+mn-lt"/>
              </a:rPr>
              <a:t>shopping </a:t>
            </a:r>
            <a:r>
              <a:rPr sz="2400" dirty="0">
                <a:latin typeface="+mn-lt"/>
                <a:cs typeface="+mn-lt"/>
              </a:rPr>
              <a:t>mall, </a:t>
            </a:r>
            <a:r>
              <a:rPr sz="2400" spc="-10" dirty="0">
                <a:latin typeface="+mn-lt"/>
                <a:cs typeface="+mn-lt"/>
              </a:rPr>
              <a:t>where would you recommend </a:t>
            </a:r>
            <a:r>
              <a:rPr sz="2400" spc="-5" dirty="0">
                <a:latin typeface="+mn-lt"/>
                <a:cs typeface="+mn-lt"/>
              </a:rPr>
              <a:t>that they open</a:t>
            </a:r>
            <a:r>
              <a:rPr sz="2400" spc="-50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it?</a:t>
            </a:r>
            <a:endParaRPr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995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20" dirty="0">
                <a:latin typeface="+mn-lt"/>
                <a:cs typeface="+mn-lt"/>
              </a:rPr>
              <a:t>Data</a:t>
            </a:r>
            <a:r>
              <a:rPr sz="2800" spc="-5" dirty="0">
                <a:latin typeface="+mn-lt"/>
                <a:cs typeface="+mn-lt"/>
              </a:rPr>
              <a:t> </a:t>
            </a:r>
            <a:r>
              <a:rPr sz="2800" spc="-15" dirty="0">
                <a:latin typeface="+mn-lt"/>
                <a:cs typeface="+mn-lt"/>
              </a:rPr>
              <a:t>required</a:t>
            </a:r>
            <a:endParaRPr sz="2800">
              <a:latin typeface="+mn-lt"/>
              <a:cs typeface="+mn-lt"/>
            </a:endParaRPr>
          </a:p>
          <a:p>
            <a:pPr marL="712470" lvl="1" indent="-243205">
              <a:lnSpc>
                <a:spcPct val="100000"/>
              </a:lnSpc>
              <a:spcBef>
                <a:spcPts val="25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+mn-lt"/>
                <a:cs typeface="+mn-lt"/>
              </a:rPr>
              <a:t>List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spc="-10" dirty="0">
                <a:latin typeface="+mn-lt"/>
                <a:cs typeface="+mn-lt"/>
              </a:rPr>
              <a:t>neighbourhoods </a:t>
            </a:r>
            <a:r>
              <a:rPr sz="2400" dirty="0">
                <a:latin typeface="+mn-lt"/>
                <a:cs typeface="+mn-lt"/>
              </a:rPr>
              <a:t>in </a:t>
            </a:r>
            <a:r>
              <a:rPr sz="2400" spc="-15" dirty="0">
                <a:latin typeface="+mn-lt"/>
                <a:cs typeface="+mn-lt"/>
              </a:rPr>
              <a:t>Kuala</a:t>
            </a:r>
            <a:r>
              <a:rPr sz="2400" spc="35" dirty="0">
                <a:latin typeface="+mn-lt"/>
                <a:cs typeface="+mn-lt"/>
              </a:rPr>
              <a:t> </a:t>
            </a:r>
            <a:r>
              <a:rPr sz="2400" spc="-5" dirty="0">
                <a:latin typeface="+mn-lt"/>
                <a:cs typeface="+mn-lt"/>
              </a:rPr>
              <a:t>Lumpur</a:t>
            </a:r>
            <a:endParaRPr sz="2400">
              <a:latin typeface="+mn-lt"/>
              <a:cs typeface="+mn-lt"/>
            </a:endParaRPr>
          </a:p>
          <a:p>
            <a:pPr marL="712470" lvl="1" indent="-243205">
              <a:lnSpc>
                <a:spcPct val="100000"/>
              </a:lnSpc>
              <a:spcBef>
                <a:spcPts val="21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+mn-lt"/>
                <a:cs typeface="+mn-lt"/>
              </a:rPr>
              <a:t>Latitude </a:t>
            </a:r>
            <a:r>
              <a:rPr sz="2400" dirty="0">
                <a:latin typeface="+mn-lt"/>
                <a:cs typeface="+mn-lt"/>
              </a:rPr>
              <a:t>and longitude </a:t>
            </a:r>
            <a:r>
              <a:rPr sz="2400" spc="-15" dirty="0">
                <a:latin typeface="+mn-lt"/>
                <a:cs typeface="+mn-lt"/>
              </a:rPr>
              <a:t>coordinates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dirty="0">
                <a:latin typeface="+mn-lt"/>
                <a:cs typeface="+mn-lt"/>
              </a:rPr>
              <a:t>the</a:t>
            </a:r>
            <a:r>
              <a:rPr sz="2400" spc="-20" dirty="0">
                <a:latin typeface="+mn-lt"/>
                <a:cs typeface="+mn-lt"/>
              </a:rPr>
              <a:t> </a:t>
            </a:r>
            <a:r>
              <a:rPr sz="2400" spc="-10" dirty="0">
                <a:latin typeface="+mn-lt"/>
                <a:cs typeface="+mn-lt"/>
              </a:rPr>
              <a:t>neighbourhoods</a:t>
            </a:r>
            <a:endParaRPr sz="2400">
              <a:latin typeface="+mn-lt"/>
              <a:cs typeface="+mn-lt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30" dirty="0">
                <a:latin typeface="+mn-lt"/>
                <a:cs typeface="+mn-lt"/>
              </a:rPr>
              <a:t>Venue </a:t>
            </a:r>
            <a:r>
              <a:rPr sz="2400" spc="-15" dirty="0">
                <a:latin typeface="+mn-lt"/>
                <a:cs typeface="+mn-lt"/>
              </a:rPr>
              <a:t>data, </a:t>
            </a:r>
            <a:r>
              <a:rPr sz="2400" spc="-5" dirty="0">
                <a:latin typeface="+mn-lt"/>
                <a:cs typeface="+mn-lt"/>
              </a:rPr>
              <a:t>particularly </a:t>
            </a:r>
            <a:r>
              <a:rPr sz="2400" spc="-15" dirty="0">
                <a:latin typeface="+mn-lt"/>
                <a:cs typeface="+mn-lt"/>
              </a:rPr>
              <a:t>data related to </a:t>
            </a:r>
            <a:r>
              <a:rPr sz="2400" spc="-5" dirty="0">
                <a:latin typeface="+mn-lt"/>
                <a:cs typeface="+mn-lt"/>
              </a:rPr>
              <a:t>shopping</a:t>
            </a:r>
            <a:r>
              <a:rPr sz="2400" spc="50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malls</a:t>
            </a:r>
            <a:endParaRPr sz="2400">
              <a:latin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</a:pPr>
            <a:endParaRPr sz="3050">
              <a:latin typeface="+mn-lt"/>
              <a:cs typeface="+mn-lt"/>
            </a:endParaRPr>
          </a:p>
          <a:p>
            <a:pPr marL="241300" indent="-229235">
              <a:lnSpc>
                <a:spcPct val="100000"/>
              </a:lnSpc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15" dirty="0">
                <a:latin typeface="+mn-lt"/>
                <a:cs typeface="+mn-lt"/>
              </a:rPr>
              <a:t>Sources </a:t>
            </a:r>
            <a:r>
              <a:rPr sz="2800" spc="-5" dirty="0">
                <a:latin typeface="+mn-lt"/>
                <a:cs typeface="+mn-lt"/>
              </a:rPr>
              <a:t>of</a:t>
            </a:r>
            <a:r>
              <a:rPr sz="2800" spc="20" dirty="0">
                <a:latin typeface="+mn-lt"/>
                <a:cs typeface="+mn-lt"/>
              </a:rPr>
              <a:t> </a:t>
            </a:r>
            <a:r>
              <a:rPr sz="2800" spc="-20" dirty="0">
                <a:latin typeface="+mn-lt"/>
                <a:cs typeface="+mn-lt"/>
              </a:rPr>
              <a:t>data</a:t>
            </a:r>
            <a:endParaRPr sz="2800">
              <a:latin typeface="+mn-lt"/>
              <a:cs typeface="+mn-lt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+mn-lt"/>
                <a:cs typeface="+mn-lt"/>
              </a:rPr>
              <a:t>Wikipedia </a:t>
            </a:r>
            <a:r>
              <a:rPr sz="2400" spc="-10" dirty="0">
                <a:latin typeface="+mn-lt"/>
                <a:cs typeface="+mn-lt"/>
              </a:rPr>
              <a:t>page </a:t>
            </a:r>
            <a:r>
              <a:rPr sz="2400" spc="-20" dirty="0">
                <a:latin typeface="+mn-lt"/>
                <a:cs typeface="+mn-lt"/>
              </a:rPr>
              <a:t>for </a:t>
            </a:r>
            <a:r>
              <a:rPr sz="2400" spc="-10" dirty="0">
                <a:latin typeface="+mn-lt"/>
                <a:cs typeface="+mn-lt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+mn-lt"/>
                <a:cs typeface="+mn-lt"/>
              </a:rPr>
              <a:t>https://en.wikipedia.org/wiki/Category:Suburbs_in_Kuala_Lumpur</a:t>
            </a:r>
            <a:r>
              <a:rPr sz="2400" spc="-10" dirty="0">
                <a:latin typeface="+mn-lt"/>
                <a:cs typeface="+mn-lt"/>
              </a:rPr>
              <a:t>)</a:t>
            </a:r>
            <a:endParaRPr sz="2400">
              <a:latin typeface="+mn-lt"/>
              <a:cs typeface="+mn-lt"/>
            </a:endParaRPr>
          </a:p>
          <a:p>
            <a:pPr marL="712470" lvl="1" indent="-243205">
              <a:lnSpc>
                <a:spcPct val="100000"/>
              </a:lnSpc>
              <a:spcBef>
                <a:spcPts val="18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+mn-lt"/>
                <a:cs typeface="+mn-lt"/>
              </a:rPr>
              <a:t>Geocoder </a:t>
            </a:r>
            <a:r>
              <a:rPr sz="2400" spc="-10" dirty="0">
                <a:latin typeface="+mn-lt"/>
                <a:cs typeface="+mn-lt"/>
              </a:rPr>
              <a:t>package </a:t>
            </a:r>
            <a:r>
              <a:rPr sz="2400" spc="-20" dirty="0">
                <a:latin typeface="+mn-lt"/>
                <a:cs typeface="+mn-lt"/>
              </a:rPr>
              <a:t>for </a:t>
            </a:r>
            <a:r>
              <a:rPr sz="2400" spc="-5" dirty="0">
                <a:latin typeface="+mn-lt"/>
                <a:cs typeface="+mn-lt"/>
              </a:rPr>
              <a:t>latitude </a:t>
            </a:r>
            <a:r>
              <a:rPr sz="2400" dirty="0">
                <a:latin typeface="+mn-lt"/>
                <a:cs typeface="+mn-lt"/>
              </a:rPr>
              <a:t>and longitude</a:t>
            </a:r>
            <a:r>
              <a:rPr sz="2400" spc="-15" dirty="0">
                <a:latin typeface="+mn-lt"/>
                <a:cs typeface="+mn-lt"/>
              </a:rPr>
              <a:t> coordinates</a:t>
            </a:r>
            <a:endParaRPr sz="2400">
              <a:latin typeface="+mn-lt"/>
              <a:cs typeface="+mn-lt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5" dirty="0">
                <a:latin typeface="+mn-lt"/>
                <a:cs typeface="+mn-lt"/>
              </a:rPr>
              <a:t>Foursquare </a:t>
            </a:r>
            <a:r>
              <a:rPr sz="2400" dirty="0">
                <a:latin typeface="+mn-lt"/>
                <a:cs typeface="+mn-lt"/>
              </a:rPr>
              <a:t>API </a:t>
            </a:r>
            <a:r>
              <a:rPr sz="2400" spc="-20" dirty="0">
                <a:latin typeface="+mn-lt"/>
                <a:cs typeface="+mn-lt"/>
              </a:rPr>
              <a:t>for </a:t>
            </a:r>
            <a:r>
              <a:rPr sz="2400" spc="-10" dirty="0">
                <a:latin typeface="+mn-lt"/>
                <a:cs typeface="+mn-lt"/>
              </a:rPr>
              <a:t>venue</a:t>
            </a:r>
            <a:r>
              <a:rPr sz="2400" spc="35" dirty="0">
                <a:latin typeface="+mn-lt"/>
                <a:cs typeface="+mn-lt"/>
              </a:rPr>
              <a:t> </a:t>
            </a:r>
            <a:r>
              <a:rPr sz="2400" spc="-15" dirty="0">
                <a:latin typeface="+mn-lt"/>
                <a:cs typeface="+mn-lt"/>
              </a:rPr>
              <a:t>data</a:t>
            </a:r>
            <a:endParaRPr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693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30" dirty="0">
                <a:cs typeface="+mn-lt"/>
              </a:rPr>
              <a:t>Web </a:t>
            </a:r>
            <a:r>
              <a:rPr sz="2400" spc="-10" dirty="0">
                <a:cs typeface="+mn-lt"/>
              </a:rPr>
              <a:t>scraping </a:t>
            </a:r>
            <a:r>
              <a:rPr sz="2400" dirty="0">
                <a:cs typeface="+mn-lt"/>
              </a:rPr>
              <a:t>Wikipedia </a:t>
            </a:r>
            <a:r>
              <a:rPr sz="2400" spc="-10" dirty="0">
                <a:cs typeface="+mn-lt"/>
              </a:rPr>
              <a:t>page </a:t>
            </a:r>
            <a:r>
              <a:rPr sz="2400" spc="-20" dirty="0">
                <a:cs typeface="+mn-lt"/>
              </a:rPr>
              <a:t>for </a:t>
            </a:r>
            <a:r>
              <a:rPr sz="2400" spc="-10" dirty="0">
                <a:cs typeface="+mn-lt"/>
              </a:rPr>
              <a:t>neighbourhoods</a:t>
            </a:r>
            <a:r>
              <a:rPr sz="2400" spc="30" dirty="0">
                <a:cs typeface="+mn-lt"/>
              </a:rPr>
              <a:t> </a:t>
            </a:r>
            <a:r>
              <a:rPr sz="2400" spc="-10" dirty="0">
                <a:cs typeface="+mn-lt"/>
              </a:rPr>
              <a:t>list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Get latitude </a:t>
            </a:r>
            <a:r>
              <a:rPr sz="2400" dirty="0">
                <a:cs typeface="+mn-lt"/>
              </a:rPr>
              <a:t>and </a:t>
            </a:r>
            <a:r>
              <a:rPr sz="2400" spc="-5" dirty="0">
                <a:cs typeface="+mn-lt"/>
              </a:rPr>
              <a:t>longitude </a:t>
            </a:r>
            <a:r>
              <a:rPr sz="2400" spc="-15" dirty="0">
                <a:cs typeface="+mn-lt"/>
              </a:rPr>
              <a:t>coordinates </a:t>
            </a:r>
            <a:r>
              <a:rPr sz="2400" spc="-5" dirty="0">
                <a:cs typeface="+mn-lt"/>
              </a:rPr>
              <a:t>using</a:t>
            </a:r>
            <a:r>
              <a:rPr sz="2400" spc="-10" dirty="0">
                <a:cs typeface="+mn-lt"/>
              </a:rPr>
              <a:t> Geocoder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Use </a:t>
            </a:r>
            <a:r>
              <a:rPr sz="2400" spc="-15" dirty="0">
                <a:cs typeface="+mn-lt"/>
              </a:rPr>
              <a:t>Foursquare </a:t>
            </a:r>
            <a:r>
              <a:rPr sz="2400" dirty="0">
                <a:cs typeface="+mn-lt"/>
              </a:rPr>
              <a:t>API </a:t>
            </a:r>
            <a:r>
              <a:rPr sz="2400" spc="-15" dirty="0">
                <a:cs typeface="+mn-lt"/>
              </a:rPr>
              <a:t>to </a:t>
            </a:r>
            <a:r>
              <a:rPr sz="2400" spc="-10" dirty="0">
                <a:cs typeface="+mn-lt"/>
              </a:rPr>
              <a:t>get venue</a:t>
            </a:r>
            <a:r>
              <a:rPr sz="2400" spc="5" dirty="0">
                <a:cs typeface="+mn-lt"/>
              </a:rPr>
              <a:t> </a:t>
            </a:r>
            <a:r>
              <a:rPr sz="2400" spc="-15" dirty="0">
                <a:cs typeface="+mn-lt"/>
              </a:rPr>
              <a:t>data</a:t>
            </a:r>
            <a:endParaRPr sz="2400">
              <a:cs typeface="+mn-lt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Group </a:t>
            </a:r>
            <a:r>
              <a:rPr sz="2400" spc="-15" dirty="0">
                <a:cs typeface="+mn-lt"/>
              </a:rPr>
              <a:t>data </a:t>
            </a:r>
            <a:r>
              <a:rPr sz="2400" spc="-10" dirty="0">
                <a:cs typeface="+mn-lt"/>
              </a:rPr>
              <a:t>by </a:t>
            </a:r>
            <a:r>
              <a:rPr sz="2400" spc="-5" dirty="0">
                <a:cs typeface="+mn-lt"/>
              </a:rPr>
              <a:t>neighbourhood </a:t>
            </a:r>
            <a:r>
              <a:rPr sz="2400" dirty="0">
                <a:cs typeface="+mn-lt"/>
              </a:rPr>
              <a:t>and </a:t>
            </a:r>
            <a:r>
              <a:rPr sz="2400" spc="-5" dirty="0">
                <a:cs typeface="+mn-lt"/>
              </a:rPr>
              <a:t>taking </a:t>
            </a:r>
            <a:r>
              <a:rPr sz="2400" dirty="0">
                <a:cs typeface="+mn-lt"/>
              </a:rPr>
              <a:t>the mean </a:t>
            </a:r>
            <a:r>
              <a:rPr sz="2400" spc="-5" dirty="0">
                <a:cs typeface="+mn-lt"/>
              </a:rPr>
              <a:t>of </a:t>
            </a:r>
            <a:r>
              <a:rPr sz="2400" dirty="0">
                <a:cs typeface="+mn-lt"/>
              </a:rPr>
              <a:t>the </a:t>
            </a:r>
            <a:r>
              <a:rPr sz="2400" spc="-5" dirty="0">
                <a:cs typeface="+mn-lt"/>
              </a:rPr>
              <a:t>frequency of  occurrence of </a:t>
            </a:r>
            <a:r>
              <a:rPr sz="2400" dirty="0">
                <a:cs typeface="+mn-lt"/>
              </a:rPr>
              <a:t>each </a:t>
            </a:r>
            <a:r>
              <a:rPr sz="2400" spc="-10" dirty="0">
                <a:cs typeface="+mn-lt"/>
              </a:rPr>
              <a:t>venue</a:t>
            </a:r>
            <a:r>
              <a:rPr sz="2400" spc="-15" dirty="0">
                <a:cs typeface="+mn-lt"/>
              </a:rPr>
              <a:t> </a:t>
            </a:r>
            <a:r>
              <a:rPr sz="2400" spc="-10" dirty="0">
                <a:cs typeface="+mn-lt"/>
              </a:rPr>
              <a:t>category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Filter </a:t>
            </a:r>
            <a:r>
              <a:rPr sz="2400" spc="-10" dirty="0">
                <a:cs typeface="+mn-lt"/>
              </a:rPr>
              <a:t>venue category by </a:t>
            </a:r>
            <a:r>
              <a:rPr sz="2400" spc="-5" dirty="0">
                <a:cs typeface="+mn-lt"/>
              </a:rPr>
              <a:t>Shopping </a:t>
            </a:r>
            <a:r>
              <a:rPr sz="2400" dirty="0">
                <a:cs typeface="+mn-lt"/>
              </a:rPr>
              <a:t>Mall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cs typeface="+mn-lt"/>
              </a:rPr>
              <a:t>Perform </a:t>
            </a:r>
            <a:r>
              <a:rPr sz="2400" spc="-5" dirty="0">
                <a:cs typeface="+mn-lt"/>
              </a:rPr>
              <a:t>clustering on </a:t>
            </a:r>
            <a:r>
              <a:rPr sz="2400" dirty="0">
                <a:cs typeface="+mn-lt"/>
              </a:rPr>
              <a:t>the </a:t>
            </a:r>
            <a:r>
              <a:rPr sz="2400" spc="-15" dirty="0">
                <a:cs typeface="+mn-lt"/>
              </a:rPr>
              <a:t>data </a:t>
            </a:r>
            <a:r>
              <a:rPr sz="2400" spc="-10" dirty="0">
                <a:cs typeface="+mn-lt"/>
              </a:rPr>
              <a:t>by </a:t>
            </a:r>
            <a:r>
              <a:rPr sz="2400" spc="-5" dirty="0">
                <a:cs typeface="+mn-lt"/>
              </a:rPr>
              <a:t>using </a:t>
            </a:r>
            <a:r>
              <a:rPr sz="2400" dirty="0">
                <a:cs typeface="+mn-lt"/>
              </a:rPr>
              <a:t>k-means</a:t>
            </a:r>
            <a:r>
              <a:rPr sz="2400" spc="-45" dirty="0">
                <a:cs typeface="+mn-lt"/>
              </a:rPr>
              <a:t> </a:t>
            </a:r>
            <a:r>
              <a:rPr sz="2400" spc="-5" dirty="0">
                <a:cs typeface="+mn-lt"/>
              </a:rPr>
              <a:t>clustering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Visualize </a:t>
            </a:r>
            <a:r>
              <a:rPr sz="2400" dirty="0">
                <a:cs typeface="+mn-lt"/>
              </a:rPr>
              <a:t>the </a:t>
            </a:r>
            <a:r>
              <a:rPr sz="2400" spc="-10" dirty="0">
                <a:cs typeface="+mn-lt"/>
              </a:rPr>
              <a:t>clusters </a:t>
            </a:r>
            <a:r>
              <a:rPr sz="2400" dirty="0">
                <a:cs typeface="+mn-lt"/>
              </a:rPr>
              <a:t>in a map </a:t>
            </a:r>
            <a:r>
              <a:rPr sz="2400" spc="-5" dirty="0">
                <a:cs typeface="+mn-lt"/>
              </a:rPr>
              <a:t>using</a:t>
            </a:r>
            <a:r>
              <a:rPr sz="2400" spc="-65" dirty="0">
                <a:cs typeface="+mn-lt"/>
              </a:rPr>
              <a:t> </a:t>
            </a:r>
            <a:r>
              <a:rPr sz="2400" spc="-10" dirty="0">
                <a:cs typeface="+mn-lt"/>
              </a:rPr>
              <a:t>Folium</a:t>
            </a:r>
            <a:endParaRPr sz="2400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9008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5" dirty="0">
                <a:latin typeface="+mn-lt"/>
                <a:cs typeface="+mn-lt"/>
              </a:rPr>
              <a:t>Categorized </a:t>
            </a:r>
            <a:r>
              <a:rPr sz="2400" dirty="0">
                <a:latin typeface="+mn-lt"/>
                <a:cs typeface="+mn-lt"/>
              </a:rPr>
              <a:t>the </a:t>
            </a:r>
            <a:r>
              <a:rPr sz="2400" spc="-10" dirty="0">
                <a:latin typeface="+mn-lt"/>
                <a:cs typeface="+mn-lt"/>
              </a:rPr>
              <a:t>neighbourhoods  </a:t>
            </a:r>
            <a:r>
              <a:rPr sz="2400" spc="-15" dirty="0">
                <a:latin typeface="+mn-lt"/>
                <a:cs typeface="+mn-lt"/>
              </a:rPr>
              <a:t>into </a:t>
            </a:r>
            <a:r>
              <a:rPr sz="2400" dirty="0">
                <a:latin typeface="+mn-lt"/>
                <a:cs typeface="+mn-lt"/>
              </a:rPr>
              <a:t>3 </a:t>
            </a:r>
            <a:r>
              <a:rPr sz="2400" spc="-15" dirty="0">
                <a:latin typeface="+mn-lt"/>
                <a:cs typeface="+mn-lt"/>
              </a:rPr>
              <a:t>clusters</a:t>
            </a:r>
            <a:r>
              <a:rPr sz="2400" spc="-50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:</a:t>
            </a:r>
            <a:endParaRPr sz="2400">
              <a:latin typeface="+mn-lt"/>
              <a:cs typeface="+mn-lt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+mn-lt"/>
                <a:cs typeface="+mn-lt"/>
              </a:rPr>
              <a:t>Cluster </a:t>
            </a:r>
            <a:r>
              <a:rPr sz="2400" dirty="0">
                <a:latin typeface="+mn-lt"/>
                <a:cs typeface="+mn-lt"/>
              </a:rPr>
              <a:t>0: </a:t>
            </a:r>
            <a:r>
              <a:rPr sz="2400" spc="-5" dirty="0">
                <a:latin typeface="+mn-lt"/>
                <a:cs typeface="+mn-lt"/>
              </a:rPr>
              <a:t>Neighbourhoods</a:t>
            </a:r>
            <a:r>
              <a:rPr sz="2400" spc="-75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with  </a:t>
            </a:r>
            <a:r>
              <a:rPr sz="2400" spc="-15" dirty="0">
                <a:latin typeface="+mn-lt"/>
                <a:cs typeface="+mn-lt"/>
              </a:rPr>
              <a:t>moderate </a:t>
            </a:r>
            <a:r>
              <a:rPr sz="2400" spc="-5" dirty="0">
                <a:latin typeface="+mn-lt"/>
                <a:cs typeface="+mn-lt"/>
              </a:rPr>
              <a:t>number of shopping  </a:t>
            </a:r>
            <a:r>
              <a:rPr sz="2400" dirty="0">
                <a:latin typeface="+mn-lt"/>
                <a:cs typeface="+mn-lt"/>
              </a:rPr>
              <a:t>malls</a:t>
            </a:r>
            <a:endParaRPr sz="2400">
              <a:latin typeface="+mn-lt"/>
              <a:cs typeface="+mn-lt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70"/>
              </a:spcBef>
              <a:buSzPct val="96000"/>
              <a:buFont typeface="Wingdings" panose="05000000000000000000"/>
              <a:buChar char=""/>
              <a:tabLst>
                <a:tab pos="713740" algn="l"/>
              </a:tabLst>
            </a:pPr>
            <a:r>
              <a:rPr sz="2400" spc="-10" dirty="0">
                <a:latin typeface="+mn-lt"/>
                <a:cs typeface="+mn-lt"/>
              </a:rPr>
              <a:t>Cluster </a:t>
            </a:r>
            <a:r>
              <a:rPr sz="2400" dirty="0">
                <a:latin typeface="+mn-lt"/>
                <a:cs typeface="+mn-lt"/>
              </a:rPr>
              <a:t>1: </a:t>
            </a:r>
            <a:r>
              <a:rPr sz="2400" spc="-5" dirty="0">
                <a:latin typeface="+mn-lt"/>
                <a:cs typeface="+mn-lt"/>
              </a:rPr>
              <a:t>Neighbourhoods</a:t>
            </a:r>
            <a:r>
              <a:rPr sz="2400" spc="-90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with  </a:t>
            </a:r>
            <a:r>
              <a:rPr sz="2400" spc="-10" dirty="0">
                <a:latin typeface="+mn-lt"/>
                <a:cs typeface="+mn-lt"/>
              </a:rPr>
              <a:t>low </a:t>
            </a:r>
            <a:r>
              <a:rPr sz="2400" spc="-5" dirty="0">
                <a:latin typeface="+mn-lt"/>
                <a:cs typeface="+mn-lt"/>
              </a:rPr>
              <a:t>number </a:t>
            </a:r>
            <a:r>
              <a:rPr sz="2400" spc="-15" dirty="0">
                <a:latin typeface="+mn-lt"/>
                <a:cs typeface="+mn-lt"/>
              </a:rPr>
              <a:t>to </a:t>
            </a:r>
            <a:r>
              <a:rPr sz="2400" spc="-5" dirty="0">
                <a:latin typeface="+mn-lt"/>
                <a:cs typeface="+mn-lt"/>
              </a:rPr>
              <a:t>no </a:t>
            </a:r>
            <a:r>
              <a:rPr sz="2400" spc="-10" dirty="0">
                <a:latin typeface="+mn-lt"/>
                <a:cs typeface="+mn-lt"/>
              </a:rPr>
              <a:t>existence </a:t>
            </a:r>
            <a:r>
              <a:rPr sz="2400" spc="-5" dirty="0">
                <a:latin typeface="+mn-lt"/>
                <a:cs typeface="+mn-lt"/>
              </a:rPr>
              <a:t>of  shopping</a:t>
            </a:r>
            <a:r>
              <a:rPr sz="2400" spc="-10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malls</a:t>
            </a:r>
            <a:endParaRPr sz="2400">
              <a:latin typeface="+mn-lt"/>
              <a:cs typeface="+mn-lt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+mn-lt"/>
                <a:cs typeface="+mn-lt"/>
              </a:rPr>
              <a:t>Cluster </a:t>
            </a:r>
            <a:r>
              <a:rPr sz="2400" dirty="0">
                <a:latin typeface="+mn-lt"/>
                <a:cs typeface="+mn-lt"/>
              </a:rPr>
              <a:t>2: </a:t>
            </a:r>
            <a:r>
              <a:rPr sz="2400" spc="-5" dirty="0">
                <a:latin typeface="+mn-lt"/>
                <a:cs typeface="+mn-lt"/>
              </a:rPr>
              <a:t>Neighbourhoods</a:t>
            </a:r>
            <a:r>
              <a:rPr sz="2400" spc="-75" dirty="0">
                <a:latin typeface="+mn-lt"/>
                <a:cs typeface="+mn-lt"/>
              </a:rPr>
              <a:t> </a:t>
            </a:r>
            <a:r>
              <a:rPr sz="2400" dirty="0">
                <a:latin typeface="+mn-lt"/>
                <a:cs typeface="+mn-lt"/>
              </a:rPr>
              <a:t>with  </a:t>
            </a:r>
            <a:r>
              <a:rPr sz="2400" spc="-5" dirty="0">
                <a:latin typeface="+mn-lt"/>
                <a:cs typeface="+mn-lt"/>
              </a:rPr>
              <a:t>high </a:t>
            </a:r>
            <a:r>
              <a:rPr sz="2400" spc="-15" dirty="0">
                <a:latin typeface="+mn-lt"/>
                <a:cs typeface="+mn-lt"/>
              </a:rPr>
              <a:t>concentration </a:t>
            </a:r>
            <a:r>
              <a:rPr sz="2400" spc="-5" dirty="0">
                <a:latin typeface="+mn-lt"/>
                <a:cs typeface="+mn-lt"/>
              </a:rPr>
              <a:t>of </a:t>
            </a:r>
            <a:r>
              <a:rPr sz="2400" spc="-10" dirty="0">
                <a:latin typeface="+mn-lt"/>
                <a:cs typeface="+mn-lt"/>
              </a:rPr>
              <a:t>shopping  </a:t>
            </a:r>
            <a:r>
              <a:rPr sz="2400" dirty="0">
                <a:latin typeface="+mn-lt"/>
                <a:cs typeface="+mn-lt"/>
              </a:rPr>
              <a:t>malls</a:t>
            </a:r>
            <a:endParaRPr sz="2400">
              <a:latin typeface="+mn-lt"/>
              <a:cs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913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Most </a:t>
            </a:r>
            <a:r>
              <a:rPr sz="2400" spc="-5" dirty="0">
                <a:cs typeface="+mn-lt"/>
              </a:rPr>
              <a:t>of </a:t>
            </a:r>
            <a:r>
              <a:rPr sz="2400" dirty="0">
                <a:cs typeface="+mn-lt"/>
              </a:rPr>
              <a:t>the </a:t>
            </a:r>
            <a:r>
              <a:rPr sz="2400" spc="-5" dirty="0">
                <a:cs typeface="+mn-lt"/>
              </a:rPr>
              <a:t>shopping </a:t>
            </a:r>
            <a:r>
              <a:rPr sz="2400" dirty="0">
                <a:cs typeface="+mn-lt"/>
              </a:rPr>
              <a:t>malls </a:t>
            </a:r>
            <a:r>
              <a:rPr sz="2400" spc="-15" dirty="0">
                <a:cs typeface="+mn-lt"/>
              </a:rPr>
              <a:t>are concentrated </a:t>
            </a:r>
            <a:r>
              <a:rPr sz="2400" dirty="0">
                <a:cs typeface="+mn-lt"/>
              </a:rPr>
              <a:t>in the </a:t>
            </a:r>
            <a:r>
              <a:rPr sz="2400" spc="-10" dirty="0">
                <a:cs typeface="+mn-lt"/>
              </a:rPr>
              <a:t>central area </a:t>
            </a:r>
            <a:r>
              <a:rPr sz="2400" spc="-5" dirty="0">
                <a:cs typeface="+mn-lt"/>
              </a:rPr>
              <a:t>of </a:t>
            </a:r>
            <a:r>
              <a:rPr sz="2400" dirty="0">
                <a:cs typeface="+mn-lt"/>
              </a:rPr>
              <a:t>the</a:t>
            </a:r>
            <a:r>
              <a:rPr sz="2400" spc="-35" dirty="0">
                <a:cs typeface="+mn-lt"/>
              </a:rPr>
              <a:t> </a:t>
            </a:r>
            <a:r>
              <a:rPr sz="2400" dirty="0">
                <a:cs typeface="+mn-lt"/>
              </a:rPr>
              <a:t>city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Highest number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2 and </a:t>
            </a:r>
            <a:r>
              <a:rPr sz="2400" spc="-15" dirty="0">
                <a:cs typeface="+mn-lt"/>
              </a:rPr>
              <a:t>moderate </a:t>
            </a:r>
            <a:r>
              <a:rPr sz="2400" spc="-5" dirty="0">
                <a:cs typeface="+mn-lt"/>
              </a:rPr>
              <a:t>number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</a:t>
            </a:r>
            <a:r>
              <a:rPr sz="2400" spc="-65" dirty="0">
                <a:cs typeface="+mn-lt"/>
              </a:rPr>
              <a:t> </a:t>
            </a:r>
            <a:r>
              <a:rPr sz="2400" dirty="0">
                <a:cs typeface="+mn-lt"/>
              </a:rPr>
              <a:t>0</a:t>
            </a:r>
            <a:endParaRPr sz="2400">
              <a:cs typeface="+mn-lt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1 </a:t>
            </a:r>
            <a:r>
              <a:rPr sz="2400" spc="-5" dirty="0">
                <a:cs typeface="+mn-lt"/>
              </a:rPr>
              <a:t>has very low number </a:t>
            </a:r>
            <a:r>
              <a:rPr sz="2400" spc="-15" dirty="0">
                <a:cs typeface="+mn-lt"/>
              </a:rPr>
              <a:t>to </a:t>
            </a:r>
            <a:r>
              <a:rPr sz="2400" spc="-5" dirty="0">
                <a:cs typeface="+mn-lt"/>
              </a:rPr>
              <a:t>no shopping </a:t>
            </a:r>
            <a:r>
              <a:rPr sz="2400" dirty="0">
                <a:cs typeface="+mn-lt"/>
              </a:rPr>
              <a:t>mall in the</a:t>
            </a:r>
            <a:r>
              <a:rPr sz="2400" spc="-20" dirty="0">
                <a:cs typeface="+mn-lt"/>
              </a:rPr>
              <a:t> </a:t>
            </a:r>
            <a:r>
              <a:rPr sz="2400" spc="-10" dirty="0">
                <a:cs typeface="+mn-lt"/>
              </a:rPr>
              <a:t>neighbourhoods</a:t>
            </a:r>
            <a:endParaRPr sz="2400">
              <a:cs typeface="+mn-lt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Oversupply </a:t>
            </a:r>
            <a:r>
              <a:rPr sz="2400" spc="-5" dirty="0">
                <a:cs typeface="+mn-lt"/>
              </a:rPr>
              <a:t>of shopping </a:t>
            </a:r>
            <a:r>
              <a:rPr sz="2400" dirty="0">
                <a:cs typeface="+mn-lt"/>
              </a:rPr>
              <a:t>malls </a:t>
            </a:r>
            <a:r>
              <a:rPr sz="2400" spc="-5" dirty="0">
                <a:cs typeface="+mn-lt"/>
              </a:rPr>
              <a:t>mostly happened </a:t>
            </a:r>
            <a:r>
              <a:rPr sz="2400" dirty="0">
                <a:cs typeface="+mn-lt"/>
              </a:rPr>
              <a:t>in the </a:t>
            </a:r>
            <a:r>
              <a:rPr sz="2400" spc="-10" dirty="0">
                <a:cs typeface="+mn-lt"/>
              </a:rPr>
              <a:t>central area </a:t>
            </a:r>
            <a:r>
              <a:rPr sz="2400" spc="-5" dirty="0">
                <a:cs typeface="+mn-lt"/>
              </a:rPr>
              <a:t>of </a:t>
            </a:r>
            <a:r>
              <a:rPr sz="2400" dirty="0">
                <a:cs typeface="+mn-lt"/>
              </a:rPr>
              <a:t>the </a:t>
            </a:r>
            <a:r>
              <a:rPr sz="2400" spc="-35" dirty="0">
                <a:cs typeface="+mn-lt"/>
              </a:rPr>
              <a:t>city,  </a:t>
            </a:r>
            <a:r>
              <a:rPr sz="2400" dirty="0">
                <a:cs typeface="+mn-lt"/>
              </a:rPr>
              <a:t>with the </a:t>
            </a:r>
            <a:r>
              <a:rPr sz="2400" spc="-5" dirty="0">
                <a:cs typeface="+mn-lt"/>
              </a:rPr>
              <a:t>suburb </a:t>
            </a:r>
            <a:r>
              <a:rPr sz="2400" spc="-10" dirty="0">
                <a:cs typeface="+mn-lt"/>
              </a:rPr>
              <a:t>area still </a:t>
            </a:r>
            <a:r>
              <a:rPr sz="2400" spc="-20" dirty="0">
                <a:cs typeface="+mn-lt"/>
              </a:rPr>
              <a:t>have </a:t>
            </a:r>
            <a:r>
              <a:rPr sz="2400" spc="-5" dirty="0">
                <a:cs typeface="+mn-lt"/>
              </a:rPr>
              <a:t>very </a:t>
            </a:r>
            <a:r>
              <a:rPr sz="2400" spc="-20" dirty="0">
                <a:cs typeface="+mn-lt"/>
              </a:rPr>
              <a:t>few </a:t>
            </a:r>
            <a:r>
              <a:rPr sz="2400" spc="-5" dirty="0">
                <a:cs typeface="+mn-lt"/>
              </a:rPr>
              <a:t>shopping</a:t>
            </a:r>
            <a:r>
              <a:rPr sz="2400" spc="15" dirty="0">
                <a:cs typeface="+mn-lt"/>
              </a:rPr>
              <a:t> </a:t>
            </a:r>
            <a:r>
              <a:rPr sz="2400" dirty="0">
                <a:cs typeface="+mn-lt"/>
              </a:rPr>
              <a:t>malls</a:t>
            </a:r>
            <a:endParaRPr sz="2400"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</a:t>
            </a:r>
            <a:r>
              <a:rPr sz="4400" spc="-325" dirty="0"/>
              <a:t>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3050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Open new shopping </a:t>
            </a:r>
            <a:r>
              <a:rPr sz="2400" dirty="0">
                <a:cs typeface="+mn-lt"/>
              </a:rPr>
              <a:t>malls in </a:t>
            </a:r>
            <a:r>
              <a:rPr sz="2400" spc="-10" dirty="0">
                <a:cs typeface="+mn-lt"/>
              </a:rPr>
              <a:t>neighbourhoods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1 with </a:t>
            </a:r>
            <a:r>
              <a:rPr sz="2400" spc="-10" dirty="0">
                <a:cs typeface="+mn-lt"/>
              </a:rPr>
              <a:t>little </a:t>
            </a:r>
            <a:r>
              <a:rPr sz="2400" spc="-15" dirty="0">
                <a:cs typeface="+mn-lt"/>
              </a:rPr>
              <a:t>to </a:t>
            </a:r>
            <a:r>
              <a:rPr sz="2400" spc="-5" dirty="0">
                <a:cs typeface="+mn-lt"/>
              </a:rPr>
              <a:t>no  competition</a:t>
            </a:r>
            <a:endParaRPr sz="2400">
              <a:cs typeface="+mn-lt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Can </a:t>
            </a:r>
            <a:r>
              <a:rPr sz="2400" dirty="0">
                <a:cs typeface="+mn-lt"/>
              </a:rPr>
              <a:t>also </a:t>
            </a:r>
            <a:r>
              <a:rPr sz="2400" spc="-5" dirty="0">
                <a:cs typeface="+mn-lt"/>
              </a:rPr>
              <a:t>open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neighbourhoods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0 with </a:t>
            </a:r>
            <a:r>
              <a:rPr sz="2400" spc="-15" dirty="0">
                <a:cs typeface="+mn-lt"/>
              </a:rPr>
              <a:t>moderate </a:t>
            </a:r>
            <a:r>
              <a:rPr sz="2400" spc="-5" dirty="0">
                <a:cs typeface="+mn-lt"/>
              </a:rPr>
              <a:t>competition </a:t>
            </a:r>
            <a:r>
              <a:rPr sz="2400" dirty="0">
                <a:cs typeface="+mn-lt"/>
              </a:rPr>
              <a:t>if </a:t>
            </a:r>
            <a:r>
              <a:rPr sz="2400" spc="-20" dirty="0">
                <a:cs typeface="+mn-lt"/>
              </a:rPr>
              <a:t>have  </a:t>
            </a:r>
            <a:r>
              <a:rPr sz="2400" spc="-5" dirty="0">
                <a:cs typeface="+mn-lt"/>
              </a:rPr>
              <a:t>unique selling </a:t>
            </a:r>
            <a:r>
              <a:rPr sz="2400" spc="-10" dirty="0">
                <a:cs typeface="+mn-lt"/>
              </a:rPr>
              <a:t>propositions </a:t>
            </a:r>
            <a:r>
              <a:rPr sz="2400" spc="-15" dirty="0">
                <a:cs typeface="+mn-lt"/>
              </a:rPr>
              <a:t>to stand </a:t>
            </a:r>
            <a:r>
              <a:rPr sz="2400" spc="-5" dirty="0">
                <a:cs typeface="+mn-lt"/>
              </a:rPr>
              <a:t>out </a:t>
            </a:r>
            <a:r>
              <a:rPr sz="2400" spc="-15" dirty="0">
                <a:cs typeface="+mn-lt"/>
              </a:rPr>
              <a:t>from </a:t>
            </a:r>
            <a:r>
              <a:rPr sz="2400" dirty="0">
                <a:cs typeface="+mn-lt"/>
              </a:rPr>
              <a:t>the</a:t>
            </a:r>
            <a:r>
              <a:rPr sz="2400" spc="30" dirty="0">
                <a:cs typeface="+mn-lt"/>
              </a:rPr>
              <a:t> </a:t>
            </a:r>
            <a:r>
              <a:rPr sz="2400" spc="-5" dirty="0">
                <a:cs typeface="+mn-lt"/>
              </a:rPr>
              <a:t>competition</a:t>
            </a:r>
            <a:endParaRPr sz="2400">
              <a:cs typeface="+mn-lt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cs typeface="+mn-lt"/>
              </a:rPr>
              <a:t>Avoid </a:t>
            </a:r>
            <a:r>
              <a:rPr sz="2400" spc="-10" dirty="0">
                <a:cs typeface="+mn-lt"/>
              </a:rPr>
              <a:t>neighbourhoods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2, </a:t>
            </a:r>
            <a:r>
              <a:rPr sz="2400" spc="-5" dirty="0">
                <a:cs typeface="+mn-lt"/>
              </a:rPr>
              <a:t>already high </a:t>
            </a:r>
            <a:r>
              <a:rPr sz="2400" spc="-15" dirty="0">
                <a:cs typeface="+mn-lt"/>
              </a:rPr>
              <a:t>concentration </a:t>
            </a:r>
            <a:r>
              <a:rPr sz="2400" spc="-5" dirty="0">
                <a:cs typeface="+mn-lt"/>
              </a:rPr>
              <a:t>of shopping </a:t>
            </a:r>
            <a:r>
              <a:rPr sz="2400" dirty="0">
                <a:cs typeface="+mn-lt"/>
              </a:rPr>
              <a:t>malls  and </a:t>
            </a:r>
            <a:r>
              <a:rPr sz="2400" spc="-10" dirty="0">
                <a:cs typeface="+mn-lt"/>
              </a:rPr>
              <a:t>intense</a:t>
            </a:r>
            <a:r>
              <a:rPr sz="2400" spc="-20" dirty="0">
                <a:cs typeface="+mn-lt"/>
              </a:rPr>
              <a:t> </a:t>
            </a:r>
            <a:r>
              <a:rPr sz="2400" spc="-5" dirty="0">
                <a:cs typeface="+mn-lt"/>
              </a:rPr>
              <a:t>competition</a:t>
            </a:r>
            <a:endParaRPr sz="2400"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446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cs typeface="+mn-lt"/>
              </a:rPr>
              <a:t>Answer </a:t>
            </a:r>
            <a:r>
              <a:rPr sz="2400" spc="-15" dirty="0">
                <a:cs typeface="+mn-lt"/>
              </a:rPr>
              <a:t>to </a:t>
            </a:r>
            <a:r>
              <a:rPr sz="2400" spc="-5" dirty="0">
                <a:cs typeface="+mn-lt"/>
              </a:rPr>
              <a:t>business question: The </a:t>
            </a:r>
            <a:r>
              <a:rPr sz="2400" spc="-10" dirty="0">
                <a:cs typeface="+mn-lt"/>
              </a:rPr>
              <a:t>neighbourhoods </a:t>
            </a:r>
            <a:r>
              <a:rPr sz="2400" dirty="0">
                <a:cs typeface="+mn-lt"/>
              </a:rPr>
              <a:t>in </a:t>
            </a:r>
            <a:r>
              <a:rPr sz="2400" spc="-10" dirty="0">
                <a:cs typeface="+mn-lt"/>
              </a:rPr>
              <a:t>cluster </a:t>
            </a:r>
            <a:r>
              <a:rPr sz="2400" dirty="0">
                <a:cs typeface="+mn-lt"/>
              </a:rPr>
              <a:t>1 </a:t>
            </a:r>
            <a:r>
              <a:rPr sz="2400" spc="-15" dirty="0">
                <a:cs typeface="+mn-lt"/>
              </a:rPr>
              <a:t>are </a:t>
            </a:r>
            <a:r>
              <a:rPr sz="2400" dirty="0">
                <a:cs typeface="+mn-lt"/>
              </a:rPr>
              <a:t>the </a:t>
            </a:r>
            <a:r>
              <a:rPr sz="2400" spc="-10" dirty="0">
                <a:cs typeface="+mn-lt"/>
              </a:rPr>
              <a:t>most  </a:t>
            </a:r>
            <a:r>
              <a:rPr sz="2400" spc="-20" dirty="0">
                <a:cs typeface="+mn-lt"/>
              </a:rPr>
              <a:t>preferred </a:t>
            </a:r>
            <a:r>
              <a:rPr sz="2400" spc="-10" dirty="0">
                <a:cs typeface="+mn-lt"/>
              </a:rPr>
              <a:t>locations </a:t>
            </a:r>
            <a:r>
              <a:rPr sz="2400" spc="-15" dirty="0">
                <a:cs typeface="+mn-lt"/>
              </a:rPr>
              <a:t>to </a:t>
            </a:r>
            <a:r>
              <a:rPr sz="2400" spc="-5" dirty="0">
                <a:cs typeface="+mn-lt"/>
              </a:rPr>
              <a:t>open </a:t>
            </a:r>
            <a:r>
              <a:rPr sz="2400" dirty="0">
                <a:cs typeface="+mn-lt"/>
              </a:rPr>
              <a:t>a </a:t>
            </a:r>
            <a:r>
              <a:rPr sz="2400" spc="-10" dirty="0">
                <a:cs typeface="+mn-lt"/>
              </a:rPr>
              <a:t>new </a:t>
            </a:r>
            <a:r>
              <a:rPr sz="2400" spc="-5" dirty="0">
                <a:cs typeface="+mn-lt"/>
              </a:rPr>
              <a:t>shopping</a:t>
            </a:r>
            <a:r>
              <a:rPr sz="2400" spc="25" dirty="0">
                <a:cs typeface="+mn-lt"/>
              </a:rPr>
              <a:t> </a:t>
            </a:r>
            <a:r>
              <a:rPr sz="2400" dirty="0">
                <a:cs typeface="+mn-lt"/>
              </a:rPr>
              <a:t>mall</a:t>
            </a:r>
            <a:endParaRPr sz="2400">
              <a:cs typeface="+mn-lt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cs typeface="+mn-lt"/>
              </a:rPr>
              <a:t>Findings of </a:t>
            </a:r>
            <a:r>
              <a:rPr sz="2400" dirty="0">
                <a:cs typeface="+mn-lt"/>
              </a:rPr>
              <a:t>this </a:t>
            </a:r>
            <a:r>
              <a:rPr sz="2400" spc="-10" dirty="0">
                <a:cs typeface="+mn-lt"/>
              </a:rPr>
              <a:t>project </a:t>
            </a:r>
            <a:r>
              <a:rPr sz="2400" dirty="0">
                <a:cs typeface="+mn-lt"/>
              </a:rPr>
              <a:t>will </a:t>
            </a:r>
            <a:r>
              <a:rPr sz="2400" spc="-5" dirty="0">
                <a:cs typeface="+mn-lt"/>
              </a:rPr>
              <a:t>help </a:t>
            </a:r>
            <a:r>
              <a:rPr sz="2400" dirty="0">
                <a:cs typeface="+mn-lt"/>
              </a:rPr>
              <a:t>the </a:t>
            </a:r>
            <a:r>
              <a:rPr sz="2400" spc="-15" dirty="0">
                <a:cs typeface="+mn-lt"/>
              </a:rPr>
              <a:t>relevant stakeholders to </a:t>
            </a:r>
            <a:r>
              <a:rPr sz="2400" spc="-10" dirty="0">
                <a:cs typeface="+mn-lt"/>
              </a:rPr>
              <a:t>capitalize </a:t>
            </a:r>
            <a:r>
              <a:rPr sz="2400" spc="-5" dirty="0">
                <a:cs typeface="+mn-lt"/>
              </a:rPr>
              <a:t>on </a:t>
            </a:r>
            <a:r>
              <a:rPr sz="2400" dirty="0">
                <a:cs typeface="+mn-lt"/>
              </a:rPr>
              <a:t>the  </a:t>
            </a:r>
            <a:r>
              <a:rPr sz="2400" spc="-5" dirty="0">
                <a:cs typeface="+mn-lt"/>
              </a:rPr>
              <a:t>opportunities </a:t>
            </a:r>
            <a:r>
              <a:rPr sz="2400" spc="-10" dirty="0">
                <a:cs typeface="+mn-lt"/>
              </a:rPr>
              <a:t>on </a:t>
            </a:r>
            <a:r>
              <a:rPr sz="2400" spc="-5" dirty="0">
                <a:cs typeface="+mn-lt"/>
              </a:rPr>
              <a:t>high </a:t>
            </a:r>
            <a:r>
              <a:rPr sz="2400" spc="-10" dirty="0">
                <a:cs typeface="+mn-lt"/>
              </a:rPr>
              <a:t>potential locations </a:t>
            </a:r>
            <a:r>
              <a:rPr sz="2400" dirty="0">
                <a:cs typeface="+mn-lt"/>
              </a:rPr>
              <a:t>while </a:t>
            </a:r>
            <a:r>
              <a:rPr sz="2400" spc="-15" dirty="0">
                <a:cs typeface="+mn-lt"/>
              </a:rPr>
              <a:t>avoiding overcrowded </a:t>
            </a:r>
            <a:r>
              <a:rPr sz="2400" spc="-10" dirty="0">
                <a:cs typeface="+mn-lt"/>
              </a:rPr>
              <a:t>areas </a:t>
            </a:r>
            <a:r>
              <a:rPr sz="2400" dirty="0">
                <a:cs typeface="+mn-lt"/>
              </a:rPr>
              <a:t>in  their </a:t>
            </a:r>
            <a:r>
              <a:rPr sz="2400" spc="-5" dirty="0">
                <a:cs typeface="+mn-lt"/>
              </a:rPr>
              <a:t>decisions </a:t>
            </a:r>
            <a:r>
              <a:rPr sz="2400" spc="-15" dirty="0">
                <a:cs typeface="+mn-lt"/>
              </a:rPr>
              <a:t>to </a:t>
            </a:r>
            <a:r>
              <a:rPr sz="2400" spc="-5" dirty="0">
                <a:cs typeface="+mn-lt"/>
              </a:rPr>
              <a:t>open </a:t>
            </a:r>
            <a:r>
              <a:rPr sz="2400" dirty="0">
                <a:cs typeface="+mn-lt"/>
              </a:rPr>
              <a:t>a </a:t>
            </a:r>
            <a:r>
              <a:rPr sz="2400" spc="-10" dirty="0">
                <a:cs typeface="+mn-lt"/>
              </a:rPr>
              <a:t>new </a:t>
            </a:r>
            <a:r>
              <a:rPr sz="2400" spc="-5" dirty="0">
                <a:cs typeface="+mn-lt"/>
              </a:rPr>
              <a:t>shopping</a:t>
            </a:r>
            <a:r>
              <a:rPr sz="2400" spc="10" dirty="0">
                <a:cs typeface="+mn-lt"/>
              </a:rPr>
              <a:t> </a:t>
            </a:r>
            <a:r>
              <a:rPr sz="2400" dirty="0">
                <a:cs typeface="+mn-lt"/>
              </a:rPr>
              <a:t>mall</a:t>
            </a:r>
            <a:endParaRPr sz="2400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Presentation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Carlito</vt:lpstr>
      <vt:lpstr>Segoe Print</vt:lpstr>
      <vt:lpstr>Arial</vt:lpstr>
      <vt:lpstr>Wingdings</vt:lpstr>
      <vt:lpstr>Calibri</vt:lpstr>
      <vt:lpstr>Microsoft YaHei</vt:lpstr>
      <vt:lpstr>Arial Unicode MS</vt:lpstr>
      <vt:lpstr>Office Theme</vt:lpstr>
      <vt:lpstr>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IBM Applied Data Science Capstone</dc:title>
  <dc:creator>limchiahooi</dc:creator>
  <cp:lastModifiedBy>aayus</cp:lastModifiedBy>
  <cp:revision>1</cp:revision>
  <dcterms:created xsi:type="dcterms:W3CDTF">2020-07-31T11:27:35Z</dcterms:created>
  <dcterms:modified xsi:type="dcterms:W3CDTF">2020-07-31T11:27:35Z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2020-07-31T00:00:00Z</vt:filetime>
  </property>
  <property fmtid="{D5CDD505-2E9C-101B-9397-08002B2CF9AE}" pid="5" name="KSOProductBuildVer">
    <vt:lpwstr>1033-11.2.0.9453</vt:lpwstr>
  </property>
</Properties>
</file>