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30880c7e90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30880c7e90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0880c7e90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0880c7e9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0880c7e90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30880c7e90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say that store 10 is very likely that it will meet its 2014 target by the end of the year. However, as for store 21, it has a very close margin and hence it is difficult to predict </a:t>
            </a:r>
            <a:r>
              <a:rPr lang="en"/>
              <a:t>whether</a:t>
            </a:r>
            <a:r>
              <a:rPr lang="en"/>
              <a:t> or not it will be able to meet its 2014 target.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30880c7e9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30880c7e9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0880c7e90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0880c7e90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30880c7e90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30880c7e90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for </a:t>
            </a:r>
            <a:r>
              <a:rPr lang="en"/>
              <a:t>whether</a:t>
            </a:r>
            <a:r>
              <a:rPr lang="en"/>
              <a:t> or not any of the stores need to be closed, we can say with surety that store should not be </a:t>
            </a:r>
            <a:r>
              <a:rPr lang="en"/>
              <a:t>closed</a:t>
            </a:r>
            <a:r>
              <a:rPr lang="en"/>
              <a:t> as it is likely to become more profitable in the near future. As for store , we can say that we do not have </a:t>
            </a:r>
            <a:r>
              <a:rPr lang="en"/>
              <a:t>sufficient</a:t>
            </a:r>
            <a:r>
              <a:rPr lang="en"/>
              <a:t> information from the data that we have in order to make a call regarding whether or not the store needs to be closed. However, atleast according to sales, we can say that it will have average performance, and </a:t>
            </a:r>
            <a:r>
              <a:rPr lang="en"/>
              <a:t>since</a:t>
            </a:r>
            <a:r>
              <a:rPr lang="en"/>
              <a:t> it is not expected to be loss-making, we can suggest to wait till the end of the year and analyse the sales trends, predicted vs actual, and then during or after the first quarter of, decide if the store needs to be closed.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30880c7e90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30880c7e90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30880c7e90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30880c7e90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30880c7e9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30880c7e9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maximize profits, we identified the best-selling </a:t>
            </a:r>
            <a:r>
              <a:rPr lang="en"/>
              <a:t>products</a:t>
            </a:r>
            <a:r>
              <a:rPr lang="en"/>
              <a:t> at each store.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sz="5555"/>
              <a:t>IMT 577</a:t>
            </a:r>
            <a:endParaRPr b="1" i="1" sz="5555"/>
          </a:p>
          <a:p>
            <a:pPr indent="0" lvl="0" marL="0" rtl="0" algn="l">
              <a:spcBef>
                <a:spcPts val="0"/>
              </a:spcBef>
              <a:spcAft>
                <a:spcPts val="0"/>
              </a:spcAft>
              <a:buNone/>
            </a:pPr>
            <a:r>
              <a:rPr b="1" i="1" lang="en"/>
              <a:t>Stores 10 &amp; 21</a:t>
            </a:r>
            <a:endParaRPr b="1" i="1"/>
          </a:p>
          <a:p>
            <a:pPr indent="0" lvl="0" marL="0" rtl="0" algn="l">
              <a:spcBef>
                <a:spcPts val="0"/>
              </a:spcBef>
              <a:spcAft>
                <a:spcPts val="0"/>
              </a:spcAft>
              <a:buNone/>
            </a:pPr>
            <a:r>
              <a:t/>
            </a:r>
            <a:endParaRPr/>
          </a:p>
        </p:txBody>
      </p:sp>
      <p:sp>
        <p:nvSpPr>
          <p:cNvPr id="135" name="Google Shape;135;p13"/>
          <p:cNvSpPr txBox="1"/>
          <p:nvPr>
            <p:ph idx="1" type="subTitle"/>
          </p:nvPr>
        </p:nvSpPr>
        <p:spPr>
          <a:xfrm>
            <a:off x="5191100" y="3474875"/>
            <a:ext cx="3470700" cy="141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45">
                <a:latin typeface="Montserrat"/>
                <a:ea typeface="Montserrat"/>
                <a:cs typeface="Montserrat"/>
                <a:sym typeface="Montserrat"/>
              </a:rPr>
              <a:t>Team 5</a:t>
            </a:r>
            <a:endParaRPr sz="3045">
              <a:latin typeface="Montserrat"/>
              <a:ea typeface="Montserrat"/>
              <a:cs typeface="Montserrat"/>
              <a:sym typeface="Montserrat"/>
            </a:endParaRPr>
          </a:p>
          <a:p>
            <a:pPr indent="0" lvl="0" marL="0" rtl="0" algn="l">
              <a:spcBef>
                <a:spcPts val="0"/>
              </a:spcBef>
              <a:spcAft>
                <a:spcPts val="0"/>
              </a:spcAft>
              <a:buNone/>
            </a:pPr>
            <a:r>
              <a:rPr lang="en" sz="1600">
                <a:latin typeface="Montserrat"/>
                <a:ea typeface="Montserrat"/>
                <a:cs typeface="Montserrat"/>
                <a:sym typeface="Montserrat"/>
              </a:rPr>
              <a:t>Aayushi Gandhi</a:t>
            </a:r>
            <a:endParaRPr sz="1600">
              <a:latin typeface="Montserrat"/>
              <a:ea typeface="Montserrat"/>
              <a:cs typeface="Montserrat"/>
              <a:sym typeface="Montserrat"/>
            </a:endParaRPr>
          </a:p>
          <a:p>
            <a:pPr indent="0" lvl="0" marL="0" rtl="0" algn="l">
              <a:spcBef>
                <a:spcPts val="0"/>
              </a:spcBef>
              <a:spcAft>
                <a:spcPts val="0"/>
              </a:spcAft>
              <a:buNone/>
            </a:pPr>
            <a:r>
              <a:rPr lang="en" sz="1600">
                <a:latin typeface="Montserrat"/>
                <a:ea typeface="Montserrat"/>
                <a:cs typeface="Montserrat"/>
                <a:sym typeface="Montserrat"/>
              </a:rPr>
              <a:t>Harshi Thaker</a:t>
            </a:r>
            <a:endParaRPr sz="1600">
              <a:latin typeface="Montserrat"/>
              <a:ea typeface="Montserrat"/>
              <a:cs typeface="Montserrat"/>
              <a:sym typeface="Montserrat"/>
            </a:endParaRPr>
          </a:p>
          <a:p>
            <a:pPr indent="0" lvl="0" marL="0" rtl="0" algn="l">
              <a:spcBef>
                <a:spcPts val="0"/>
              </a:spcBef>
              <a:spcAft>
                <a:spcPts val="0"/>
              </a:spcAft>
              <a:buNone/>
            </a:pPr>
            <a:r>
              <a:rPr lang="en" sz="1600">
                <a:latin typeface="Montserrat"/>
                <a:ea typeface="Montserrat"/>
                <a:cs typeface="Montserrat"/>
                <a:sym typeface="Montserrat"/>
              </a:rPr>
              <a:t>Brinda Sarkar</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2"/>
          <p:cNvSpPr txBox="1"/>
          <p:nvPr>
            <p:ph type="title"/>
          </p:nvPr>
        </p:nvSpPr>
        <p:spPr>
          <a:xfrm>
            <a:off x="1235600" y="431825"/>
            <a:ext cx="7154700" cy="4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760"/>
              <a:t>Q1.c. What should be done in the next year to maximize profits?</a:t>
            </a:r>
            <a:endParaRPr sz="1360"/>
          </a:p>
        </p:txBody>
      </p:sp>
      <p:sp>
        <p:nvSpPr>
          <p:cNvPr id="205" name="Google Shape;205;p22"/>
          <p:cNvSpPr txBox="1"/>
          <p:nvPr/>
        </p:nvSpPr>
        <p:spPr>
          <a:xfrm>
            <a:off x="7404500" y="1050125"/>
            <a:ext cx="13395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Analysis :</a:t>
            </a:r>
            <a:endParaRPr sz="1200">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We identify which products are the most profitable in each store. For example, for store 10, blouses have the highest profit in </a:t>
            </a:r>
            <a:r>
              <a:rPr lang="en" sz="1200">
                <a:solidFill>
                  <a:schemeClr val="lt1"/>
                </a:solidFill>
                <a:latin typeface="Lato"/>
                <a:ea typeface="Lato"/>
                <a:cs typeface="Lato"/>
                <a:sym typeface="Lato"/>
              </a:rPr>
              <a:t>comparison</a:t>
            </a:r>
            <a:r>
              <a:rPr lang="en" sz="1200">
                <a:solidFill>
                  <a:schemeClr val="lt1"/>
                </a:solidFill>
                <a:latin typeface="Lato"/>
                <a:ea typeface="Lato"/>
                <a:cs typeface="Lato"/>
                <a:sym typeface="Lato"/>
              </a:rPr>
              <a:t> to all other products in the same store. </a:t>
            </a:r>
            <a:endParaRPr sz="1200">
              <a:solidFill>
                <a:schemeClr val="lt1"/>
              </a:solidFill>
              <a:latin typeface="Lato"/>
              <a:ea typeface="Lato"/>
              <a:cs typeface="Lato"/>
              <a:sym typeface="Lato"/>
            </a:endParaRPr>
          </a:p>
        </p:txBody>
      </p:sp>
      <p:pic>
        <p:nvPicPr>
          <p:cNvPr id="206" name="Google Shape;206;p22"/>
          <p:cNvPicPr preferRelativeResize="0"/>
          <p:nvPr/>
        </p:nvPicPr>
        <p:blipFill rotWithShape="1">
          <a:blip r:embed="rId3">
            <a:alphaModFix/>
          </a:blip>
          <a:srcRect b="10621" l="24607" r="0" t="16576"/>
          <a:stretch/>
        </p:blipFill>
        <p:spPr>
          <a:xfrm>
            <a:off x="653625" y="1120325"/>
            <a:ext cx="6637277" cy="3605275"/>
          </a:xfrm>
          <a:prstGeom prst="rect">
            <a:avLst/>
          </a:prstGeom>
          <a:noFill/>
          <a:ln>
            <a:noFill/>
          </a:ln>
        </p:spPr>
      </p:pic>
      <p:sp>
        <p:nvSpPr>
          <p:cNvPr id="207" name="Google Shape;207;p22"/>
          <p:cNvSpPr txBox="1"/>
          <p:nvPr/>
        </p:nvSpPr>
        <p:spPr>
          <a:xfrm>
            <a:off x="7404500" y="3729050"/>
            <a:ext cx="1532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Recommendation :</a:t>
            </a:r>
            <a:endParaRPr sz="1200">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Increases the sales of the top 5 most profitable products.</a:t>
            </a:r>
            <a:endParaRPr sz="12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4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760"/>
              <a:t>Q1.a. How are both stores performing according to target?</a:t>
            </a:r>
            <a:endParaRPr sz="1360"/>
          </a:p>
        </p:txBody>
      </p:sp>
      <p:pic>
        <p:nvPicPr>
          <p:cNvPr id="141" name="Google Shape;141;p14"/>
          <p:cNvPicPr preferRelativeResize="0"/>
          <p:nvPr/>
        </p:nvPicPr>
        <p:blipFill>
          <a:blip r:embed="rId3">
            <a:alphaModFix/>
          </a:blip>
          <a:stretch>
            <a:fillRect/>
          </a:stretch>
        </p:blipFill>
        <p:spPr>
          <a:xfrm>
            <a:off x="891450" y="975075"/>
            <a:ext cx="5980115" cy="3847175"/>
          </a:xfrm>
          <a:prstGeom prst="rect">
            <a:avLst/>
          </a:prstGeom>
          <a:noFill/>
          <a:ln>
            <a:noFill/>
          </a:ln>
        </p:spPr>
      </p:pic>
      <p:pic>
        <p:nvPicPr>
          <p:cNvPr id="142" name="Google Shape;142;p14"/>
          <p:cNvPicPr preferRelativeResize="0"/>
          <p:nvPr/>
        </p:nvPicPr>
        <p:blipFill>
          <a:blip r:embed="rId4">
            <a:alphaModFix/>
          </a:blip>
          <a:stretch>
            <a:fillRect/>
          </a:stretch>
        </p:blipFill>
        <p:spPr>
          <a:xfrm>
            <a:off x="7231875" y="975075"/>
            <a:ext cx="1158450" cy="738300"/>
          </a:xfrm>
          <a:prstGeom prst="rect">
            <a:avLst/>
          </a:prstGeom>
          <a:noFill/>
          <a:ln>
            <a:noFill/>
          </a:ln>
        </p:spPr>
      </p:pic>
      <p:sp>
        <p:nvSpPr>
          <p:cNvPr id="143" name="Google Shape;143;p14"/>
          <p:cNvSpPr txBox="1"/>
          <p:nvPr/>
        </p:nvSpPr>
        <p:spPr>
          <a:xfrm>
            <a:off x="7093750" y="2046675"/>
            <a:ext cx="17574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Details :</a:t>
            </a:r>
            <a:endParaRPr sz="1200">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The plot displays actual and </a:t>
            </a:r>
            <a:r>
              <a:rPr lang="en" sz="1200">
                <a:solidFill>
                  <a:schemeClr val="lt1"/>
                </a:solidFill>
                <a:latin typeface="Lato"/>
                <a:ea typeface="Lato"/>
                <a:cs typeface="Lato"/>
                <a:sym typeface="Lato"/>
              </a:rPr>
              <a:t>targeted</a:t>
            </a:r>
            <a:r>
              <a:rPr lang="en" sz="1200">
                <a:solidFill>
                  <a:schemeClr val="lt1"/>
                </a:solidFill>
                <a:latin typeface="Lato"/>
                <a:ea typeface="Lato"/>
                <a:cs typeface="Lato"/>
                <a:sym typeface="Lato"/>
              </a:rPr>
              <a:t>  sales for 2014 for both stores 10 and 21 for the months of January to October. Based on their performance during this period, we build predictions for the sales during the months of November and December. </a:t>
            </a:r>
            <a:endParaRPr sz="12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4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760"/>
              <a:t>Q1.a. How are both stores performing according to target?</a:t>
            </a:r>
            <a:endParaRPr sz="1360"/>
          </a:p>
        </p:txBody>
      </p:sp>
      <p:pic>
        <p:nvPicPr>
          <p:cNvPr id="149" name="Google Shape;149;p15"/>
          <p:cNvPicPr preferRelativeResize="0"/>
          <p:nvPr/>
        </p:nvPicPr>
        <p:blipFill>
          <a:blip r:embed="rId3">
            <a:alphaModFix/>
          </a:blip>
          <a:stretch>
            <a:fillRect/>
          </a:stretch>
        </p:blipFill>
        <p:spPr>
          <a:xfrm>
            <a:off x="891450" y="975075"/>
            <a:ext cx="5980115" cy="3847175"/>
          </a:xfrm>
          <a:prstGeom prst="rect">
            <a:avLst/>
          </a:prstGeom>
          <a:noFill/>
          <a:ln>
            <a:noFill/>
          </a:ln>
        </p:spPr>
      </p:pic>
      <p:pic>
        <p:nvPicPr>
          <p:cNvPr id="150" name="Google Shape;150;p15"/>
          <p:cNvPicPr preferRelativeResize="0"/>
          <p:nvPr/>
        </p:nvPicPr>
        <p:blipFill>
          <a:blip r:embed="rId4">
            <a:alphaModFix/>
          </a:blip>
          <a:stretch>
            <a:fillRect/>
          </a:stretch>
        </p:blipFill>
        <p:spPr>
          <a:xfrm>
            <a:off x="7231875" y="975075"/>
            <a:ext cx="1158450" cy="738300"/>
          </a:xfrm>
          <a:prstGeom prst="rect">
            <a:avLst/>
          </a:prstGeom>
          <a:noFill/>
          <a:ln>
            <a:noFill/>
          </a:ln>
        </p:spPr>
      </p:pic>
      <p:sp>
        <p:nvSpPr>
          <p:cNvPr id="151" name="Google Shape;151;p15"/>
          <p:cNvSpPr txBox="1"/>
          <p:nvPr/>
        </p:nvSpPr>
        <p:spPr>
          <a:xfrm>
            <a:off x="7093750" y="2046675"/>
            <a:ext cx="17574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Analysis : </a:t>
            </a:r>
            <a:endParaRPr sz="1200">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From the graph, we can say that store 10  performs better than store 21 in terms of </a:t>
            </a:r>
            <a:r>
              <a:rPr lang="en" sz="1200">
                <a:solidFill>
                  <a:schemeClr val="lt1"/>
                </a:solidFill>
                <a:latin typeface="Lato"/>
                <a:ea typeface="Lato"/>
                <a:cs typeface="Lato"/>
                <a:sym typeface="Lato"/>
              </a:rPr>
              <a:t>achieving</a:t>
            </a:r>
            <a:r>
              <a:rPr lang="en" sz="1200">
                <a:solidFill>
                  <a:schemeClr val="lt1"/>
                </a:solidFill>
                <a:latin typeface="Lato"/>
                <a:ea typeface="Lato"/>
                <a:cs typeface="Lato"/>
                <a:sym typeface="Lato"/>
              </a:rPr>
              <a:t> their targeted sales amount. </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16"/>
          <p:cNvPicPr preferRelativeResize="0"/>
          <p:nvPr/>
        </p:nvPicPr>
        <p:blipFill>
          <a:blip r:embed="rId3">
            <a:alphaModFix/>
          </a:blip>
          <a:stretch>
            <a:fillRect/>
          </a:stretch>
        </p:blipFill>
        <p:spPr>
          <a:xfrm>
            <a:off x="814950" y="1001700"/>
            <a:ext cx="6043024" cy="3871549"/>
          </a:xfrm>
          <a:prstGeom prst="rect">
            <a:avLst/>
          </a:prstGeom>
          <a:noFill/>
          <a:ln>
            <a:noFill/>
          </a:ln>
        </p:spPr>
      </p:pic>
      <p:pic>
        <p:nvPicPr>
          <p:cNvPr id="157" name="Google Shape;157;p16"/>
          <p:cNvPicPr preferRelativeResize="0"/>
          <p:nvPr/>
        </p:nvPicPr>
        <p:blipFill>
          <a:blip r:embed="rId4">
            <a:alphaModFix/>
          </a:blip>
          <a:stretch>
            <a:fillRect/>
          </a:stretch>
        </p:blipFill>
        <p:spPr>
          <a:xfrm>
            <a:off x="7136600" y="1001700"/>
            <a:ext cx="1232300" cy="762250"/>
          </a:xfrm>
          <a:prstGeom prst="rect">
            <a:avLst/>
          </a:prstGeom>
          <a:noFill/>
          <a:ln>
            <a:noFill/>
          </a:ln>
        </p:spPr>
      </p:pic>
      <p:sp>
        <p:nvSpPr>
          <p:cNvPr id="158" name="Google Shape;158;p16"/>
          <p:cNvSpPr txBox="1"/>
          <p:nvPr>
            <p:ph type="title"/>
          </p:nvPr>
        </p:nvSpPr>
        <p:spPr>
          <a:xfrm>
            <a:off x="1297500" y="393750"/>
            <a:ext cx="7038900" cy="4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760"/>
              <a:t>Q1.b. Should either store be closed?</a:t>
            </a:r>
            <a:endParaRPr sz="1360"/>
          </a:p>
        </p:txBody>
      </p:sp>
      <p:sp>
        <p:nvSpPr>
          <p:cNvPr id="159" name="Google Shape;159;p16"/>
          <p:cNvSpPr txBox="1"/>
          <p:nvPr/>
        </p:nvSpPr>
        <p:spPr>
          <a:xfrm>
            <a:off x="7136600" y="2078825"/>
            <a:ext cx="1628700" cy="1108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chemeClr val="lt1"/>
                </a:solidFill>
                <a:latin typeface="Lato"/>
                <a:ea typeface="Lato"/>
                <a:cs typeface="Lato"/>
                <a:sym typeface="Lato"/>
              </a:rPr>
              <a:t>Details:</a:t>
            </a:r>
            <a:endParaRPr sz="1200">
              <a:solidFill>
                <a:schemeClr val="lt1"/>
              </a:solidFill>
              <a:latin typeface="Lato"/>
              <a:ea typeface="Lato"/>
              <a:cs typeface="Lato"/>
              <a:sym typeface="Lato"/>
            </a:endParaRPr>
          </a:p>
          <a:p>
            <a:pPr indent="0" lvl="0" marL="0" rtl="0" algn="just">
              <a:spcBef>
                <a:spcPts val="0"/>
              </a:spcBef>
              <a:spcAft>
                <a:spcPts val="0"/>
              </a:spcAft>
              <a:buNone/>
            </a:pPr>
            <a:r>
              <a:rPr lang="en" sz="1200">
                <a:solidFill>
                  <a:schemeClr val="lt1"/>
                </a:solidFill>
                <a:latin typeface="Lato"/>
                <a:ea typeface="Lato"/>
                <a:cs typeface="Lato"/>
                <a:sym typeface="Lato"/>
              </a:rPr>
              <a:t>The graph represents overall trend in sales for 2013 and 2014 for both the stores. </a:t>
            </a:r>
            <a:endParaRPr sz="12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17"/>
          <p:cNvPicPr preferRelativeResize="0"/>
          <p:nvPr/>
        </p:nvPicPr>
        <p:blipFill>
          <a:blip r:embed="rId3">
            <a:alphaModFix/>
          </a:blip>
          <a:stretch>
            <a:fillRect/>
          </a:stretch>
        </p:blipFill>
        <p:spPr>
          <a:xfrm>
            <a:off x="814950" y="1001700"/>
            <a:ext cx="6043024" cy="3871549"/>
          </a:xfrm>
          <a:prstGeom prst="rect">
            <a:avLst/>
          </a:prstGeom>
          <a:noFill/>
          <a:ln>
            <a:noFill/>
          </a:ln>
        </p:spPr>
      </p:pic>
      <p:pic>
        <p:nvPicPr>
          <p:cNvPr id="165" name="Google Shape;165;p17"/>
          <p:cNvPicPr preferRelativeResize="0"/>
          <p:nvPr/>
        </p:nvPicPr>
        <p:blipFill>
          <a:blip r:embed="rId4">
            <a:alphaModFix/>
          </a:blip>
          <a:stretch>
            <a:fillRect/>
          </a:stretch>
        </p:blipFill>
        <p:spPr>
          <a:xfrm>
            <a:off x="7136600" y="1001700"/>
            <a:ext cx="1232300" cy="762250"/>
          </a:xfrm>
          <a:prstGeom prst="rect">
            <a:avLst/>
          </a:prstGeom>
          <a:noFill/>
          <a:ln>
            <a:noFill/>
          </a:ln>
        </p:spPr>
      </p:pic>
      <p:sp>
        <p:nvSpPr>
          <p:cNvPr id="166" name="Google Shape;166;p17"/>
          <p:cNvSpPr txBox="1"/>
          <p:nvPr>
            <p:ph type="title"/>
          </p:nvPr>
        </p:nvSpPr>
        <p:spPr>
          <a:xfrm>
            <a:off x="1297500" y="393750"/>
            <a:ext cx="7038900" cy="4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760"/>
              <a:t>Q1.b. Should either store be closed?</a:t>
            </a:r>
            <a:endParaRPr sz="1360"/>
          </a:p>
        </p:txBody>
      </p:sp>
      <p:sp>
        <p:nvSpPr>
          <p:cNvPr id="167" name="Google Shape;167;p17"/>
          <p:cNvSpPr txBox="1"/>
          <p:nvPr/>
        </p:nvSpPr>
        <p:spPr>
          <a:xfrm>
            <a:off x="7136600" y="2078825"/>
            <a:ext cx="1628700" cy="2031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chemeClr val="lt1"/>
                </a:solidFill>
                <a:latin typeface="Lato"/>
                <a:ea typeface="Lato"/>
                <a:cs typeface="Lato"/>
                <a:sym typeface="Lato"/>
              </a:rPr>
              <a:t>Analysis : </a:t>
            </a:r>
            <a:endParaRPr sz="1200">
              <a:solidFill>
                <a:schemeClr val="lt1"/>
              </a:solidFill>
              <a:latin typeface="Lato"/>
              <a:ea typeface="Lato"/>
              <a:cs typeface="Lato"/>
              <a:sym typeface="Lato"/>
            </a:endParaRPr>
          </a:p>
          <a:p>
            <a:pPr indent="0" lvl="0" marL="0" rtl="0" algn="just">
              <a:spcBef>
                <a:spcPts val="0"/>
              </a:spcBef>
              <a:spcAft>
                <a:spcPts val="0"/>
              </a:spcAft>
              <a:buNone/>
            </a:pPr>
            <a:r>
              <a:rPr lang="en" sz="1200">
                <a:solidFill>
                  <a:schemeClr val="lt1"/>
                </a:solidFill>
                <a:latin typeface="Lato"/>
                <a:ea typeface="Lato"/>
                <a:cs typeface="Lato"/>
                <a:sym typeface="Lato"/>
              </a:rPr>
              <a:t>Both the trend lines are indicative that each store did face some profit and loss periods, especially in 2013. As for 2014, we can see better, stable patterns in sales trends.</a:t>
            </a:r>
            <a:endParaRPr sz="12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18"/>
          <p:cNvPicPr preferRelativeResize="0"/>
          <p:nvPr/>
        </p:nvPicPr>
        <p:blipFill>
          <a:blip r:embed="rId3">
            <a:alphaModFix/>
          </a:blip>
          <a:stretch>
            <a:fillRect/>
          </a:stretch>
        </p:blipFill>
        <p:spPr>
          <a:xfrm>
            <a:off x="814950" y="1001700"/>
            <a:ext cx="6043024" cy="3871549"/>
          </a:xfrm>
          <a:prstGeom prst="rect">
            <a:avLst/>
          </a:prstGeom>
          <a:noFill/>
          <a:ln>
            <a:noFill/>
          </a:ln>
        </p:spPr>
      </p:pic>
      <p:pic>
        <p:nvPicPr>
          <p:cNvPr id="173" name="Google Shape;173;p18"/>
          <p:cNvPicPr preferRelativeResize="0"/>
          <p:nvPr/>
        </p:nvPicPr>
        <p:blipFill>
          <a:blip r:embed="rId4">
            <a:alphaModFix/>
          </a:blip>
          <a:stretch>
            <a:fillRect/>
          </a:stretch>
        </p:blipFill>
        <p:spPr>
          <a:xfrm>
            <a:off x="7136600" y="1001700"/>
            <a:ext cx="1232300" cy="762250"/>
          </a:xfrm>
          <a:prstGeom prst="rect">
            <a:avLst/>
          </a:prstGeom>
          <a:noFill/>
          <a:ln>
            <a:noFill/>
          </a:ln>
        </p:spPr>
      </p:pic>
      <p:sp>
        <p:nvSpPr>
          <p:cNvPr id="174" name="Google Shape;174;p18"/>
          <p:cNvSpPr txBox="1"/>
          <p:nvPr>
            <p:ph type="title"/>
          </p:nvPr>
        </p:nvSpPr>
        <p:spPr>
          <a:xfrm>
            <a:off x="1297500" y="393750"/>
            <a:ext cx="7038900" cy="4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760"/>
              <a:t>Q1.b. Should either store be closed?</a:t>
            </a:r>
            <a:endParaRPr sz="1360"/>
          </a:p>
        </p:txBody>
      </p:sp>
      <p:sp>
        <p:nvSpPr>
          <p:cNvPr id="175" name="Google Shape;175;p18"/>
          <p:cNvSpPr txBox="1"/>
          <p:nvPr/>
        </p:nvSpPr>
        <p:spPr>
          <a:xfrm>
            <a:off x="7136600" y="2078825"/>
            <a:ext cx="1628700" cy="2770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chemeClr val="lt1"/>
                </a:solidFill>
                <a:latin typeface="Lato"/>
                <a:ea typeface="Lato"/>
                <a:cs typeface="Lato"/>
                <a:sym typeface="Lato"/>
              </a:rPr>
              <a:t>Analysis : </a:t>
            </a:r>
            <a:endParaRPr sz="1200">
              <a:solidFill>
                <a:schemeClr val="lt1"/>
              </a:solidFill>
              <a:latin typeface="Lato"/>
              <a:ea typeface="Lato"/>
              <a:cs typeface="Lato"/>
              <a:sym typeface="Lato"/>
            </a:endParaRPr>
          </a:p>
          <a:p>
            <a:pPr indent="0" lvl="0" marL="0" rtl="0" algn="just">
              <a:spcBef>
                <a:spcPts val="0"/>
              </a:spcBef>
              <a:spcAft>
                <a:spcPts val="0"/>
              </a:spcAft>
              <a:buNone/>
            </a:pPr>
            <a:r>
              <a:rPr lang="en" sz="1200">
                <a:solidFill>
                  <a:schemeClr val="lt1"/>
                </a:solidFill>
                <a:latin typeface="Lato"/>
                <a:ea typeface="Lato"/>
                <a:cs typeface="Lato"/>
                <a:sym typeface="Lato"/>
              </a:rPr>
              <a:t>For store 10, we can say that the store has performed well and is predicted to perform even better in the last quarter of 2014.</a:t>
            </a:r>
            <a:endParaRPr sz="1200">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For store 21, there is not much improvement in </a:t>
            </a:r>
            <a:r>
              <a:rPr lang="en" sz="1200">
                <a:solidFill>
                  <a:schemeClr val="lt1"/>
                </a:solidFill>
                <a:latin typeface="Lato"/>
                <a:ea typeface="Lato"/>
                <a:cs typeface="Lato"/>
                <a:sym typeface="Lato"/>
              </a:rPr>
              <a:t>performance</a:t>
            </a:r>
            <a:r>
              <a:rPr lang="en" sz="1200">
                <a:solidFill>
                  <a:schemeClr val="lt1"/>
                </a:solidFill>
                <a:latin typeface="Lato"/>
                <a:ea typeface="Lato"/>
                <a:cs typeface="Lato"/>
                <a:sym typeface="Lato"/>
              </a:rPr>
              <a:t> that is expected, however, it seems to perform </a:t>
            </a:r>
            <a:r>
              <a:rPr lang="en" sz="1200">
                <a:solidFill>
                  <a:schemeClr val="lt1"/>
                </a:solidFill>
                <a:latin typeface="Lato"/>
                <a:ea typeface="Lato"/>
                <a:cs typeface="Lato"/>
                <a:sym typeface="Lato"/>
              </a:rPr>
              <a:t>satisfactorily.</a:t>
            </a:r>
            <a:endParaRPr sz="12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19"/>
          <p:cNvPicPr preferRelativeResize="0"/>
          <p:nvPr/>
        </p:nvPicPr>
        <p:blipFill>
          <a:blip r:embed="rId3">
            <a:alphaModFix/>
          </a:blip>
          <a:stretch>
            <a:fillRect/>
          </a:stretch>
        </p:blipFill>
        <p:spPr>
          <a:xfrm>
            <a:off x="1297488" y="1307838"/>
            <a:ext cx="3609975" cy="2981325"/>
          </a:xfrm>
          <a:prstGeom prst="rect">
            <a:avLst/>
          </a:prstGeom>
          <a:noFill/>
          <a:ln>
            <a:noFill/>
          </a:ln>
        </p:spPr>
      </p:pic>
      <p:pic>
        <p:nvPicPr>
          <p:cNvPr id="181" name="Google Shape;181;p19"/>
          <p:cNvPicPr preferRelativeResize="0"/>
          <p:nvPr/>
        </p:nvPicPr>
        <p:blipFill>
          <a:blip r:embed="rId4">
            <a:alphaModFix/>
          </a:blip>
          <a:stretch>
            <a:fillRect/>
          </a:stretch>
        </p:blipFill>
        <p:spPr>
          <a:xfrm>
            <a:off x="5093500" y="1307850"/>
            <a:ext cx="1438575" cy="914100"/>
          </a:xfrm>
          <a:prstGeom prst="rect">
            <a:avLst/>
          </a:prstGeom>
          <a:noFill/>
          <a:ln>
            <a:noFill/>
          </a:ln>
        </p:spPr>
      </p:pic>
      <p:sp>
        <p:nvSpPr>
          <p:cNvPr id="182" name="Google Shape;182;p19"/>
          <p:cNvSpPr txBox="1"/>
          <p:nvPr>
            <p:ph type="title"/>
          </p:nvPr>
        </p:nvSpPr>
        <p:spPr>
          <a:xfrm>
            <a:off x="1235600" y="431825"/>
            <a:ext cx="7154700" cy="4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760"/>
              <a:t>Q1.c. What should be done in the next year to maximize profits?</a:t>
            </a:r>
            <a:endParaRPr sz="1360"/>
          </a:p>
        </p:txBody>
      </p:sp>
      <p:sp>
        <p:nvSpPr>
          <p:cNvPr id="183" name="Google Shape;183;p19"/>
          <p:cNvSpPr txBox="1"/>
          <p:nvPr/>
        </p:nvSpPr>
        <p:spPr>
          <a:xfrm>
            <a:off x="5132775" y="2421725"/>
            <a:ext cx="3257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Details :</a:t>
            </a:r>
            <a:endParaRPr sz="1200">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The </a:t>
            </a:r>
            <a:r>
              <a:rPr lang="en" sz="1200">
                <a:solidFill>
                  <a:schemeClr val="lt1"/>
                </a:solidFill>
                <a:latin typeface="Lato"/>
                <a:ea typeface="Lato"/>
                <a:cs typeface="Lato"/>
                <a:sym typeface="Lato"/>
              </a:rPr>
              <a:t>graph</a:t>
            </a:r>
            <a:r>
              <a:rPr lang="en" sz="1200">
                <a:solidFill>
                  <a:schemeClr val="lt1"/>
                </a:solidFill>
                <a:latin typeface="Lato"/>
                <a:ea typeface="Lato"/>
                <a:cs typeface="Lato"/>
                <a:sym typeface="Lato"/>
              </a:rPr>
              <a:t> shows the most selling products across different product types and grouping them into product categories, in a decreasing order. </a:t>
            </a:r>
            <a:endParaRPr sz="12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0"/>
          <p:cNvPicPr preferRelativeResize="0"/>
          <p:nvPr/>
        </p:nvPicPr>
        <p:blipFill>
          <a:blip r:embed="rId3">
            <a:alphaModFix/>
          </a:blip>
          <a:stretch>
            <a:fillRect/>
          </a:stretch>
        </p:blipFill>
        <p:spPr>
          <a:xfrm>
            <a:off x="1297488" y="1307838"/>
            <a:ext cx="3609975" cy="2981325"/>
          </a:xfrm>
          <a:prstGeom prst="rect">
            <a:avLst/>
          </a:prstGeom>
          <a:noFill/>
          <a:ln>
            <a:noFill/>
          </a:ln>
        </p:spPr>
      </p:pic>
      <p:pic>
        <p:nvPicPr>
          <p:cNvPr id="189" name="Google Shape;189;p20"/>
          <p:cNvPicPr preferRelativeResize="0"/>
          <p:nvPr/>
        </p:nvPicPr>
        <p:blipFill>
          <a:blip r:embed="rId4">
            <a:alphaModFix/>
          </a:blip>
          <a:stretch>
            <a:fillRect/>
          </a:stretch>
        </p:blipFill>
        <p:spPr>
          <a:xfrm>
            <a:off x="5093500" y="1307850"/>
            <a:ext cx="1438575" cy="914100"/>
          </a:xfrm>
          <a:prstGeom prst="rect">
            <a:avLst/>
          </a:prstGeom>
          <a:noFill/>
          <a:ln>
            <a:noFill/>
          </a:ln>
        </p:spPr>
      </p:pic>
      <p:sp>
        <p:nvSpPr>
          <p:cNvPr id="190" name="Google Shape;190;p20"/>
          <p:cNvSpPr txBox="1"/>
          <p:nvPr>
            <p:ph type="title"/>
          </p:nvPr>
        </p:nvSpPr>
        <p:spPr>
          <a:xfrm>
            <a:off x="1235600" y="431825"/>
            <a:ext cx="7154700" cy="4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760"/>
              <a:t>Q1.c. What should be done in the next year to maximize profits?</a:t>
            </a:r>
            <a:endParaRPr sz="1360"/>
          </a:p>
        </p:txBody>
      </p:sp>
      <p:sp>
        <p:nvSpPr>
          <p:cNvPr id="191" name="Google Shape;191;p20"/>
          <p:cNvSpPr txBox="1"/>
          <p:nvPr/>
        </p:nvSpPr>
        <p:spPr>
          <a:xfrm>
            <a:off x="5132775" y="2421725"/>
            <a:ext cx="32574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Analysis :</a:t>
            </a:r>
            <a:endParaRPr sz="1200">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We can see from the graph that women’s apparel is the product category generating the most revenue at both stores 10 and 21.</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Recommendation :</a:t>
            </a:r>
            <a:endParaRPr sz="1200">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We recommend that both the stores increase product sales in the women’s apparel category.i.e. Women’s </a:t>
            </a:r>
            <a:r>
              <a:rPr lang="en" sz="1200">
                <a:solidFill>
                  <a:schemeClr val="lt1"/>
                </a:solidFill>
                <a:latin typeface="Lato"/>
                <a:ea typeface="Lato"/>
                <a:cs typeface="Lato"/>
                <a:sym typeface="Lato"/>
              </a:rPr>
              <a:t>formal</a:t>
            </a:r>
            <a:r>
              <a:rPr lang="en" sz="1200">
                <a:solidFill>
                  <a:schemeClr val="lt1"/>
                </a:solidFill>
                <a:latin typeface="Lato"/>
                <a:ea typeface="Lato"/>
                <a:cs typeface="Lato"/>
                <a:sym typeface="Lato"/>
              </a:rPr>
              <a:t> and women’s casual.  </a:t>
            </a:r>
            <a:endParaRPr sz="120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1"/>
          <p:cNvPicPr preferRelativeResize="0"/>
          <p:nvPr/>
        </p:nvPicPr>
        <p:blipFill>
          <a:blip r:embed="rId3">
            <a:alphaModFix/>
          </a:blip>
          <a:stretch>
            <a:fillRect/>
          </a:stretch>
        </p:blipFill>
        <p:spPr>
          <a:xfrm>
            <a:off x="731016" y="1095350"/>
            <a:ext cx="5688609" cy="3630225"/>
          </a:xfrm>
          <a:prstGeom prst="rect">
            <a:avLst/>
          </a:prstGeom>
          <a:noFill/>
          <a:ln>
            <a:noFill/>
          </a:ln>
        </p:spPr>
      </p:pic>
      <p:pic>
        <p:nvPicPr>
          <p:cNvPr id="197" name="Google Shape;197;p21"/>
          <p:cNvPicPr preferRelativeResize="0"/>
          <p:nvPr/>
        </p:nvPicPr>
        <p:blipFill>
          <a:blip r:embed="rId4">
            <a:alphaModFix/>
          </a:blip>
          <a:stretch>
            <a:fillRect/>
          </a:stretch>
        </p:blipFill>
        <p:spPr>
          <a:xfrm>
            <a:off x="6623446" y="1095350"/>
            <a:ext cx="1209675" cy="478975"/>
          </a:xfrm>
          <a:prstGeom prst="rect">
            <a:avLst/>
          </a:prstGeom>
          <a:noFill/>
          <a:ln>
            <a:noFill/>
          </a:ln>
        </p:spPr>
      </p:pic>
      <p:sp>
        <p:nvSpPr>
          <p:cNvPr id="198" name="Google Shape;198;p21"/>
          <p:cNvSpPr txBox="1"/>
          <p:nvPr>
            <p:ph type="title"/>
          </p:nvPr>
        </p:nvSpPr>
        <p:spPr>
          <a:xfrm>
            <a:off x="1235600" y="431825"/>
            <a:ext cx="7154700" cy="4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760"/>
              <a:t>Q1.c. What should be done in the next year to maximize profits?</a:t>
            </a:r>
            <a:endParaRPr sz="1360"/>
          </a:p>
        </p:txBody>
      </p:sp>
      <p:sp>
        <p:nvSpPr>
          <p:cNvPr id="199" name="Google Shape;199;p21"/>
          <p:cNvSpPr txBox="1"/>
          <p:nvPr/>
        </p:nvSpPr>
        <p:spPr>
          <a:xfrm>
            <a:off x="6675825" y="1993100"/>
            <a:ext cx="2014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Details :</a:t>
            </a:r>
            <a:endParaRPr sz="1200">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The graph displays the most profitable products in increasing order, across the two stores.</a:t>
            </a:r>
            <a:endParaRPr sz="12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