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ppt/notesSlides/notesSlide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5.xml" ContentType="application/vnd.openxmlformats-officedocument.drawingml.chartshapes+xml"/>
  <Override PartName="/ppt/notesSlides/notesSlide8.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6.xml" ContentType="application/vnd.openxmlformats-officedocument.drawingml.chartshapes+xml"/>
  <Override PartName="/ppt/notesSlides/notesSlide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7.xml" ContentType="application/vnd.openxmlformats-officedocument.drawingml.chartshapes+xml"/>
  <Override PartName="/ppt/notesSlides/notesSlide10.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8.xml" ContentType="application/vnd.openxmlformats-officedocument.drawingml.chartshape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4"/>
  </p:sldMasterIdLst>
  <p:notesMasterIdLst>
    <p:notesMasterId r:id="rId26"/>
  </p:notesMasterIdLst>
  <p:handoutMasterIdLst>
    <p:handoutMasterId r:id="rId27"/>
  </p:handoutMasterIdLst>
  <p:sldIdLst>
    <p:sldId id="256" r:id="rId5"/>
    <p:sldId id="262" r:id="rId6"/>
    <p:sldId id="263" r:id="rId7"/>
    <p:sldId id="265" r:id="rId8"/>
    <p:sldId id="264" r:id="rId9"/>
    <p:sldId id="266" r:id="rId10"/>
    <p:sldId id="259" r:id="rId11"/>
    <p:sldId id="267" r:id="rId12"/>
    <p:sldId id="268" r:id="rId13"/>
    <p:sldId id="269" r:id="rId14"/>
    <p:sldId id="270" r:id="rId15"/>
    <p:sldId id="271" r:id="rId16"/>
    <p:sldId id="281" r:id="rId17"/>
    <p:sldId id="273" r:id="rId18"/>
    <p:sldId id="280" r:id="rId19"/>
    <p:sldId id="275" r:id="rId20"/>
    <p:sldId id="279" r:id="rId21"/>
    <p:sldId id="277" r:id="rId22"/>
    <p:sldId id="282" r:id="rId23"/>
    <p:sldId id="283" r:id="rId24"/>
    <p:sldId id="26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2" autoAdjust="0"/>
  </p:normalViewPr>
  <p:slideViewPr>
    <p:cSldViewPr snapToGrid="0">
      <p:cViewPr varScale="1">
        <p:scale>
          <a:sx n="85" d="100"/>
          <a:sy n="85" d="100"/>
        </p:scale>
        <p:origin x="590" y="53"/>
      </p:cViewPr>
      <p:guideLst/>
    </p:cSldViewPr>
  </p:slideViewPr>
  <p:notesTextViewPr>
    <p:cViewPr>
      <p:scale>
        <a:sx n="1" d="1"/>
        <a:sy n="1" d="1"/>
      </p:scale>
      <p:origin x="0" y="0"/>
    </p:cViewPr>
  </p:notesTextViewPr>
  <p:notesViewPr>
    <p:cSldViewPr snapToGrid="0">
      <p:cViewPr varScale="1">
        <p:scale>
          <a:sx n="68" d="100"/>
          <a:sy n="68" d="100"/>
        </p:scale>
        <p:origin x="3288" y="3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50" baseline="0">
                <a:solidFill>
                  <a:schemeClr val="lt1">
                    <a:lumMod val="85000"/>
                  </a:schemeClr>
                </a:solidFill>
                <a:latin typeface="+mn-lt"/>
                <a:ea typeface="+mn-ea"/>
                <a:cs typeface="+mn-cs"/>
              </a:defRPr>
            </a:pPr>
            <a:r>
              <a:rPr lang="en-US" dirty="0"/>
              <a:t>My Chart Title</a:t>
            </a:r>
          </a:p>
        </c:rich>
      </c:tx>
      <c:overlay val="0"/>
      <c:spPr>
        <a:noFill/>
        <a:ln>
          <a:noFill/>
        </a:ln>
        <a:effectLst/>
      </c:spPr>
      <c:txPr>
        <a:bodyPr rot="0" spcFirstLastPara="1" vertOverflow="ellipsis" vert="horz" wrap="square" anchor="ctr" anchorCtr="1"/>
        <a:lstStyle/>
        <a:p>
          <a:pPr>
            <a:defRPr sz="1862" b="0" i="0" u="none" strike="noStrike" kern="1200" cap="none" spc="50" baseline="0">
              <a:solidFill>
                <a:schemeClr val="lt1">
                  <a:lumMod val="85000"/>
                </a:schemeClr>
              </a:solidFill>
              <a:latin typeface="+mn-lt"/>
              <a:ea typeface="+mn-ea"/>
              <a:cs typeface="+mn-cs"/>
            </a:defRPr>
          </a:pPr>
          <a:endParaRPr lang="en-US"/>
        </a:p>
      </c:txPr>
    </c:title>
    <c:autoTitleDeleted val="0"/>
    <c:plotArea>
      <c:layout/>
      <c:radarChart>
        <c:radarStyle val="filled"/>
        <c:varyColors val="0"/>
        <c:dLbls>
          <c:showLegendKey val="0"/>
          <c:showVal val="0"/>
          <c:showCatName val="0"/>
          <c:showSerName val="0"/>
          <c:showPercent val="0"/>
          <c:showBubbleSize val="0"/>
        </c:dLbls>
        <c:axId val="776041392"/>
        <c:axId val="776042376"/>
      </c:radarChart>
      <c:catAx>
        <c:axId val="776041392"/>
        <c:scaling>
          <c:orientation val="minMax"/>
        </c:scaling>
        <c:delete val="0"/>
        <c:axPos val="b"/>
        <c:majorGridlines>
          <c:spPr>
            <a:ln w="9525" cap="flat" cmpd="sng" algn="ctr">
              <a:solidFill>
                <a:schemeClr val="lt1">
                  <a:alpha val="2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776042376"/>
        <c:crosses val="autoZero"/>
        <c:auto val="1"/>
        <c:lblAlgn val="ctr"/>
        <c:lblOffset val="100"/>
        <c:noMultiLvlLbl val="0"/>
      </c:catAx>
      <c:valAx>
        <c:axId val="776042376"/>
        <c:scaling>
          <c:orientation val="minMax"/>
        </c:scaling>
        <c:delete val="0"/>
        <c:axPos val="l"/>
        <c:majorGridlines>
          <c:spPr>
            <a:ln w="9525" cap="flat" cmpd="sng" algn="ctr">
              <a:solidFill>
                <a:schemeClr val="lt1">
                  <a:alpha val="2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776041392"/>
        <c:crosses val="autoZero"/>
        <c:crossBetween val="between"/>
      </c:valAx>
      <c:spPr>
        <a:noFill/>
        <a:ln w="25400">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36" b="0" i="0" u="none" strike="noStrike" kern="1200" cap="none" spc="50" baseline="0">
                <a:solidFill>
                  <a:schemeClr val="dk1"/>
                </a:solidFill>
                <a:latin typeface="+mn-lt"/>
                <a:ea typeface="+mn-ea"/>
                <a:cs typeface="+mn-cs"/>
              </a:defRPr>
            </a:pPr>
            <a:r>
              <a:rPr lang="en-US"/>
              <a:t>My Chart Title</a:t>
            </a:r>
          </a:p>
        </c:rich>
      </c:tx>
      <c:overlay val="0"/>
      <c:spPr>
        <a:noFill/>
        <a:ln>
          <a:noFill/>
        </a:ln>
        <a:effectLst/>
      </c:spPr>
      <c:txPr>
        <a:bodyPr rot="0" spcFirstLastPara="1" vertOverflow="ellipsis" vert="horz" wrap="square" anchor="ctr" anchorCtr="1"/>
        <a:lstStyle/>
        <a:p>
          <a:pPr>
            <a:defRPr lang="en-US" sz="1436" b="0" i="0" u="none" strike="noStrike" kern="1200" cap="none" spc="50" baseline="0">
              <a:solidFill>
                <a:schemeClr val="dk1"/>
              </a:solidFill>
              <a:latin typeface="+mn-lt"/>
              <a:ea typeface="+mn-ea"/>
              <a:cs typeface="+mn-cs"/>
            </a:defRPr>
          </a:pPr>
          <a:endParaRPr lang="en-US"/>
        </a:p>
      </c:txPr>
    </c:title>
    <c:autoTitleDeleted val="0"/>
    <c:plotArea>
      <c:layout/>
      <c:radarChart>
        <c:radarStyle val="filled"/>
        <c:varyColors val="0"/>
        <c:dLbls>
          <c:showLegendKey val="0"/>
          <c:showVal val="0"/>
          <c:showCatName val="0"/>
          <c:showSerName val="0"/>
          <c:showPercent val="0"/>
          <c:showBubbleSize val="0"/>
        </c:dLbls>
        <c:axId val="776041392"/>
        <c:axId val="776042376"/>
      </c:radarChart>
      <c:catAx>
        <c:axId val="776041392"/>
        <c:scaling>
          <c:orientation val="minMax"/>
        </c:scaling>
        <c:delete val="0"/>
        <c:axPos val="b"/>
        <c:majorGridlines>
          <c:spPr>
            <a:ln w="9525" cap="flat" cmpd="sng" algn="ctr">
              <a:solidFill>
                <a:schemeClr val="lt1">
                  <a:alpha val="2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7" b="0" i="0" u="none" strike="noStrike" kern="1200" baseline="0">
                <a:solidFill>
                  <a:schemeClr val="dk1"/>
                </a:solidFill>
                <a:latin typeface="+mn-lt"/>
                <a:ea typeface="+mn-ea"/>
                <a:cs typeface="+mn-cs"/>
              </a:defRPr>
            </a:pPr>
            <a:endParaRPr lang="en-US"/>
          </a:p>
        </c:txPr>
        <c:crossAx val="776042376"/>
        <c:crosses val="autoZero"/>
        <c:auto val="1"/>
        <c:lblAlgn val="ctr"/>
        <c:lblOffset val="100"/>
        <c:noMultiLvlLbl val="0"/>
      </c:catAx>
      <c:valAx>
        <c:axId val="776042376"/>
        <c:scaling>
          <c:orientation val="minMax"/>
        </c:scaling>
        <c:delete val="0"/>
        <c:axPos val="l"/>
        <c:majorGridlines>
          <c:spPr>
            <a:ln w="9525" cap="flat" cmpd="sng" algn="ctr">
              <a:solidFill>
                <a:schemeClr val="lt1">
                  <a:alpha val="2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7" b="0" i="0" u="none" strike="noStrike" kern="1200" baseline="0">
                <a:solidFill>
                  <a:schemeClr val="dk1"/>
                </a:solidFill>
                <a:latin typeface="+mn-lt"/>
                <a:ea typeface="+mn-ea"/>
                <a:cs typeface="+mn-cs"/>
              </a:defRPr>
            </a:pPr>
            <a:endParaRPr lang="en-US"/>
          </a:p>
        </c:txPr>
        <c:crossAx val="776041392"/>
        <c:crosses val="autoZero"/>
        <c:crossBetween val="between"/>
      </c:valAx>
      <c:spPr>
        <a:noFill/>
        <a:ln w="25400">
          <a:noFill/>
        </a:ln>
        <a:effectLst/>
      </c:spPr>
    </c:plotArea>
    <c:legend>
      <c:legendPos val="t"/>
      <c:overlay val="0"/>
      <c:spPr>
        <a:noFill/>
        <a:ln>
          <a:noFill/>
        </a:ln>
        <a:effectLst/>
      </c:spPr>
      <c:txPr>
        <a:bodyPr rot="0" spcFirstLastPara="1" vertOverflow="ellipsis" vert="horz" wrap="square" anchor="ctr" anchorCtr="1"/>
        <a:lstStyle/>
        <a:p>
          <a:pPr>
            <a:defRPr lang="en-US" sz="1197"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lang="en-US" sz="1197" b="0" i="0" u="none" strike="noStrike" kern="1200" baseline="0">
          <a:solidFill>
            <a:schemeClr val="dk1"/>
          </a:solidFill>
          <a:latin typeface="+mn-lt"/>
          <a:ea typeface="+mn-ea"/>
          <a:cs typeface="+mn-cs"/>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50" baseline="0">
                <a:solidFill>
                  <a:schemeClr val="lt1">
                    <a:lumMod val="85000"/>
                  </a:schemeClr>
                </a:solidFill>
                <a:latin typeface="+mn-lt"/>
                <a:ea typeface="+mn-ea"/>
                <a:cs typeface="+mn-cs"/>
              </a:defRPr>
            </a:pPr>
            <a:r>
              <a:rPr lang="en-US" dirty="0"/>
              <a:t>My Chart Title</a:t>
            </a:r>
          </a:p>
        </c:rich>
      </c:tx>
      <c:overlay val="0"/>
      <c:spPr>
        <a:noFill/>
        <a:ln>
          <a:noFill/>
        </a:ln>
        <a:effectLst/>
      </c:spPr>
      <c:txPr>
        <a:bodyPr rot="0" spcFirstLastPara="1" vertOverflow="ellipsis" vert="horz" wrap="square" anchor="ctr" anchorCtr="1"/>
        <a:lstStyle/>
        <a:p>
          <a:pPr>
            <a:defRPr sz="1862" b="0" i="0" u="none" strike="noStrike" kern="1200" cap="none" spc="50" baseline="0">
              <a:solidFill>
                <a:schemeClr val="lt1">
                  <a:lumMod val="85000"/>
                </a:schemeClr>
              </a:solidFill>
              <a:latin typeface="+mn-lt"/>
              <a:ea typeface="+mn-ea"/>
              <a:cs typeface="+mn-cs"/>
            </a:defRPr>
          </a:pPr>
          <a:endParaRPr lang="en-US"/>
        </a:p>
      </c:txPr>
    </c:title>
    <c:autoTitleDeleted val="0"/>
    <c:plotArea>
      <c:layout/>
      <c:radarChart>
        <c:radarStyle val="filled"/>
        <c:varyColors val="0"/>
        <c:dLbls>
          <c:showLegendKey val="0"/>
          <c:showVal val="0"/>
          <c:showCatName val="0"/>
          <c:showSerName val="0"/>
          <c:showPercent val="0"/>
          <c:showBubbleSize val="0"/>
        </c:dLbls>
        <c:axId val="776041392"/>
        <c:axId val="776042376"/>
      </c:radarChart>
      <c:catAx>
        <c:axId val="776041392"/>
        <c:scaling>
          <c:orientation val="minMax"/>
        </c:scaling>
        <c:delete val="0"/>
        <c:axPos val="b"/>
        <c:majorGridlines>
          <c:spPr>
            <a:ln w="9525" cap="flat" cmpd="sng" algn="ctr">
              <a:solidFill>
                <a:schemeClr val="lt1">
                  <a:alpha val="2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776042376"/>
        <c:crosses val="autoZero"/>
        <c:auto val="1"/>
        <c:lblAlgn val="ctr"/>
        <c:lblOffset val="100"/>
        <c:noMultiLvlLbl val="0"/>
      </c:catAx>
      <c:valAx>
        <c:axId val="776042376"/>
        <c:scaling>
          <c:orientation val="minMax"/>
        </c:scaling>
        <c:delete val="0"/>
        <c:axPos val="l"/>
        <c:majorGridlines>
          <c:spPr>
            <a:ln w="9525" cap="flat" cmpd="sng" algn="ctr">
              <a:solidFill>
                <a:schemeClr val="lt1">
                  <a:alpha val="2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776041392"/>
        <c:crosses val="autoZero"/>
        <c:crossBetween val="between"/>
      </c:valAx>
      <c:spPr>
        <a:noFill/>
        <a:ln w="25400">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50" baseline="0">
                <a:solidFill>
                  <a:schemeClr val="lt1">
                    <a:lumMod val="85000"/>
                  </a:schemeClr>
                </a:solidFill>
                <a:latin typeface="+mn-lt"/>
                <a:ea typeface="+mn-ea"/>
                <a:cs typeface="+mn-cs"/>
              </a:defRPr>
            </a:pPr>
            <a:r>
              <a:rPr lang="en-US" dirty="0"/>
              <a:t>My Chart Title</a:t>
            </a:r>
          </a:p>
        </c:rich>
      </c:tx>
      <c:overlay val="0"/>
      <c:spPr>
        <a:noFill/>
        <a:ln>
          <a:noFill/>
        </a:ln>
        <a:effectLst/>
      </c:spPr>
      <c:txPr>
        <a:bodyPr rot="0" spcFirstLastPara="1" vertOverflow="ellipsis" vert="horz" wrap="square" anchor="ctr" anchorCtr="1"/>
        <a:lstStyle/>
        <a:p>
          <a:pPr>
            <a:defRPr sz="1862" b="0" i="0" u="none" strike="noStrike" kern="1200" cap="none" spc="50" baseline="0">
              <a:solidFill>
                <a:schemeClr val="lt1">
                  <a:lumMod val="85000"/>
                </a:schemeClr>
              </a:solidFill>
              <a:latin typeface="+mn-lt"/>
              <a:ea typeface="+mn-ea"/>
              <a:cs typeface="+mn-cs"/>
            </a:defRPr>
          </a:pPr>
          <a:endParaRPr lang="en-US"/>
        </a:p>
      </c:txPr>
    </c:title>
    <c:autoTitleDeleted val="0"/>
    <c:plotArea>
      <c:layout/>
      <c:radarChart>
        <c:radarStyle val="filled"/>
        <c:varyColors val="0"/>
        <c:dLbls>
          <c:showLegendKey val="0"/>
          <c:showVal val="0"/>
          <c:showCatName val="0"/>
          <c:showSerName val="0"/>
          <c:showPercent val="0"/>
          <c:showBubbleSize val="0"/>
        </c:dLbls>
        <c:axId val="776041392"/>
        <c:axId val="776042376"/>
      </c:radarChart>
      <c:catAx>
        <c:axId val="776041392"/>
        <c:scaling>
          <c:orientation val="minMax"/>
        </c:scaling>
        <c:delete val="0"/>
        <c:axPos val="b"/>
        <c:majorGridlines>
          <c:spPr>
            <a:ln w="9525" cap="flat" cmpd="sng" algn="ctr">
              <a:solidFill>
                <a:schemeClr val="lt1">
                  <a:alpha val="2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776042376"/>
        <c:crosses val="autoZero"/>
        <c:auto val="1"/>
        <c:lblAlgn val="ctr"/>
        <c:lblOffset val="100"/>
        <c:noMultiLvlLbl val="0"/>
      </c:catAx>
      <c:valAx>
        <c:axId val="776042376"/>
        <c:scaling>
          <c:orientation val="minMax"/>
        </c:scaling>
        <c:delete val="0"/>
        <c:axPos val="l"/>
        <c:majorGridlines>
          <c:spPr>
            <a:ln w="9525" cap="flat" cmpd="sng" algn="ctr">
              <a:solidFill>
                <a:schemeClr val="lt1">
                  <a:alpha val="2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776041392"/>
        <c:crosses val="autoZero"/>
        <c:crossBetween val="between"/>
      </c:valAx>
      <c:spPr>
        <a:noFill/>
        <a:ln w="25400">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50" baseline="0">
                <a:solidFill>
                  <a:schemeClr val="lt1">
                    <a:lumMod val="85000"/>
                  </a:schemeClr>
                </a:solidFill>
                <a:latin typeface="+mn-lt"/>
                <a:ea typeface="+mn-ea"/>
                <a:cs typeface="+mn-cs"/>
              </a:defRPr>
            </a:pPr>
            <a:r>
              <a:rPr lang="en-US" dirty="0"/>
              <a:t>My Chart Title</a:t>
            </a:r>
          </a:p>
        </c:rich>
      </c:tx>
      <c:overlay val="0"/>
      <c:spPr>
        <a:noFill/>
        <a:ln>
          <a:noFill/>
        </a:ln>
        <a:effectLst/>
      </c:spPr>
      <c:txPr>
        <a:bodyPr rot="0" spcFirstLastPara="1" vertOverflow="ellipsis" vert="horz" wrap="square" anchor="ctr" anchorCtr="1"/>
        <a:lstStyle/>
        <a:p>
          <a:pPr>
            <a:defRPr sz="1862" b="0" i="0" u="none" strike="noStrike" kern="1200" cap="none" spc="50" baseline="0">
              <a:solidFill>
                <a:schemeClr val="lt1">
                  <a:lumMod val="85000"/>
                </a:schemeClr>
              </a:solidFill>
              <a:latin typeface="+mn-lt"/>
              <a:ea typeface="+mn-ea"/>
              <a:cs typeface="+mn-cs"/>
            </a:defRPr>
          </a:pPr>
          <a:endParaRPr lang="en-US"/>
        </a:p>
      </c:txPr>
    </c:title>
    <c:autoTitleDeleted val="0"/>
    <c:plotArea>
      <c:layout/>
      <c:radarChart>
        <c:radarStyle val="filled"/>
        <c:varyColors val="0"/>
        <c:dLbls>
          <c:showLegendKey val="0"/>
          <c:showVal val="0"/>
          <c:showCatName val="0"/>
          <c:showSerName val="0"/>
          <c:showPercent val="0"/>
          <c:showBubbleSize val="0"/>
        </c:dLbls>
        <c:axId val="776041392"/>
        <c:axId val="776042376"/>
      </c:radarChart>
      <c:catAx>
        <c:axId val="776041392"/>
        <c:scaling>
          <c:orientation val="minMax"/>
        </c:scaling>
        <c:delete val="0"/>
        <c:axPos val="b"/>
        <c:majorGridlines>
          <c:spPr>
            <a:ln w="9525" cap="flat" cmpd="sng" algn="ctr">
              <a:solidFill>
                <a:schemeClr val="lt1">
                  <a:alpha val="2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776042376"/>
        <c:crosses val="autoZero"/>
        <c:auto val="1"/>
        <c:lblAlgn val="ctr"/>
        <c:lblOffset val="100"/>
        <c:noMultiLvlLbl val="0"/>
      </c:catAx>
      <c:valAx>
        <c:axId val="776042376"/>
        <c:scaling>
          <c:orientation val="minMax"/>
        </c:scaling>
        <c:delete val="0"/>
        <c:axPos val="l"/>
        <c:majorGridlines>
          <c:spPr>
            <a:ln w="9525" cap="flat" cmpd="sng" algn="ctr">
              <a:solidFill>
                <a:schemeClr val="lt1">
                  <a:alpha val="2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776041392"/>
        <c:crosses val="autoZero"/>
        <c:crossBetween val="between"/>
      </c:valAx>
      <c:spPr>
        <a:noFill/>
        <a:ln w="25400">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50" baseline="0">
                <a:solidFill>
                  <a:schemeClr val="lt1">
                    <a:lumMod val="85000"/>
                  </a:schemeClr>
                </a:solidFill>
                <a:latin typeface="+mn-lt"/>
                <a:ea typeface="+mn-ea"/>
                <a:cs typeface="+mn-cs"/>
              </a:defRPr>
            </a:pPr>
            <a:r>
              <a:rPr lang="en-US" dirty="0"/>
              <a:t>My Chart Title</a:t>
            </a:r>
          </a:p>
        </c:rich>
      </c:tx>
      <c:overlay val="0"/>
      <c:spPr>
        <a:noFill/>
        <a:ln>
          <a:noFill/>
        </a:ln>
        <a:effectLst/>
      </c:spPr>
      <c:txPr>
        <a:bodyPr rot="0" spcFirstLastPara="1" vertOverflow="ellipsis" vert="horz" wrap="square" anchor="ctr" anchorCtr="1"/>
        <a:lstStyle/>
        <a:p>
          <a:pPr>
            <a:defRPr sz="1862" b="0" i="0" u="none" strike="noStrike" kern="1200" cap="none" spc="50" baseline="0">
              <a:solidFill>
                <a:schemeClr val="lt1">
                  <a:lumMod val="85000"/>
                </a:schemeClr>
              </a:solidFill>
              <a:latin typeface="+mn-lt"/>
              <a:ea typeface="+mn-ea"/>
              <a:cs typeface="+mn-cs"/>
            </a:defRPr>
          </a:pPr>
          <a:endParaRPr lang="en-US"/>
        </a:p>
      </c:txPr>
    </c:title>
    <c:autoTitleDeleted val="0"/>
    <c:plotArea>
      <c:layout/>
      <c:radarChart>
        <c:radarStyle val="filled"/>
        <c:varyColors val="0"/>
        <c:dLbls>
          <c:showLegendKey val="0"/>
          <c:showVal val="0"/>
          <c:showCatName val="0"/>
          <c:showSerName val="0"/>
          <c:showPercent val="0"/>
          <c:showBubbleSize val="0"/>
        </c:dLbls>
        <c:axId val="776041392"/>
        <c:axId val="776042376"/>
      </c:radarChart>
      <c:catAx>
        <c:axId val="776041392"/>
        <c:scaling>
          <c:orientation val="minMax"/>
        </c:scaling>
        <c:delete val="0"/>
        <c:axPos val="b"/>
        <c:majorGridlines>
          <c:spPr>
            <a:ln w="9525" cap="flat" cmpd="sng" algn="ctr">
              <a:solidFill>
                <a:schemeClr val="lt1">
                  <a:alpha val="2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776042376"/>
        <c:crosses val="autoZero"/>
        <c:auto val="1"/>
        <c:lblAlgn val="ctr"/>
        <c:lblOffset val="100"/>
        <c:noMultiLvlLbl val="0"/>
      </c:catAx>
      <c:valAx>
        <c:axId val="776042376"/>
        <c:scaling>
          <c:orientation val="minMax"/>
        </c:scaling>
        <c:delete val="0"/>
        <c:axPos val="l"/>
        <c:majorGridlines>
          <c:spPr>
            <a:ln w="9525" cap="flat" cmpd="sng" algn="ctr">
              <a:solidFill>
                <a:schemeClr val="lt1">
                  <a:alpha val="2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776041392"/>
        <c:crosses val="autoZero"/>
        <c:crossBetween val="between"/>
      </c:valAx>
      <c:spPr>
        <a:noFill/>
        <a:ln w="25400">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50" baseline="0">
                <a:solidFill>
                  <a:schemeClr val="lt1">
                    <a:lumMod val="85000"/>
                  </a:schemeClr>
                </a:solidFill>
                <a:latin typeface="+mn-lt"/>
                <a:ea typeface="+mn-ea"/>
                <a:cs typeface="+mn-cs"/>
              </a:defRPr>
            </a:pPr>
            <a:r>
              <a:rPr lang="en-US" dirty="0"/>
              <a:t>My Chart Title</a:t>
            </a:r>
          </a:p>
        </c:rich>
      </c:tx>
      <c:overlay val="0"/>
      <c:spPr>
        <a:noFill/>
        <a:ln>
          <a:noFill/>
        </a:ln>
        <a:effectLst/>
      </c:spPr>
      <c:txPr>
        <a:bodyPr rot="0" spcFirstLastPara="1" vertOverflow="ellipsis" vert="horz" wrap="square" anchor="ctr" anchorCtr="1"/>
        <a:lstStyle/>
        <a:p>
          <a:pPr>
            <a:defRPr sz="1862" b="0" i="0" u="none" strike="noStrike" kern="1200" cap="none" spc="50" baseline="0">
              <a:solidFill>
                <a:schemeClr val="lt1">
                  <a:lumMod val="85000"/>
                </a:schemeClr>
              </a:solidFill>
              <a:latin typeface="+mn-lt"/>
              <a:ea typeface="+mn-ea"/>
              <a:cs typeface="+mn-cs"/>
            </a:defRPr>
          </a:pPr>
          <a:endParaRPr lang="en-US"/>
        </a:p>
      </c:txPr>
    </c:title>
    <c:autoTitleDeleted val="0"/>
    <c:plotArea>
      <c:layout/>
      <c:radarChart>
        <c:radarStyle val="filled"/>
        <c:varyColors val="0"/>
        <c:dLbls>
          <c:showLegendKey val="0"/>
          <c:showVal val="0"/>
          <c:showCatName val="0"/>
          <c:showSerName val="0"/>
          <c:showPercent val="0"/>
          <c:showBubbleSize val="0"/>
        </c:dLbls>
        <c:axId val="776041392"/>
        <c:axId val="776042376"/>
      </c:radarChart>
      <c:catAx>
        <c:axId val="776041392"/>
        <c:scaling>
          <c:orientation val="minMax"/>
        </c:scaling>
        <c:delete val="0"/>
        <c:axPos val="b"/>
        <c:majorGridlines>
          <c:spPr>
            <a:ln w="9525" cap="flat" cmpd="sng" algn="ctr">
              <a:solidFill>
                <a:schemeClr val="lt1">
                  <a:alpha val="2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776042376"/>
        <c:crosses val="autoZero"/>
        <c:auto val="1"/>
        <c:lblAlgn val="ctr"/>
        <c:lblOffset val="100"/>
        <c:noMultiLvlLbl val="0"/>
      </c:catAx>
      <c:valAx>
        <c:axId val="776042376"/>
        <c:scaling>
          <c:orientation val="minMax"/>
        </c:scaling>
        <c:delete val="0"/>
        <c:axPos val="l"/>
        <c:majorGridlines>
          <c:spPr>
            <a:ln w="9525" cap="flat" cmpd="sng" algn="ctr">
              <a:solidFill>
                <a:schemeClr val="lt1">
                  <a:alpha val="2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776041392"/>
        <c:crosses val="autoZero"/>
        <c:crossBetween val="between"/>
      </c:valAx>
      <c:spPr>
        <a:noFill/>
        <a:ln w="25400">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50" baseline="0">
                <a:solidFill>
                  <a:schemeClr val="lt1">
                    <a:lumMod val="85000"/>
                  </a:schemeClr>
                </a:solidFill>
                <a:latin typeface="+mn-lt"/>
                <a:ea typeface="+mn-ea"/>
                <a:cs typeface="+mn-cs"/>
              </a:defRPr>
            </a:pPr>
            <a:r>
              <a:rPr lang="en-US" dirty="0"/>
              <a:t>My Chart Title</a:t>
            </a:r>
          </a:p>
        </c:rich>
      </c:tx>
      <c:overlay val="0"/>
      <c:spPr>
        <a:noFill/>
        <a:ln>
          <a:noFill/>
        </a:ln>
        <a:effectLst/>
      </c:spPr>
      <c:txPr>
        <a:bodyPr rot="0" spcFirstLastPara="1" vertOverflow="ellipsis" vert="horz" wrap="square" anchor="ctr" anchorCtr="1"/>
        <a:lstStyle/>
        <a:p>
          <a:pPr>
            <a:defRPr sz="1862" b="0" i="0" u="none" strike="noStrike" kern="1200" cap="none" spc="50" baseline="0">
              <a:solidFill>
                <a:schemeClr val="lt1">
                  <a:lumMod val="85000"/>
                </a:schemeClr>
              </a:solidFill>
              <a:latin typeface="+mn-lt"/>
              <a:ea typeface="+mn-ea"/>
              <a:cs typeface="+mn-cs"/>
            </a:defRPr>
          </a:pPr>
          <a:endParaRPr lang="en-US"/>
        </a:p>
      </c:txPr>
    </c:title>
    <c:autoTitleDeleted val="0"/>
    <c:plotArea>
      <c:layout/>
      <c:radarChart>
        <c:radarStyle val="filled"/>
        <c:varyColors val="0"/>
        <c:dLbls>
          <c:showLegendKey val="0"/>
          <c:showVal val="0"/>
          <c:showCatName val="0"/>
          <c:showSerName val="0"/>
          <c:showPercent val="0"/>
          <c:showBubbleSize val="0"/>
        </c:dLbls>
        <c:axId val="776041392"/>
        <c:axId val="776042376"/>
      </c:radarChart>
      <c:catAx>
        <c:axId val="776041392"/>
        <c:scaling>
          <c:orientation val="minMax"/>
        </c:scaling>
        <c:delete val="0"/>
        <c:axPos val="b"/>
        <c:majorGridlines>
          <c:spPr>
            <a:ln w="9525" cap="flat" cmpd="sng" algn="ctr">
              <a:solidFill>
                <a:schemeClr val="lt1">
                  <a:alpha val="2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776042376"/>
        <c:crosses val="autoZero"/>
        <c:auto val="1"/>
        <c:lblAlgn val="ctr"/>
        <c:lblOffset val="100"/>
        <c:noMultiLvlLbl val="0"/>
      </c:catAx>
      <c:valAx>
        <c:axId val="776042376"/>
        <c:scaling>
          <c:orientation val="minMax"/>
        </c:scaling>
        <c:delete val="0"/>
        <c:axPos val="l"/>
        <c:majorGridlines>
          <c:spPr>
            <a:ln w="9525" cap="flat" cmpd="sng" algn="ctr">
              <a:solidFill>
                <a:schemeClr val="lt1">
                  <a:alpha val="2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776041392"/>
        <c:crosses val="autoZero"/>
        <c:crossBetween val="between"/>
      </c:valAx>
      <c:spPr>
        <a:noFill/>
        <a:ln w="25400">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0">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75000"/>
      </a:schemeClr>
    </cs:fontRef>
    <cs:spPr>
      <a:solidFill>
        <a:schemeClr val="dk1">
          <a:lumMod val="75000"/>
          <a:lumOff val="25000"/>
        </a:schemeClr>
      </a:solidFill>
      <a:ln>
        <a:solidFill>
          <a:schemeClr val="lt1">
            <a:lumMod val="75000"/>
          </a:schemeClr>
        </a:solidFill>
      </a:ln>
      <a:effectLst>
        <a:glow rad="63500">
          <a:schemeClr val="lt1">
            <a:lumMod val="75000"/>
            <a:alpha val="15000"/>
          </a:schemeClr>
        </a:glow>
      </a:effectLst>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styleClr val="auto"/>
    </cs:effectRef>
    <cs:fontRef idx="minor">
      <a:schemeClr val="dk1"/>
    </cs:fontRef>
    <cs:spPr>
      <a:solidFill>
        <a:schemeClr val="phClr">
          <a:alpha val="69804"/>
        </a:schemeClr>
      </a:solidFill>
      <a:ln w="9525" cap="flat" cmpd="sng" algn="ctr">
        <a:solidFill>
          <a:schemeClr val="phClr">
            <a:alpha val="69804"/>
          </a:schemeClr>
        </a:solidFill>
        <a:miter lim="800000"/>
      </a:ln>
      <a:effectLst>
        <a:glow rad="76200">
          <a:schemeClr val="phClr">
            <a:satMod val="175000"/>
            <a:alpha val="34000"/>
          </a:schemeClr>
        </a:glow>
      </a:effectLst>
    </cs:spPr>
  </cs:dataPoint>
  <cs:dataPoint3D>
    <cs:lnRef idx="0">
      <cs:styleClr val="auto"/>
    </cs:lnRef>
    <cs:fillRef idx="0">
      <cs:styleClr val="auto"/>
    </cs:fillRef>
    <cs:effectRef idx="0">
      <cs:styleClr val="auto"/>
    </cs:effectRef>
    <cs:fontRef idx="minor">
      <a:schemeClr val="dk1"/>
    </cs:fontRef>
    <cs:spPr>
      <a:solidFill>
        <a:schemeClr val="phClr">
          <a:alpha val="69804"/>
        </a:schemeClr>
      </a:solidFill>
      <a:ln w="9525" cap="flat" cmpd="sng" algn="ctr">
        <a:solidFill>
          <a:schemeClr val="phClr">
            <a:alpha val="69804"/>
          </a:schemeClr>
        </a:solidFill>
        <a:miter lim="800000"/>
      </a:ln>
      <a:effectLst>
        <a:glow rad="76200">
          <a:schemeClr val="phClr">
            <a:satMod val="175000"/>
            <a:alpha val="34000"/>
          </a:schemeClr>
        </a:glow>
      </a:effectLst>
    </cs:spPr>
  </cs:dataPoint3D>
  <cs:dataPointLine>
    <cs:lnRef idx="0">
      <cs:styleClr val="auto"/>
    </cs:lnRef>
    <cs:fillRef idx="0">
      <cs:styleClr val="auto"/>
    </cs:fillRef>
    <cs:effectRef idx="0">
      <cs:styleClr val="auto"/>
    </cs:effectRef>
    <cs:fontRef idx="minor">
      <a:schemeClr val="dk1"/>
    </cs:fontRef>
    <cs:spPr>
      <a:ln w="28575" cap="rnd">
        <a:solidFill>
          <a:schemeClr val="phClr"/>
        </a:solidFill>
      </a:ln>
      <a:effectLst>
        <a:glow rad="76200">
          <a:schemeClr val="phClr">
            <a:satMod val="175000"/>
            <a:alpha val="3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lt1">
            <a:alpha val="20000"/>
          </a:schemeClr>
        </a:solidFill>
        <a:round/>
      </a:ln>
    </cs:spPr>
  </cs:gridlineMajor>
  <cs:gridlineMinor>
    <cs:lnRef idx="0"/>
    <cs:fillRef idx="0"/>
    <cs:effectRef idx="0"/>
    <cs:fontRef idx="minor">
      <a:schemeClr val="dk1"/>
    </cs:fontRef>
    <cs:spPr>
      <a:ln w="9525" cap="flat" cmpd="sng" algn="ctr">
        <a:solidFill>
          <a:schemeClr val="lt1">
            <a:alpha val="20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0" kern="1200" cap="none" spc="50"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20">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75000"/>
      </a:schemeClr>
    </cs:fontRef>
    <cs:spPr>
      <a:solidFill>
        <a:schemeClr val="dk1">
          <a:lumMod val="75000"/>
          <a:lumOff val="25000"/>
        </a:schemeClr>
      </a:solidFill>
      <a:ln>
        <a:solidFill>
          <a:schemeClr val="lt1">
            <a:lumMod val="75000"/>
          </a:schemeClr>
        </a:solidFill>
      </a:ln>
      <a:effectLst>
        <a:glow rad="63500">
          <a:schemeClr val="lt1">
            <a:lumMod val="75000"/>
            <a:alpha val="15000"/>
          </a:schemeClr>
        </a:glow>
      </a:effectLst>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styleClr val="auto"/>
    </cs:effectRef>
    <cs:fontRef idx="minor">
      <a:schemeClr val="dk1"/>
    </cs:fontRef>
    <cs:spPr>
      <a:solidFill>
        <a:schemeClr val="phClr">
          <a:alpha val="69804"/>
        </a:schemeClr>
      </a:solidFill>
      <a:ln w="9525" cap="flat" cmpd="sng" algn="ctr">
        <a:solidFill>
          <a:schemeClr val="phClr">
            <a:alpha val="69804"/>
          </a:schemeClr>
        </a:solidFill>
        <a:miter lim="800000"/>
      </a:ln>
      <a:effectLst>
        <a:glow rad="76200">
          <a:schemeClr val="phClr">
            <a:satMod val="175000"/>
            <a:alpha val="34000"/>
          </a:schemeClr>
        </a:glow>
      </a:effectLst>
    </cs:spPr>
  </cs:dataPoint>
  <cs:dataPoint3D>
    <cs:lnRef idx="0">
      <cs:styleClr val="auto"/>
    </cs:lnRef>
    <cs:fillRef idx="0">
      <cs:styleClr val="auto"/>
    </cs:fillRef>
    <cs:effectRef idx="0">
      <cs:styleClr val="auto"/>
    </cs:effectRef>
    <cs:fontRef idx="minor">
      <a:schemeClr val="dk1"/>
    </cs:fontRef>
    <cs:spPr>
      <a:solidFill>
        <a:schemeClr val="phClr">
          <a:alpha val="69804"/>
        </a:schemeClr>
      </a:solidFill>
      <a:ln w="9525" cap="flat" cmpd="sng" algn="ctr">
        <a:solidFill>
          <a:schemeClr val="phClr">
            <a:alpha val="69804"/>
          </a:schemeClr>
        </a:solidFill>
        <a:miter lim="800000"/>
      </a:ln>
      <a:effectLst>
        <a:glow rad="76200">
          <a:schemeClr val="phClr">
            <a:satMod val="175000"/>
            <a:alpha val="34000"/>
          </a:schemeClr>
        </a:glow>
      </a:effectLst>
    </cs:spPr>
  </cs:dataPoint3D>
  <cs:dataPointLine>
    <cs:lnRef idx="0">
      <cs:styleClr val="auto"/>
    </cs:lnRef>
    <cs:fillRef idx="0">
      <cs:styleClr val="auto"/>
    </cs:fillRef>
    <cs:effectRef idx="0">
      <cs:styleClr val="auto"/>
    </cs:effectRef>
    <cs:fontRef idx="minor">
      <a:schemeClr val="dk1"/>
    </cs:fontRef>
    <cs:spPr>
      <a:ln w="28575" cap="rnd">
        <a:solidFill>
          <a:schemeClr val="phClr"/>
        </a:solidFill>
      </a:ln>
      <a:effectLst>
        <a:glow rad="76200">
          <a:schemeClr val="phClr">
            <a:satMod val="175000"/>
            <a:alpha val="3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lt1">
            <a:alpha val="20000"/>
          </a:schemeClr>
        </a:solidFill>
        <a:round/>
      </a:ln>
    </cs:spPr>
  </cs:gridlineMajor>
  <cs:gridlineMinor>
    <cs:lnRef idx="0"/>
    <cs:fillRef idx="0"/>
    <cs:effectRef idx="0"/>
    <cs:fontRef idx="minor">
      <a:schemeClr val="dk1"/>
    </cs:fontRef>
    <cs:spPr>
      <a:ln w="9525" cap="flat" cmpd="sng" algn="ctr">
        <a:solidFill>
          <a:schemeClr val="lt1">
            <a:alpha val="20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0" kern="1200" cap="none" spc="50"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20">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75000"/>
      </a:schemeClr>
    </cs:fontRef>
    <cs:spPr>
      <a:solidFill>
        <a:schemeClr val="dk1">
          <a:lumMod val="75000"/>
          <a:lumOff val="25000"/>
        </a:schemeClr>
      </a:solidFill>
      <a:ln>
        <a:solidFill>
          <a:schemeClr val="lt1">
            <a:lumMod val="75000"/>
          </a:schemeClr>
        </a:solidFill>
      </a:ln>
      <a:effectLst>
        <a:glow rad="63500">
          <a:schemeClr val="lt1">
            <a:lumMod val="75000"/>
            <a:alpha val="15000"/>
          </a:schemeClr>
        </a:glow>
      </a:effectLst>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styleClr val="auto"/>
    </cs:effectRef>
    <cs:fontRef idx="minor">
      <a:schemeClr val="dk1"/>
    </cs:fontRef>
    <cs:spPr>
      <a:solidFill>
        <a:schemeClr val="phClr">
          <a:alpha val="69804"/>
        </a:schemeClr>
      </a:solidFill>
      <a:ln w="9525" cap="flat" cmpd="sng" algn="ctr">
        <a:solidFill>
          <a:schemeClr val="phClr">
            <a:alpha val="69804"/>
          </a:schemeClr>
        </a:solidFill>
        <a:miter lim="800000"/>
      </a:ln>
      <a:effectLst>
        <a:glow rad="76200">
          <a:schemeClr val="phClr">
            <a:satMod val="175000"/>
            <a:alpha val="34000"/>
          </a:schemeClr>
        </a:glow>
      </a:effectLst>
    </cs:spPr>
  </cs:dataPoint>
  <cs:dataPoint3D>
    <cs:lnRef idx="0">
      <cs:styleClr val="auto"/>
    </cs:lnRef>
    <cs:fillRef idx="0">
      <cs:styleClr val="auto"/>
    </cs:fillRef>
    <cs:effectRef idx="0">
      <cs:styleClr val="auto"/>
    </cs:effectRef>
    <cs:fontRef idx="minor">
      <a:schemeClr val="dk1"/>
    </cs:fontRef>
    <cs:spPr>
      <a:solidFill>
        <a:schemeClr val="phClr">
          <a:alpha val="69804"/>
        </a:schemeClr>
      </a:solidFill>
      <a:ln w="9525" cap="flat" cmpd="sng" algn="ctr">
        <a:solidFill>
          <a:schemeClr val="phClr">
            <a:alpha val="69804"/>
          </a:schemeClr>
        </a:solidFill>
        <a:miter lim="800000"/>
      </a:ln>
      <a:effectLst>
        <a:glow rad="76200">
          <a:schemeClr val="phClr">
            <a:satMod val="175000"/>
            <a:alpha val="34000"/>
          </a:schemeClr>
        </a:glow>
      </a:effectLst>
    </cs:spPr>
  </cs:dataPoint3D>
  <cs:dataPointLine>
    <cs:lnRef idx="0">
      <cs:styleClr val="auto"/>
    </cs:lnRef>
    <cs:fillRef idx="0">
      <cs:styleClr val="auto"/>
    </cs:fillRef>
    <cs:effectRef idx="0">
      <cs:styleClr val="auto"/>
    </cs:effectRef>
    <cs:fontRef idx="minor">
      <a:schemeClr val="dk1"/>
    </cs:fontRef>
    <cs:spPr>
      <a:ln w="28575" cap="rnd">
        <a:solidFill>
          <a:schemeClr val="phClr"/>
        </a:solidFill>
      </a:ln>
      <a:effectLst>
        <a:glow rad="76200">
          <a:schemeClr val="phClr">
            <a:satMod val="175000"/>
            <a:alpha val="3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lt1">
            <a:alpha val="20000"/>
          </a:schemeClr>
        </a:solidFill>
        <a:round/>
      </a:ln>
    </cs:spPr>
  </cs:gridlineMajor>
  <cs:gridlineMinor>
    <cs:lnRef idx="0"/>
    <cs:fillRef idx="0"/>
    <cs:effectRef idx="0"/>
    <cs:fontRef idx="minor">
      <a:schemeClr val="dk1"/>
    </cs:fontRef>
    <cs:spPr>
      <a:ln w="9525" cap="flat" cmpd="sng" algn="ctr">
        <a:solidFill>
          <a:schemeClr val="lt1">
            <a:alpha val="20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0" kern="1200" cap="none" spc="50"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320">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75000"/>
      </a:schemeClr>
    </cs:fontRef>
    <cs:spPr>
      <a:solidFill>
        <a:schemeClr val="dk1">
          <a:lumMod val="75000"/>
          <a:lumOff val="25000"/>
        </a:schemeClr>
      </a:solidFill>
      <a:ln>
        <a:solidFill>
          <a:schemeClr val="lt1">
            <a:lumMod val="75000"/>
          </a:schemeClr>
        </a:solidFill>
      </a:ln>
      <a:effectLst>
        <a:glow rad="63500">
          <a:schemeClr val="lt1">
            <a:lumMod val="75000"/>
            <a:alpha val="15000"/>
          </a:schemeClr>
        </a:glow>
      </a:effectLst>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styleClr val="auto"/>
    </cs:effectRef>
    <cs:fontRef idx="minor">
      <a:schemeClr val="dk1"/>
    </cs:fontRef>
    <cs:spPr>
      <a:solidFill>
        <a:schemeClr val="phClr">
          <a:alpha val="69804"/>
        </a:schemeClr>
      </a:solidFill>
      <a:ln w="9525" cap="flat" cmpd="sng" algn="ctr">
        <a:solidFill>
          <a:schemeClr val="phClr">
            <a:alpha val="69804"/>
          </a:schemeClr>
        </a:solidFill>
        <a:miter lim="800000"/>
      </a:ln>
      <a:effectLst>
        <a:glow rad="76200">
          <a:schemeClr val="phClr">
            <a:satMod val="175000"/>
            <a:alpha val="34000"/>
          </a:schemeClr>
        </a:glow>
      </a:effectLst>
    </cs:spPr>
  </cs:dataPoint>
  <cs:dataPoint3D>
    <cs:lnRef idx="0">
      <cs:styleClr val="auto"/>
    </cs:lnRef>
    <cs:fillRef idx="0">
      <cs:styleClr val="auto"/>
    </cs:fillRef>
    <cs:effectRef idx="0">
      <cs:styleClr val="auto"/>
    </cs:effectRef>
    <cs:fontRef idx="minor">
      <a:schemeClr val="dk1"/>
    </cs:fontRef>
    <cs:spPr>
      <a:solidFill>
        <a:schemeClr val="phClr">
          <a:alpha val="69804"/>
        </a:schemeClr>
      </a:solidFill>
      <a:ln w="9525" cap="flat" cmpd="sng" algn="ctr">
        <a:solidFill>
          <a:schemeClr val="phClr">
            <a:alpha val="69804"/>
          </a:schemeClr>
        </a:solidFill>
        <a:miter lim="800000"/>
      </a:ln>
      <a:effectLst>
        <a:glow rad="76200">
          <a:schemeClr val="phClr">
            <a:satMod val="175000"/>
            <a:alpha val="34000"/>
          </a:schemeClr>
        </a:glow>
      </a:effectLst>
    </cs:spPr>
  </cs:dataPoint3D>
  <cs:dataPointLine>
    <cs:lnRef idx="0">
      <cs:styleClr val="auto"/>
    </cs:lnRef>
    <cs:fillRef idx="0">
      <cs:styleClr val="auto"/>
    </cs:fillRef>
    <cs:effectRef idx="0">
      <cs:styleClr val="auto"/>
    </cs:effectRef>
    <cs:fontRef idx="minor">
      <a:schemeClr val="dk1"/>
    </cs:fontRef>
    <cs:spPr>
      <a:ln w="28575" cap="rnd">
        <a:solidFill>
          <a:schemeClr val="phClr"/>
        </a:solidFill>
      </a:ln>
      <a:effectLst>
        <a:glow rad="76200">
          <a:schemeClr val="phClr">
            <a:satMod val="175000"/>
            <a:alpha val="3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lt1">
            <a:alpha val="20000"/>
          </a:schemeClr>
        </a:solidFill>
        <a:round/>
      </a:ln>
    </cs:spPr>
  </cs:gridlineMajor>
  <cs:gridlineMinor>
    <cs:lnRef idx="0"/>
    <cs:fillRef idx="0"/>
    <cs:effectRef idx="0"/>
    <cs:fontRef idx="minor">
      <a:schemeClr val="dk1"/>
    </cs:fontRef>
    <cs:spPr>
      <a:ln w="9525" cap="flat" cmpd="sng" algn="ctr">
        <a:solidFill>
          <a:schemeClr val="lt1">
            <a:alpha val="20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0" kern="1200" cap="none" spc="50"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320">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75000"/>
      </a:schemeClr>
    </cs:fontRef>
    <cs:spPr>
      <a:solidFill>
        <a:schemeClr val="dk1">
          <a:lumMod val="75000"/>
          <a:lumOff val="25000"/>
        </a:schemeClr>
      </a:solidFill>
      <a:ln>
        <a:solidFill>
          <a:schemeClr val="lt1">
            <a:lumMod val="75000"/>
          </a:schemeClr>
        </a:solidFill>
      </a:ln>
      <a:effectLst>
        <a:glow rad="63500">
          <a:schemeClr val="lt1">
            <a:lumMod val="75000"/>
            <a:alpha val="15000"/>
          </a:schemeClr>
        </a:glow>
      </a:effectLst>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styleClr val="auto"/>
    </cs:effectRef>
    <cs:fontRef idx="minor">
      <a:schemeClr val="dk1"/>
    </cs:fontRef>
    <cs:spPr>
      <a:solidFill>
        <a:schemeClr val="phClr">
          <a:alpha val="69804"/>
        </a:schemeClr>
      </a:solidFill>
      <a:ln w="9525" cap="flat" cmpd="sng" algn="ctr">
        <a:solidFill>
          <a:schemeClr val="phClr">
            <a:alpha val="69804"/>
          </a:schemeClr>
        </a:solidFill>
        <a:miter lim="800000"/>
      </a:ln>
      <a:effectLst>
        <a:glow rad="76200">
          <a:schemeClr val="phClr">
            <a:satMod val="175000"/>
            <a:alpha val="34000"/>
          </a:schemeClr>
        </a:glow>
      </a:effectLst>
    </cs:spPr>
  </cs:dataPoint>
  <cs:dataPoint3D>
    <cs:lnRef idx="0">
      <cs:styleClr val="auto"/>
    </cs:lnRef>
    <cs:fillRef idx="0">
      <cs:styleClr val="auto"/>
    </cs:fillRef>
    <cs:effectRef idx="0">
      <cs:styleClr val="auto"/>
    </cs:effectRef>
    <cs:fontRef idx="minor">
      <a:schemeClr val="dk1"/>
    </cs:fontRef>
    <cs:spPr>
      <a:solidFill>
        <a:schemeClr val="phClr">
          <a:alpha val="69804"/>
        </a:schemeClr>
      </a:solidFill>
      <a:ln w="9525" cap="flat" cmpd="sng" algn="ctr">
        <a:solidFill>
          <a:schemeClr val="phClr">
            <a:alpha val="69804"/>
          </a:schemeClr>
        </a:solidFill>
        <a:miter lim="800000"/>
      </a:ln>
      <a:effectLst>
        <a:glow rad="76200">
          <a:schemeClr val="phClr">
            <a:satMod val="175000"/>
            <a:alpha val="34000"/>
          </a:schemeClr>
        </a:glow>
      </a:effectLst>
    </cs:spPr>
  </cs:dataPoint3D>
  <cs:dataPointLine>
    <cs:lnRef idx="0">
      <cs:styleClr val="auto"/>
    </cs:lnRef>
    <cs:fillRef idx="0">
      <cs:styleClr val="auto"/>
    </cs:fillRef>
    <cs:effectRef idx="0">
      <cs:styleClr val="auto"/>
    </cs:effectRef>
    <cs:fontRef idx="minor">
      <a:schemeClr val="dk1"/>
    </cs:fontRef>
    <cs:spPr>
      <a:ln w="28575" cap="rnd">
        <a:solidFill>
          <a:schemeClr val="phClr"/>
        </a:solidFill>
      </a:ln>
      <a:effectLst>
        <a:glow rad="76200">
          <a:schemeClr val="phClr">
            <a:satMod val="175000"/>
            <a:alpha val="3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lt1">
            <a:alpha val="20000"/>
          </a:schemeClr>
        </a:solidFill>
        <a:round/>
      </a:ln>
    </cs:spPr>
  </cs:gridlineMajor>
  <cs:gridlineMinor>
    <cs:lnRef idx="0"/>
    <cs:fillRef idx="0"/>
    <cs:effectRef idx="0"/>
    <cs:fontRef idx="minor">
      <a:schemeClr val="dk1"/>
    </cs:fontRef>
    <cs:spPr>
      <a:ln w="9525" cap="flat" cmpd="sng" algn="ctr">
        <a:solidFill>
          <a:schemeClr val="lt1">
            <a:alpha val="20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0" kern="1200" cap="none" spc="50"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320">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75000"/>
      </a:schemeClr>
    </cs:fontRef>
    <cs:spPr>
      <a:solidFill>
        <a:schemeClr val="dk1">
          <a:lumMod val="75000"/>
          <a:lumOff val="25000"/>
        </a:schemeClr>
      </a:solidFill>
      <a:ln>
        <a:solidFill>
          <a:schemeClr val="lt1">
            <a:lumMod val="75000"/>
          </a:schemeClr>
        </a:solidFill>
      </a:ln>
      <a:effectLst>
        <a:glow rad="63500">
          <a:schemeClr val="lt1">
            <a:lumMod val="75000"/>
            <a:alpha val="15000"/>
          </a:schemeClr>
        </a:glow>
      </a:effectLst>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styleClr val="auto"/>
    </cs:effectRef>
    <cs:fontRef idx="minor">
      <a:schemeClr val="dk1"/>
    </cs:fontRef>
    <cs:spPr>
      <a:solidFill>
        <a:schemeClr val="phClr">
          <a:alpha val="69804"/>
        </a:schemeClr>
      </a:solidFill>
      <a:ln w="9525" cap="flat" cmpd="sng" algn="ctr">
        <a:solidFill>
          <a:schemeClr val="phClr">
            <a:alpha val="69804"/>
          </a:schemeClr>
        </a:solidFill>
        <a:miter lim="800000"/>
      </a:ln>
      <a:effectLst>
        <a:glow rad="76200">
          <a:schemeClr val="phClr">
            <a:satMod val="175000"/>
            <a:alpha val="34000"/>
          </a:schemeClr>
        </a:glow>
      </a:effectLst>
    </cs:spPr>
  </cs:dataPoint>
  <cs:dataPoint3D>
    <cs:lnRef idx="0">
      <cs:styleClr val="auto"/>
    </cs:lnRef>
    <cs:fillRef idx="0">
      <cs:styleClr val="auto"/>
    </cs:fillRef>
    <cs:effectRef idx="0">
      <cs:styleClr val="auto"/>
    </cs:effectRef>
    <cs:fontRef idx="minor">
      <a:schemeClr val="dk1"/>
    </cs:fontRef>
    <cs:spPr>
      <a:solidFill>
        <a:schemeClr val="phClr">
          <a:alpha val="69804"/>
        </a:schemeClr>
      </a:solidFill>
      <a:ln w="9525" cap="flat" cmpd="sng" algn="ctr">
        <a:solidFill>
          <a:schemeClr val="phClr">
            <a:alpha val="69804"/>
          </a:schemeClr>
        </a:solidFill>
        <a:miter lim="800000"/>
      </a:ln>
      <a:effectLst>
        <a:glow rad="76200">
          <a:schemeClr val="phClr">
            <a:satMod val="175000"/>
            <a:alpha val="34000"/>
          </a:schemeClr>
        </a:glow>
      </a:effectLst>
    </cs:spPr>
  </cs:dataPoint3D>
  <cs:dataPointLine>
    <cs:lnRef idx="0">
      <cs:styleClr val="auto"/>
    </cs:lnRef>
    <cs:fillRef idx="0">
      <cs:styleClr val="auto"/>
    </cs:fillRef>
    <cs:effectRef idx="0">
      <cs:styleClr val="auto"/>
    </cs:effectRef>
    <cs:fontRef idx="minor">
      <a:schemeClr val="dk1"/>
    </cs:fontRef>
    <cs:spPr>
      <a:ln w="28575" cap="rnd">
        <a:solidFill>
          <a:schemeClr val="phClr"/>
        </a:solidFill>
      </a:ln>
      <a:effectLst>
        <a:glow rad="76200">
          <a:schemeClr val="phClr">
            <a:satMod val="175000"/>
            <a:alpha val="3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lt1">
            <a:alpha val="20000"/>
          </a:schemeClr>
        </a:solidFill>
        <a:round/>
      </a:ln>
    </cs:spPr>
  </cs:gridlineMajor>
  <cs:gridlineMinor>
    <cs:lnRef idx="0"/>
    <cs:fillRef idx="0"/>
    <cs:effectRef idx="0"/>
    <cs:fontRef idx="minor">
      <a:schemeClr val="dk1"/>
    </cs:fontRef>
    <cs:spPr>
      <a:ln w="9525" cap="flat" cmpd="sng" algn="ctr">
        <a:solidFill>
          <a:schemeClr val="lt1">
            <a:alpha val="20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0" kern="1200" cap="none" spc="50"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320">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75000"/>
      </a:schemeClr>
    </cs:fontRef>
    <cs:spPr>
      <a:solidFill>
        <a:schemeClr val="dk1">
          <a:lumMod val="75000"/>
          <a:lumOff val="25000"/>
        </a:schemeClr>
      </a:solidFill>
      <a:ln>
        <a:solidFill>
          <a:schemeClr val="lt1">
            <a:lumMod val="75000"/>
          </a:schemeClr>
        </a:solidFill>
      </a:ln>
      <a:effectLst>
        <a:glow rad="63500">
          <a:schemeClr val="lt1">
            <a:lumMod val="75000"/>
            <a:alpha val="15000"/>
          </a:schemeClr>
        </a:glow>
      </a:effectLst>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styleClr val="auto"/>
    </cs:effectRef>
    <cs:fontRef idx="minor">
      <a:schemeClr val="dk1"/>
    </cs:fontRef>
    <cs:spPr>
      <a:solidFill>
        <a:schemeClr val="phClr">
          <a:alpha val="69804"/>
        </a:schemeClr>
      </a:solidFill>
      <a:ln w="9525" cap="flat" cmpd="sng" algn="ctr">
        <a:solidFill>
          <a:schemeClr val="phClr">
            <a:alpha val="69804"/>
          </a:schemeClr>
        </a:solidFill>
        <a:miter lim="800000"/>
      </a:ln>
      <a:effectLst>
        <a:glow rad="76200">
          <a:schemeClr val="phClr">
            <a:satMod val="175000"/>
            <a:alpha val="34000"/>
          </a:schemeClr>
        </a:glow>
      </a:effectLst>
    </cs:spPr>
  </cs:dataPoint>
  <cs:dataPoint3D>
    <cs:lnRef idx="0">
      <cs:styleClr val="auto"/>
    </cs:lnRef>
    <cs:fillRef idx="0">
      <cs:styleClr val="auto"/>
    </cs:fillRef>
    <cs:effectRef idx="0">
      <cs:styleClr val="auto"/>
    </cs:effectRef>
    <cs:fontRef idx="minor">
      <a:schemeClr val="dk1"/>
    </cs:fontRef>
    <cs:spPr>
      <a:solidFill>
        <a:schemeClr val="phClr">
          <a:alpha val="69804"/>
        </a:schemeClr>
      </a:solidFill>
      <a:ln w="9525" cap="flat" cmpd="sng" algn="ctr">
        <a:solidFill>
          <a:schemeClr val="phClr">
            <a:alpha val="69804"/>
          </a:schemeClr>
        </a:solidFill>
        <a:miter lim="800000"/>
      </a:ln>
      <a:effectLst>
        <a:glow rad="76200">
          <a:schemeClr val="phClr">
            <a:satMod val="175000"/>
            <a:alpha val="34000"/>
          </a:schemeClr>
        </a:glow>
      </a:effectLst>
    </cs:spPr>
  </cs:dataPoint3D>
  <cs:dataPointLine>
    <cs:lnRef idx="0">
      <cs:styleClr val="auto"/>
    </cs:lnRef>
    <cs:fillRef idx="0">
      <cs:styleClr val="auto"/>
    </cs:fillRef>
    <cs:effectRef idx="0">
      <cs:styleClr val="auto"/>
    </cs:effectRef>
    <cs:fontRef idx="minor">
      <a:schemeClr val="dk1"/>
    </cs:fontRef>
    <cs:spPr>
      <a:ln w="28575" cap="rnd">
        <a:solidFill>
          <a:schemeClr val="phClr"/>
        </a:solidFill>
      </a:ln>
      <a:effectLst>
        <a:glow rad="76200">
          <a:schemeClr val="phClr">
            <a:satMod val="175000"/>
            <a:alpha val="3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lt1">
            <a:alpha val="20000"/>
          </a:schemeClr>
        </a:solidFill>
        <a:round/>
      </a:ln>
    </cs:spPr>
  </cs:gridlineMajor>
  <cs:gridlineMinor>
    <cs:lnRef idx="0"/>
    <cs:fillRef idx="0"/>
    <cs:effectRef idx="0"/>
    <cs:fontRef idx="minor">
      <a:schemeClr val="dk1"/>
    </cs:fontRef>
    <cs:spPr>
      <a:ln w="9525" cap="flat" cmpd="sng" algn="ctr">
        <a:solidFill>
          <a:schemeClr val="lt1">
            <a:alpha val="20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0" kern="1200" cap="none" spc="50"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320">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75000"/>
      </a:schemeClr>
    </cs:fontRef>
    <cs:spPr>
      <a:solidFill>
        <a:schemeClr val="dk1">
          <a:lumMod val="75000"/>
          <a:lumOff val="25000"/>
        </a:schemeClr>
      </a:solidFill>
      <a:ln>
        <a:solidFill>
          <a:schemeClr val="lt1">
            <a:lumMod val="75000"/>
          </a:schemeClr>
        </a:solidFill>
      </a:ln>
      <a:effectLst>
        <a:glow rad="63500">
          <a:schemeClr val="lt1">
            <a:lumMod val="75000"/>
            <a:alpha val="15000"/>
          </a:schemeClr>
        </a:glow>
      </a:effectLst>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styleClr val="auto"/>
    </cs:effectRef>
    <cs:fontRef idx="minor">
      <a:schemeClr val="dk1"/>
    </cs:fontRef>
    <cs:spPr>
      <a:solidFill>
        <a:schemeClr val="phClr">
          <a:alpha val="69804"/>
        </a:schemeClr>
      </a:solidFill>
      <a:ln w="9525" cap="flat" cmpd="sng" algn="ctr">
        <a:solidFill>
          <a:schemeClr val="phClr">
            <a:alpha val="69804"/>
          </a:schemeClr>
        </a:solidFill>
        <a:miter lim="800000"/>
      </a:ln>
      <a:effectLst>
        <a:glow rad="76200">
          <a:schemeClr val="phClr">
            <a:satMod val="175000"/>
            <a:alpha val="34000"/>
          </a:schemeClr>
        </a:glow>
      </a:effectLst>
    </cs:spPr>
  </cs:dataPoint>
  <cs:dataPoint3D>
    <cs:lnRef idx="0">
      <cs:styleClr val="auto"/>
    </cs:lnRef>
    <cs:fillRef idx="0">
      <cs:styleClr val="auto"/>
    </cs:fillRef>
    <cs:effectRef idx="0">
      <cs:styleClr val="auto"/>
    </cs:effectRef>
    <cs:fontRef idx="minor">
      <a:schemeClr val="dk1"/>
    </cs:fontRef>
    <cs:spPr>
      <a:solidFill>
        <a:schemeClr val="phClr">
          <a:alpha val="69804"/>
        </a:schemeClr>
      </a:solidFill>
      <a:ln w="9525" cap="flat" cmpd="sng" algn="ctr">
        <a:solidFill>
          <a:schemeClr val="phClr">
            <a:alpha val="69804"/>
          </a:schemeClr>
        </a:solidFill>
        <a:miter lim="800000"/>
      </a:ln>
      <a:effectLst>
        <a:glow rad="76200">
          <a:schemeClr val="phClr">
            <a:satMod val="175000"/>
            <a:alpha val="34000"/>
          </a:schemeClr>
        </a:glow>
      </a:effectLst>
    </cs:spPr>
  </cs:dataPoint3D>
  <cs:dataPointLine>
    <cs:lnRef idx="0">
      <cs:styleClr val="auto"/>
    </cs:lnRef>
    <cs:fillRef idx="0">
      <cs:styleClr val="auto"/>
    </cs:fillRef>
    <cs:effectRef idx="0">
      <cs:styleClr val="auto"/>
    </cs:effectRef>
    <cs:fontRef idx="minor">
      <a:schemeClr val="dk1"/>
    </cs:fontRef>
    <cs:spPr>
      <a:ln w="28575" cap="rnd">
        <a:solidFill>
          <a:schemeClr val="phClr"/>
        </a:solidFill>
      </a:ln>
      <a:effectLst>
        <a:glow rad="76200">
          <a:schemeClr val="phClr">
            <a:satMod val="175000"/>
            <a:alpha val="3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lt1">
            <a:alpha val="20000"/>
          </a:schemeClr>
        </a:solidFill>
        <a:round/>
      </a:ln>
    </cs:spPr>
  </cs:gridlineMajor>
  <cs:gridlineMinor>
    <cs:lnRef idx="0"/>
    <cs:fillRef idx="0"/>
    <cs:effectRef idx="0"/>
    <cs:fontRef idx="minor">
      <a:schemeClr val="dk1"/>
    </cs:fontRef>
    <cs:spPr>
      <a:ln w="9525" cap="flat" cmpd="sng" algn="ctr">
        <a:solidFill>
          <a:schemeClr val="lt1">
            <a:alpha val="20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0" kern="1200" cap="none" spc="50"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data1.xml><?xml version="1.0" encoding="utf-8"?>
<dgm:dataModel xmlns:dgm="http://schemas.openxmlformats.org/drawingml/2006/diagram" xmlns:a="http://schemas.openxmlformats.org/drawingml/2006/main">
  <dgm:ptLst>
    <dgm:pt modelId="{D75A9632-4EB0-4862-92FF-00CF01BE2205}"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pt>
    <dgm:pt modelId="{5D3F0ED0-2EB6-453D-BE4B-4BBCD8987238}">
      <dgm:prSet phldrT="[Text]"/>
      <dgm:spPr/>
      <dgm:t>
        <a:bodyPr/>
        <a:lstStyle/>
        <a:p>
          <a:pPr>
            <a:lnSpc>
              <a:spcPct val="100000"/>
            </a:lnSpc>
            <a:defRPr cap="all"/>
          </a:pPr>
          <a:r>
            <a:rPr lang="en-US" dirty="0"/>
            <a:t>Project description</a:t>
          </a:r>
        </a:p>
      </dgm:t>
    </dgm:pt>
    <dgm:pt modelId="{D6F3F8CC-AE84-4149-B520-1874B1B79F46}" type="parTrans" cxnId="{DC7A4FA1-590E-402E-B3C9-432D9D9BC84E}">
      <dgm:prSet/>
      <dgm:spPr/>
      <dgm:t>
        <a:bodyPr/>
        <a:lstStyle/>
        <a:p>
          <a:endParaRPr lang="en-US"/>
        </a:p>
      </dgm:t>
    </dgm:pt>
    <dgm:pt modelId="{2E2BF50E-B394-4636-BF63-257039995E33}" type="sibTrans" cxnId="{DC7A4FA1-590E-402E-B3C9-432D9D9BC84E}">
      <dgm:prSet/>
      <dgm:spPr/>
      <dgm:t>
        <a:bodyPr/>
        <a:lstStyle/>
        <a:p>
          <a:endParaRPr lang="en-US"/>
        </a:p>
      </dgm:t>
    </dgm:pt>
    <dgm:pt modelId="{00C4C7D7-43FB-4C62-B653-0BAA02E17855}">
      <dgm:prSet phldrT="[Text]"/>
      <dgm:spPr/>
      <dgm:t>
        <a:bodyPr/>
        <a:lstStyle/>
        <a:p>
          <a:pPr>
            <a:lnSpc>
              <a:spcPct val="100000"/>
            </a:lnSpc>
            <a:defRPr cap="all"/>
          </a:pPr>
          <a:r>
            <a:rPr lang="en-US" dirty="0"/>
            <a:t>Approach</a:t>
          </a:r>
        </a:p>
      </dgm:t>
    </dgm:pt>
    <dgm:pt modelId="{D3913AE7-4A70-4B94-8990-85FA8AA36E6B}" type="parTrans" cxnId="{6013628C-81BE-42D0-96B9-999F0382D570}">
      <dgm:prSet/>
      <dgm:spPr/>
      <dgm:t>
        <a:bodyPr/>
        <a:lstStyle/>
        <a:p>
          <a:endParaRPr lang="en-US"/>
        </a:p>
      </dgm:t>
    </dgm:pt>
    <dgm:pt modelId="{26407BAA-24CA-40B6-A34E-07DAAD20ECB5}" type="sibTrans" cxnId="{6013628C-81BE-42D0-96B9-999F0382D570}">
      <dgm:prSet/>
      <dgm:spPr/>
      <dgm:t>
        <a:bodyPr/>
        <a:lstStyle/>
        <a:p>
          <a:endParaRPr lang="en-US"/>
        </a:p>
      </dgm:t>
    </dgm:pt>
    <dgm:pt modelId="{BE3AF4B6-F5EC-44DF-9BDC-CB79D95FB3F4}">
      <dgm:prSet phldrT="[Text]"/>
      <dgm:spPr/>
      <dgm:t>
        <a:bodyPr/>
        <a:lstStyle/>
        <a:p>
          <a:pPr>
            <a:lnSpc>
              <a:spcPct val="100000"/>
            </a:lnSpc>
            <a:defRPr cap="all"/>
          </a:pPr>
          <a:r>
            <a:rPr lang="en-US" dirty="0"/>
            <a:t>Tech stack used</a:t>
          </a:r>
        </a:p>
      </dgm:t>
    </dgm:pt>
    <dgm:pt modelId="{5DC69E6B-E902-4549-ACA2-C87487FCD048}" type="parTrans" cxnId="{8059B95D-5238-487F-9EF9-DC508342BA71}">
      <dgm:prSet/>
      <dgm:spPr/>
      <dgm:t>
        <a:bodyPr/>
        <a:lstStyle/>
        <a:p>
          <a:endParaRPr lang="en-US"/>
        </a:p>
      </dgm:t>
    </dgm:pt>
    <dgm:pt modelId="{3B148F1D-FDFC-4CDA-B894-16E41EDC0348}" type="sibTrans" cxnId="{8059B95D-5238-487F-9EF9-DC508342BA71}">
      <dgm:prSet/>
      <dgm:spPr/>
      <dgm:t>
        <a:bodyPr/>
        <a:lstStyle/>
        <a:p>
          <a:endParaRPr lang="en-US"/>
        </a:p>
      </dgm:t>
    </dgm:pt>
    <dgm:pt modelId="{EA8547C8-DF54-44BA-90A5-410AA6ABDA16}">
      <dgm:prSet phldrT="[Text]"/>
      <dgm:spPr/>
      <dgm:t>
        <a:bodyPr/>
        <a:lstStyle/>
        <a:p>
          <a:pPr>
            <a:lnSpc>
              <a:spcPct val="100000"/>
            </a:lnSpc>
            <a:defRPr cap="all"/>
          </a:pPr>
          <a:r>
            <a:rPr lang="en-US" dirty="0"/>
            <a:t>Insights</a:t>
          </a:r>
        </a:p>
      </dgm:t>
    </dgm:pt>
    <dgm:pt modelId="{2363061F-C838-4EE0-9C2E-1A7909C8ECEE}" type="parTrans" cxnId="{605F6ACF-EA8F-4B07-9BD0-702480FE9E1F}">
      <dgm:prSet/>
      <dgm:spPr/>
      <dgm:t>
        <a:bodyPr/>
        <a:lstStyle/>
        <a:p>
          <a:endParaRPr lang="en-IN"/>
        </a:p>
      </dgm:t>
    </dgm:pt>
    <dgm:pt modelId="{3D9A2BF9-B2EE-4A0C-9242-CF7A6F8B244A}" type="sibTrans" cxnId="{605F6ACF-EA8F-4B07-9BD0-702480FE9E1F}">
      <dgm:prSet/>
      <dgm:spPr/>
      <dgm:t>
        <a:bodyPr/>
        <a:lstStyle/>
        <a:p>
          <a:endParaRPr lang="en-IN"/>
        </a:p>
      </dgm:t>
    </dgm:pt>
    <dgm:pt modelId="{7AE0B417-2CE0-432C-8D2E-4EC61ECFA963}">
      <dgm:prSet phldrT="[Text]"/>
      <dgm:spPr/>
      <dgm:t>
        <a:bodyPr/>
        <a:lstStyle/>
        <a:p>
          <a:pPr>
            <a:lnSpc>
              <a:spcPct val="100000"/>
            </a:lnSpc>
            <a:defRPr cap="all"/>
          </a:pPr>
          <a:r>
            <a:rPr lang="en-US" dirty="0"/>
            <a:t>Result</a:t>
          </a:r>
        </a:p>
      </dgm:t>
    </dgm:pt>
    <dgm:pt modelId="{958DF889-5E97-4470-BD46-149B3559EAD9}" type="parTrans" cxnId="{C194E357-CB9E-47BC-A4A0-74793243F545}">
      <dgm:prSet/>
      <dgm:spPr/>
      <dgm:t>
        <a:bodyPr/>
        <a:lstStyle/>
        <a:p>
          <a:endParaRPr lang="en-IN"/>
        </a:p>
      </dgm:t>
    </dgm:pt>
    <dgm:pt modelId="{AD327F1F-6267-4C1A-AF3D-99D05C8E7C6D}" type="sibTrans" cxnId="{C194E357-CB9E-47BC-A4A0-74793243F545}">
      <dgm:prSet/>
      <dgm:spPr/>
      <dgm:t>
        <a:bodyPr/>
        <a:lstStyle/>
        <a:p>
          <a:endParaRPr lang="en-IN"/>
        </a:p>
      </dgm:t>
    </dgm:pt>
    <dgm:pt modelId="{3B57A687-BB31-441D-B91F-F6B4875B0152}">
      <dgm:prSet phldrT="[Text]"/>
      <dgm:spPr/>
      <dgm:t>
        <a:bodyPr/>
        <a:lstStyle/>
        <a:p>
          <a:pPr>
            <a:lnSpc>
              <a:spcPct val="100000"/>
            </a:lnSpc>
            <a:defRPr cap="all"/>
          </a:pPr>
          <a:r>
            <a:rPr lang="en-US" dirty="0"/>
            <a:t>Drive link</a:t>
          </a:r>
        </a:p>
      </dgm:t>
    </dgm:pt>
    <dgm:pt modelId="{8561ECD7-3CCE-4C6C-88DA-0D7727ED8526}" type="parTrans" cxnId="{C5069235-93B5-425C-A48D-8B053EA4B4ED}">
      <dgm:prSet/>
      <dgm:spPr/>
      <dgm:t>
        <a:bodyPr/>
        <a:lstStyle/>
        <a:p>
          <a:endParaRPr lang="en-IN"/>
        </a:p>
      </dgm:t>
    </dgm:pt>
    <dgm:pt modelId="{643DACEC-14C6-4986-B580-5C5519467FC6}" type="sibTrans" cxnId="{C5069235-93B5-425C-A48D-8B053EA4B4ED}">
      <dgm:prSet/>
      <dgm:spPr/>
      <dgm:t>
        <a:bodyPr/>
        <a:lstStyle/>
        <a:p>
          <a:endParaRPr lang="en-IN"/>
        </a:p>
      </dgm:t>
    </dgm:pt>
    <dgm:pt modelId="{8113D328-D741-4546-88EE-270C594CD2B6}" type="pres">
      <dgm:prSet presAssocID="{D75A9632-4EB0-4862-92FF-00CF01BE2205}" presName="root" presStyleCnt="0">
        <dgm:presLayoutVars>
          <dgm:dir/>
          <dgm:resizeHandles val="exact"/>
        </dgm:presLayoutVars>
      </dgm:prSet>
      <dgm:spPr/>
    </dgm:pt>
    <dgm:pt modelId="{913FCFA9-E236-460B-9323-77A748DA63FA}" type="pres">
      <dgm:prSet presAssocID="{5D3F0ED0-2EB6-453D-BE4B-4BBCD8987238}" presName="compNode" presStyleCnt="0"/>
      <dgm:spPr/>
    </dgm:pt>
    <dgm:pt modelId="{5CEC2045-19E5-4586-8A82-0ED5BA73E61C}" type="pres">
      <dgm:prSet presAssocID="{5D3F0ED0-2EB6-453D-BE4B-4BBCD8987238}" presName="iconBgRect" presStyleLbl="bgShp" presStyleIdx="0" presStyleCnt="6" custLinFactNeighborX="-13450" custLinFactNeighborY="16036"/>
      <dgm:spPr/>
    </dgm:pt>
    <dgm:pt modelId="{AE752F1E-D28D-45DC-8754-597002C8C39B}" type="pres">
      <dgm:prSet presAssocID="{5D3F0ED0-2EB6-453D-BE4B-4BBCD8987238}" presName="iconRect" presStyleLbl="node1" presStyleIdx="0" presStyleCnt="6" custLinFactNeighborX="-21494" custLinFactNeighborY="2495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cument with solid fill"/>
        </a:ext>
      </dgm:extLst>
    </dgm:pt>
    <dgm:pt modelId="{917D6720-883B-4B00-981C-9A29F036F4D1}" type="pres">
      <dgm:prSet presAssocID="{5D3F0ED0-2EB6-453D-BE4B-4BBCD8987238}" presName="spaceRect" presStyleCnt="0"/>
      <dgm:spPr/>
    </dgm:pt>
    <dgm:pt modelId="{0B6BA5DE-E17F-4226-899C-67B474FE383C}" type="pres">
      <dgm:prSet presAssocID="{5D3F0ED0-2EB6-453D-BE4B-4BBCD8987238}" presName="textRect" presStyleLbl="revTx" presStyleIdx="0" presStyleCnt="6" custLinFactNeighborX="-9304" custLinFactNeighborY="8715">
        <dgm:presLayoutVars>
          <dgm:chMax val="1"/>
          <dgm:chPref val="1"/>
        </dgm:presLayoutVars>
      </dgm:prSet>
      <dgm:spPr/>
    </dgm:pt>
    <dgm:pt modelId="{EE2788FC-712A-428D-8CA5-41AC46958FD3}" type="pres">
      <dgm:prSet presAssocID="{2E2BF50E-B394-4636-BF63-257039995E33}" presName="sibTrans" presStyleCnt="0"/>
      <dgm:spPr/>
    </dgm:pt>
    <dgm:pt modelId="{D6DBCA18-2696-4B56-A4FE-B5BD7EC6131C}" type="pres">
      <dgm:prSet presAssocID="{00C4C7D7-43FB-4C62-B653-0BAA02E17855}" presName="compNode" presStyleCnt="0"/>
      <dgm:spPr/>
    </dgm:pt>
    <dgm:pt modelId="{64207C47-3A14-45CE-AEBB-950AA7CB587D}" type="pres">
      <dgm:prSet presAssocID="{00C4C7D7-43FB-4C62-B653-0BAA02E17855}" presName="iconBgRect" presStyleLbl="bgShp" presStyleIdx="1" presStyleCnt="6" custLinFactNeighborX="5462" custLinFactNeighborY="9249"/>
      <dgm:spPr/>
    </dgm:pt>
    <dgm:pt modelId="{DD1D6C1E-CBFF-474F-8D9C-E7009CFCAC74}" type="pres">
      <dgm:prSet presAssocID="{00C4C7D7-43FB-4C62-B653-0BAA02E17855}" presName="iconRect" presStyleLbl="node1" presStyleIdx="1" presStyleCnt="6" custLinFactNeighborX="12807" custLinFactNeighborY="743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ncil"/>
        </a:ext>
      </dgm:extLst>
    </dgm:pt>
    <dgm:pt modelId="{BDABE61C-80C0-4F1C-8D92-6CBC4FD7D160}" type="pres">
      <dgm:prSet presAssocID="{00C4C7D7-43FB-4C62-B653-0BAA02E17855}" presName="spaceRect" presStyleCnt="0"/>
      <dgm:spPr/>
    </dgm:pt>
    <dgm:pt modelId="{9A6D43D9-B46C-4A8E-8FA0-7728BC4D62CD}" type="pres">
      <dgm:prSet presAssocID="{00C4C7D7-43FB-4C62-B653-0BAA02E17855}" presName="textRect" presStyleLbl="revTx" presStyleIdx="1" presStyleCnt="6" custScaleY="58604" custLinFactNeighborX="0" custLinFactNeighborY="2490">
        <dgm:presLayoutVars>
          <dgm:chMax val="1"/>
          <dgm:chPref val="1"/>
        </dgm:presLayoutVars>
      </dgm:prSet>
      <dgm:spPr/>
    </dgm:pt>
    <dgm:pt modelId="{3E7BD38E-9180-4737-B221-F6C5581EC0AC}" type="pres">
      <dgm:prSet presAssocID="{26407BAA-24CA-40B6-A34E-07DAAD20ECB5}" presName="sibTrans" presStyleCnt="0"/>
      <dgm:spPr/>
    </dgm:pt>
    <dgm:pt modelId="{63F93E96-1801-4AD9-B896-6FF6EE228279}" type="pres">
      <dgm:prSet presAssocID="{BE3AF4B6-F5EC-44DF-9BDC-CB79D95FB3F4}" presName="compNode" presStyleCnt="0"/>
      <dgm:spPr/>
    </dgm:pt>
    <dgm:pt modelId="{41A1C510-2DCF-44FA-87F3-8423FF19B3AE}" type="pres">
      <dgm:prSet presAssocID="{BE3AF4B6-F5EC-44DF-9BDC-CB79D95FB3F4}" presName="iconBgRect" presStyleLbl="bgShp" presStyleIdx="2" presStyleCnt="6" custLinFactNeighborX="-2707" custLinFactNeighborY="19336"/>
      <dgm:spPr/>
    </dgm:pt>
    <dgm:pt modelId="{E15247F8-AB47-4E92-BDC5-412B72189390}" type="pres">
      <dgm:prSet presAssocID="{BE3AF4B6-F5EC-44DF-9BDC-CB79D95FB3F4}" presName="iconRect" presStyleLbl="node1" presStyleIdx="2" presStyleCnt="6" custLinFactNeighborX="-3295" custLinFactNeighborY="36401"/>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Tools with solid fill"/>
        </a:ext>
      </dgm:extLst>
    </dgm:pt>
    <dgm:pt modelId="{6921A4A6-2E31-4E00-87B8-F9FF92E32385}" type="pres">
      <dgm:prSet presAssocID="{BE3AF4B6-F5EC-44DF-9BDC-CB79D95FB3F4}" presName="spaceRect" presStyleCnt="0"/>
      <dgm:spPr/>
    </dgm:pt>
    <dgm:pt modelId="{C0AFD7ED-7EA4-4F7B-9F57-8E3622F21CDA}" type="pres">
      <dgm:prSet presAssocID="{BE3AF4B6-F5EC-44DF-9BDC-CB79D95FB3F4}" presName="textRect" presStyleLbl="revTx" presStyleIdx="2" presStyleCnt="6" custLinFactNeighborX="978" custLinFactNeighborY="5564">
        <dgm:presLayoutVars>
          <dgm:chMax val="1"/>
          <dgm:chPref val="1"/>
        </dgm:presLayoutVars>
      </dgm:prSet>
      <dgm:spPr/>
    </dgm:pt>
    <dgm:pt modelId="{E89E83F9-CA37-45F5-BBCE-85DB7B7A190B}" type="pres">
      <dgm:prSet presAssocID="{3B148F1D-FDFC-4CDA-B894-16E41EDC0348}" presName="sibTrans" presStyleCnt="0"/>
      <dgm:spPr/>
    </dgm:pt>
    <dgm:pt modelId="{DF352671-FF76-43DA-BB13-1C370D2C43D5}" type="pres">
      <dgm:prSet presAssocID="{EA8547C8-DF54-44BA-90A5-410AA6ABDA16}" presName="compNode" presStyleCnt="0"/>
      <dgm:spPr/>
    </dgm:pt>
    <dgm:pt modelId="{B5CA5DA1-A35A-4E12-BAF7-D9A9112843DA}" type="pres">
      <dgm:prSet presAssocID="{EA8547C8-DF54-44BA-90A5-410AA6ABDA16}" presName="iconBgRect" presStyleLbl="bgShp" presStyleIdx="3" presStyleCnt="6"/>
      <dgm:spPr/>
    </dgm:pt>
    <dgm:pt modelId="{DFA51228-EFA6-4EF1-A726-B8CCB8A8550D}" type="pres">
      <dgm:prSet presAssocID="{EA8547C8-DF54-44BA-90A5-410AA6ABDA1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Presentation with pie chart with solid fill"/>
        </a:ext>
      </dgm:extLst>
    </dgm:pt>
    <dgm:pt modelId="{B58BB8F6-B778-466C-A65D-53CAD8B9E888}" type="pres">
      <dgm:prSet presAssocID="{EA8547C8-DF54-44BA-90A5-410AA6ABDA16}" presName="spaceRect" presStyleCnt="0"/>
      <dgm:spPr/>
    </dgm:pt>
    <dgm:pt modelId="{79DF432E-162B-4048-92D5-F76E19E35945}" type="pres">
      <dgm:prSet presAssocID="{EA8547C8-DF54-44BA-90A5-410AA6ABDA16}" presName="textRect" presStyleLbl="revTx" presStyleIdx="3" presStyleCnt="6">
        <dgm:presLayoutVars>
          <dgm:chMax val="1"/>
          <dgm:chPref val="1"/>
        </dgm:presLayoutVars>
      </dgm:prSet>
      <dgm:spPr/>
    </dgm:pt>
    <dgm:pt modelId="{F0DDFC06-CE48-48FA-A0C5-16E4BBC7F9D1}" type="pres">
      <dgm:prSet presAssocID="{3D9A2BF9-B2EE-4A0C-9242-CF7A6F8B244A}" presName="sibTrans" presStyleCnt="0"/>
      <dgm:spPr/>
    </dgm:pt>
    <dgm:pt modelId="{26B01EC6-0CAE-49C1-954E-B1837F0CBBAD}" type="pres">
      <dgm:prSet presAssocID="{7AE0B417-2CE0-432C-8D2E-4EC61ECFA963}" presName="compNode" presStyleCnt="0"/>
      <dgm:spPr/>
    </dgm:pt>
    <dgm:pt modelId="{BB3C57DD-4434-4CFB-8EA0-1322E9A8347F}" type="pres">
      <dgm:prSet presAssocID="{7AE0B417-2CE0-432C-8D2E-4EC61ECFA963}" presName="iconBgRect" presStyleLbl="bgShp" presStyleIdx="4" presStyleCnt="6"/>
      <dgm:spPr/>
    </dgm:pt>
    <dgm:pt modelId="{EBA2F997-0D30-4A19-9170-7F2F5B6B927F}" type="pres">
      <dgm:prSet presAssocID="{7AE0B417-2CE0-432C-8D2E-4EC61ECFA96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Comment Add with solid fill"/>
        </a:ext>
      </dgm:extLst>
    </dgm:pt>
    <dgm:pt modelId="{838E38FA-5277-4AD9-AA7F-76FB2CA3EC9A}" type="pres">
      <dgm:prSet presAssocID="{7AE0B417-2CE0-432C-8D2E-4EC61ECFA963}" presName="spaceRect" presStyleCnt="0"/>
      <dgm:spPr/>
    </dgm:pt>
    <dgm:pt modelId="{ACD15E68-E310-46D9-B5A8-CD87DD3381B0}" type="pres">
      <dgm:prSet presAssocID="{7AE0B417-2CE0-432C-8D2E-4EC61ECFA963}" presName="textRect" presStyleLbl="revTx" presStyleIdx="4" presStyleCnt="6">
        <dgm:presLayoutVars>
          <dgm:chMax val="1"/>
          <dgm:chPref val="1"/>
        </dgm:presLayoutVars>
      </dgm:prSet>
      <dgm:spPr/>
    </dgm:pt>
    <dgm:pt modelId="{49CFE388-C657-4062-995D-F85B4629B950}" type="pres">
      <dgm:prSet presAssocID="{AD327F1F-6267-4C1A-AF3D-99D05C8E7C6D}" presName="sibTrans" presStyleCnt="0"/>
      <dgm:spPr/>
    </dgm:pt>
    <dgm:pt modelId="{39D0A7A4-6C34-4816-89C1-B35963B6B652}" type="pres">
      <dgm:prSet presAssocID="{3B57A687-BB31-441D-B91F-F6B4875B0152}" presName="compNode" presStyleCnt="0"/>
      <dgm:spPr/>
    </dgm:pt>
    <dgm:pt modelId="{773E9D96-367B-4EB1-ACC1-5F030BA8A0E8}" type="pres">
      <dgm:prSet presAssocID="{3B57A687-BB31-441D-B91F-F6B4875B0152}" presName="iconBgRect" presStyleLbl="bgShp" presStyleIdx="5" presStyleCnt="6"/>
      <dgm:spPr/>
    </dgm:pt>
    <dgm:pt modelId="{55EB8C48-BCE1-4A0D-B21D-AAE68B41706A}" type="pres">
      <dgm:prSet presAssocID="{3B57A687-BB31-441D-B91F-F6B4875B015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Link with solid fill"/>
        </a:ext>
      </dgm:extLst>
    </dgm:pt>
    <dgm:pt modelId="{C422DBE4-0FE8-485C-BD15-C989D2AB617B}" type="pres">
      <dgm:prSet presAssocID="{3B57A687-BB31-441D-B91F-F6B4875B0152}" presName="spaceRect" presStyleCnt="0"/>
      <dgm:spPr/>
    </dgm:pt>
    <dgm:pt modelId="{2A86D445-5DAC-415D-B6F7-C0B77BD6A7C2}" type="pres">
      <dgm:prSet presAssocID="{3B57A687-BB31-441D-B91F-F6B4875B0152}" presName="textRect" presStyleLbl="revTx" presStyleIdx="5" presStyleCnt="6">
        <dgm:presLayoutVars>
          <dgm:chMax val="1"/>
          <dgm:chPref val="1"/>
        </dgm:presLayoutVars>
      </dgm:prSet>
      <dgm:spPr/>
    </dgm:pt>
  </dgm:ptLst>
  <dgm:cxnLst>
    <dgm:cxn modelId="{0A716004-54EF-497A-AA28-2C09FD401773}" type="presOf" srcId="{3B57A687-BB31-441D-B91F-F6B4875B0152}" destId="{2A86D445-5DAC-415D-B6F7-C0B77BD6A7C2}" srcOrd="0" destOrd="0" presId="urn:microsoft.com/office/officeart/2018/5/layout/IconCircleLabelList"/>
    <dgm:cxn modelId="{1F889B2E-0003-49AC-928B-F1238112458B}" type="presOf" srcId="{7AE0B417-2CE0-432C-8D2E-4EC61ECFA963}" destId="{ACD15E68-E310-46D9-B5A8-CD87DD3381B0}" srcOrd="0" destOrd="0" presId="urn:microsoft.com/office/officeart/2018/5/layout/IconCircleLabelList"/>
    <dgm:cxn modelId="{C5069235-93B5-425C-A48D-8B053EA4B4ED}" srcId="{D75A9632-4EB0-4862-92FF-00CF01BE2205}" destId="{3B57A687-BB31-441D-B91F-F6B4875B0152}" srcOrd="5" destOrd="0" parTransId="{8561ECD7-3CCE-4C6C-88DA-0D7727ED8526}" sibTransId="{643DACEC-14C6-4986-B580-5C5519467FC6}"/>
    <dgm:cxn modelId="{D0ACC338-D34E-44DB-B0C0-C03DE22E9A8B}" type="presOf" srcId="{D75A9632-4EB0-4862-92FF-00CF01BE2205}" destId="{8113D328-D741-4546-88EE-270C594CD2B6}" srcOrd="0" destOrd="0" presId="urn:microsoft.com/office/officeart/2018/5/layout/IconCircleLabelList"/>
    <dgm:cxn modelId="{8059B95D-5238-487F-9EF9-DC508342BA71}" srcId="{D75A9632-4EB0-4862-92FF-00CF01BE2205}" destId="{BE3AF4B6-F5EC-44DF-9BDC-CB79D95FB3F4}" srcOrd="2" destOrd="0" parTransId="{5DC69E6B-E902-4549-ACA2-C87487FCD048}" sibTransId="{3B148F1D-FDFC-4CDA-B894-16E41EDC0348}"/>
    <dgm:cxn modelId="{C194E357-CB9E-47BC-A4A0-74793243F545}" srcId="{D75A9632-4EB0-4862-92FF-00CF01BE2205}" destId="{7AE0B417-2CE0-432C-8D2E-4EC61ECFA963}" srcOrd="4" destOrd="0" parTransId="{958DF889-5E97-4470-BD46-149B3559EAD9}" sibTransId="{AD327F1F-6267-4C1A-AF3D-99D05C8E7C6D}"/>
    <dgm:cxn modelId="{0C4FAB79-D2EF-494C-BB76-E61CDC413F81}" type="presOf" srcId="{EA8547C8-DF54-44BA-90A5-410AA6ABDA16}" destId="{79DF432E-162B-4048-92D5-F76E19E35945}" srcOrd="0" destOrd="0" presId="urn:microsoft.com/office/officeart/2018/5/layout/IconCircleLabelList"/>
    <dgm:cxn modelId="{6013628C-81BE-42D0-96B9-999F0382D570}" srcId="{D75A9632-4EB0-4862-92FF-00CF01BE2205}" destId="{00C4C7D7-43FB-4C62-B653-0BAA02E17855}" srcOrd="1" destOrd="0" parTransId="{D3913AE7-4A70-4B94-8990-85FA8AA36E6B}" sibTransId="{26407BAA-24CA-40B6-A34E-07DAAD20ECB5}"/>
    <dgm:cxn modelId="{DC7A4FA1-590E-402E-B3C9-432D9D9BC84E}" srcId="{D75A9632-4EB0-4862-92FF-00CF01BE2205}" destId="{5D3F0ED0-2EB6-453D-BE4B-4BBCD8987238}" srcOrd="0" destOrd="0" parTransId="{D6F3F8CC-AE84-4149-B520-1874B1B79F46}" sibTransId="{2E2BF50E-B394-4636-BF63-257039995E33}"/>
    <dgm:cxn modelId="{4021B1CA-1CAA-490C-847E-7F8BC81ED16E}" type="presOf" srcId="{5D3F0ED0-2EB6-453D-BE4B-4BBCD8987238}" destId="{0B6BA5DE-E17F-4226-899C-67B474FE383C}" srcOrd="0" destOrd="0" presId="urn:microsoft.com/office/officeart/2018/5/layout/IconCircleLabelList"/>
    <dgm:cxn modelId="{605F6ACF-EA8F-4B07-9BD0-702480FE9E1F}" srcId="{D75A9632-4EB0-4862-92FF-00CF01BE2205}" destId="{EA8547C8-DF54-44BA-90A5-410AA6ABDA16}" srcOrd="3" destOrd="0" parTransId="{2363061F-C838-4EE0-9C2E-1A7909C8ECEE}" sibTransId="{3D9A2BF9-B2EE-4A0C-9242-CF7A6F8B244A}"/>
    <dgm:cxn modelId="{BADB28D8-F92E-4EEE-BCC3-74945763BCFD}" type="presOf" srcId="{BE3AF4B6-F5EC-44DF-9BDC-CB79D95FB3F4}" destId="{C0AFD7ED-7EA4-4F7B-9F57-8E3622F21CDA}" srcOrd="0" destOrd="0" presId="urn:microsoft.com/office/officeart/2018/5/layout/IconCircleLabelList"/>
    <dgm:cxn modelId="{66708CE2-9EFF-43B2-BC5C-8CB49923FB20}" type="presOf" srcId="{00C4C7D7-43FB-4C62-B653-0BAA02E17855}" destId="{9A6D43D9-B46C-4A8E-8FA0-7728BC4D62CD}" srcOrd="0" destOrd="0" presId="urn:microsoft.com/office/officeart/2018/5/layout/IconCircleLabelList"/>
    <dgm:cxn modelId="{7CF129E7-6629-483E-B315-D03090FF6F31}" type="presParOf" srcId="{8113D328-D741-4546-88EE-270C594CD2B6}" destId="{913FCFA9-E236-460B-9323-77A748DA63FA}" srcOrd="0" destOrd="0" presId="urn:microsoft.com/office/officeart/2018/5/layout/IconCircleLabelList"/>
    <dgm:cxn modelId="{C893487F-8A41-441B-85D1-10B59AC7EFC2}" type="presParOf" srcId="{913FCFA9-E236-460B-9323-77A748DA63FA}" destId="{5CEC2045-19E5-4586-8A82-0ED5BA73E61C}" srcOrd="0" destOrd="0" presId="urn:microsoft.com/office/officeart/2018/5/layout/IconCircleLabelList"/>
    <dgm:cxn modelId="{9493DB11-8AC7-4994-8180-FEA32682E8A6}" type="presParOf" srcId="{913FCFA9-E236-460B-9323-77A748DA63FA}" destId="{AE752F1E-D28D-45DC-8754-597002C8C39B}" srcOrd="1" destOrd="0" presId="urn:microsoft.com/office/officeart/2018/5/layout/IconCircleLabelList"/>
    <dgm:cxn modelId="{C0B78EF1-BA5C-48D6-B7A8-0E419C5B83BB}" type="presParOf" srcId="{913FCFA9-E236-460B-9323-77A748DA63FA}" destId="{917D6720-883B-4B00-981C-9A29F036F4D1}" srcOrd="2" destOrd="0" presId="urn:microsoft.com/office/officeart/2018/5/layout/IconCircleLabelList"/>
    <dgm:cxn modelId="{95400945-5457-4F8D-B27B-8DAA221B8F76}" type="presParOf" srcId="{913FCFA9-E236-460B-9323-77A748DA63FA}" destId="{0B6BA5DE-E17F-4226-899C-67B474FE383C}" srcOrd="3" destOrd="0" presId="urn:microsoft.com/office/officeart/2018/5/layout/IconCircleLabelList"/>
    <dgm:cxn modelId="{2583B2E9-F83F-40E4-8125-FA35D7F89EBF}" type="presParOf" srcId="{8113D328-D741-4546-88EE-270C594CD2B6}" destId="{EE2788FC-712A-428D-8CA5-41AC46958FD3}" srcOrd="1" destOrd="0" presId="urn:microsoft.com/office/officeart/2018/5/layout/IconCircleLabelList"/>
    <dgm:cxn modelId="{A82C2822-6BC3-4221-9423-13255F3103ED}" type="presParOf" srcId="{8113D328-D741-4546-88EE-270C594CD2B6}" destId="{D6DBCA18-2696-4B56-A4FE-B5BD7EC6131C}" srcOrd="2" destOrd="0" presId="urn:microsoft.com/office/officeart/2018/5/layout/IconCircleLabelList"/>
    <dgm:cxn modelId="{986C60FF-8C76-4BF1-A3EA-2F6CF6D6DD27}" type="presParOf" srcId="{D6DBCA18-2696-4B56-A4FE-B5BD7EC6131C}" destId="{64207C47-3A14-45CE-AEBB-950AA7CB587D}" srcOrd="0" destOrd="0" presId="urn:microsoft.com/office/officeart/2018/5/layout/IconCircleLabelList"/>
    <dgm:cxn modelId="{16F34F05-D9BE-41AB-9B85-84F22C102E50}" type="presParOf" srcId="{D6DBCA18-2696-4B56-A4FE-B5BD7EC6131C}" destId="{DD1D6C1E-CBFF-474F-8D9C-E7009CFCAC74}" srcOrd="1" destOrd="0" presId="urn:microsoft.com/office/officeart/2018/5/layout/IconCircleLabelList"/>
    <dgm:cxn modelId="{FA4A0BFF-0F81-4ABF-A81E-0360A70CEEC2}" type="presParOf" srcId="{D6DBCA18-2696-4B56-A4FE-B5BD7EC6131C}" destId="{BDABE61C-80C0-4F1C-8D92-6CBC4FD7D160}" srcOrd="2" destOrd="0" presId="urn:microsoft.com/office/officeart/2018/5/layout/IconCircleLabelList"/>
    <dgm:cxn modelId="{BC5B2FC4-BD89-4A19-9550-6C188CBC13C2}" type="presParOf" srcId="{D6DBCA18-2696-4B56-A4FE-B5BD7EC6131C}" destId="{9A6D43D9-B46C-4A8E-8FA0-7728BC4D62CD}" srcOrd="3" destOrd="0" presId="urn:microsoft.com/office/officeart/2018/5/layout/IconCircleLabelList"/>
    <dgm:cxn modelId="{B6BDF174-470E-4421-8692-4400B1289ADC}" type="presParOf" srcId="{8113D328-D741-4546-88EE-270C594CD2B6}" destId="{3E7BD38E-9180-4737-B221-F6C5581EC0AC}" srcOrd="3" destOrd="0" presId="urn:microsoft.com/office/officeart/2018/5/layout/IconCircleLabelList"/>
    <dgm:cxn modelId="{2976A194-191F-4B16-99FF-652EAED42E5E}" type="presParOf" srcId="{8113D328-D741-4546-88EE-270C594CD2B6}" destId="{63F93E96-1801-4AD9-B896-6FF6EE228279}" srcOrd="4" destOrd="0" presId="urn:microsoft.com/office/officeart/2018/5/layout/IconCircleLabelList"/>
    <dgm:cxn modelId="{1A17D89A-CF17-4206-9DBF-64181ABF1582}" type="presParOf" srcId="{63F93E96-1801-4AD9-B896-6FF6EE228279}" destId="{41A1C510-2DCF-44FA-87F3-8423FF19B3AE}" srcOrd="0" destOrd="0" presId="urn:microsoft.com/office/officeart/2018/5/layout/IconCircleLabelList"/>
    <dgm:cxn modelId="{673FA7D1-B008-48ED-8464-57A36C5CCAFF}" type="presParOf" srcId="{63F93E96-1801-4AD9-B896-6FF6EE228279}" destId="{E15247F8-AB47-4E92-BDC5-412B72189390}" srcOrd="1" destOrd="0" presId="urn:microsoft.com/office/officeart/2018/5/layout/IconCircleLabelList"/>
    <dgm:cxn modelId="{2E706CD7-D43C-421C-883E-4D819944775C}" type="presParOf" srcId="{63F93E96-1801-4AD9-B896-6FF6EE228279}" destId="{6921A4A6-2E31-4E00-87B8-F9FF92E32385}" srcOrd="2" destOrd="0" presId="urn:microsoft.com/office/officeart/2018/5/layout/IconCircleLabelList"/>
    <dgm:cxn modelId="{A11A9E27-1293-46D7-84D8-B4B0F8679536}" type="presParOf" srcId="{63F93E96-1801-4AD9-B896-6FF6EE228279}" destId="{C0AFD7ED-7EA4-4F7B-9F57-8E3622F21CDA}" srcOrd="3" destOrd="0" presId="urn:microsoft.com/office/officeart/2018/5/layout/IconCircleLabelList"/>
    <dgm:cxn modelId="{E95487C5-25DB-4CE0-8E45-CB0FE7C95328}" type="presParOf" srcId="{8113D328-D741-4546-88EE-270C594CD2B6}" destId="{E89E83F9-CA37-45F5-BBCE-85DB7B7A190B}" srcOrd="5" destOrd="0" presId="urn:microsoft.com/office/officeart/2018/5/layout/IconCircleLabelList"/>
    <dgm:cxn modelId="{C59C7F88-75E7-451F-85EF-E313E05A5BC6}" type="presParOf" srcId="{8113D328-D741-4546-88EE-270C594CD2B6}" destId="{DF352671-FF76-43DA-BB13-1C370D2C43D5}" srcOrd="6" destOrd="0" presId="urn:microsoft.com/office/officeart/2018/5/layout/IconCircleLabelList"/>
    <dgm:cxn modelId="{DDDABA48-0E0B-4E59-8AF1-09E2FB2F74D9}" type="presParOf" srcId="{DF352671-FF76-43DA-BB13-1C370D2C43D5}" destId="{B5CA5DA1-A35A-4E12-BAF7-D9A9112843DA}" srcOrd="0" destOrd="0" presId="urn:microsoft.com/office/officeart/2018/5/layout/IconCircleLabelList"/>
    <dgm:cxn modelId="{DDA428D7-3F3B-4597-8EF1-F89A22DD00B9}" type="presParOf" srcId="{DF352671-FF76-43DA-BB13-1C370D2C43D5}" destId="{DFA51228-EFA6-4EF1-A726-B8CCB8A8550D}" srcOrd="1" destOrd="0" presId="urn:microsoft.com/office/officeart/2018/5/layout/IconCircleLabelList"/>
    <dgm:cxn modelId="{EA573087-0426-4724-8A57-93433E5FC440}" type="presParOf" srcId="{DF352671-FF76-43DA-BB13-1C370D2C43D5}" destId="{B58BB8F6-B778-466C-A65D-53CAD8B9E888}" srcOrd="2" destOrd="0" presId="urn:microsoft.com/office/officeart/2018/5/layout/IconCircleLabelList"/>
    <dgm:cxn modelId="{2C3C9643-1B8D-4A16-8C58-5DB7191D83E3}" type="presParOf" srcId="{DF352671-FF76-43DA-BB13-1C370D2C43D5}" destId="{79DF432E-162B-4048-92D5-F76E19E35945}" srcOrd="3" destOrd="0" presId="urn:microsoft.com/office/officeart/2018/5/layout/IconCircleLabelList"/>
    <dgm:cxn modelId="{AC542438-3F2C-4790-A156-5FD58E152FC0}" type="presParOf" srcId="{8113D328-D741-4546-88EE-270C594CD2B6}" destId="{F0DDFC06-CE48-48FA-A0C5-16E4BBC7F9D1}" srcOrd="7" destOrd="0" presId="urn:microsoft.com/office/officeart/2018/5/layout/IconCircleLabelList"/>
    <dgm:cxn modelId="{0BE7FEEE-463D-4E53-8E7E-7931514B7969}" type="presParOf" srcId="{8113D328-D741-4546-88EE-270C594CD2B6}" destId="{26B01EC6-0CAE-49C1-954E-B1837F0CBBAD}" srcOrd="8" destOrd="0" presId="urn:microsoft.com/office/officeart/2018/5/layout/IconCircleLabelList"/>
    <dgm:cxn modelId="{2D7D3832-4047-4157-AF0A-6E92AC317806}" type="presParOf" srcId="{26B01EC6-0CAE-49C1-954E-B1837F0CBBAD}" destId="{BB3C57DD-4434-4CFB-8EA0-1322E9A8347F}" srcOrd="0" destOrd="0" presId="urn:microsoft.com/office/officeart/2018/5/layout/IconCircleLabelList"/>
    <dgm:cxn modelId="{1614907B-F235-4A84-8B3C-BE18475333E6}" type="presParOf" srcId="{26B01EC6-0CAE-49C1-954E-B1837F0CBBAD}" destId="{EBA2F997-0D30-4A19-9170-7F2F5B6B927F}" srcOrd="1" destOrd="0" presId="urn:microsoft.com/office/officeart/2018/5/layout/IconCircleLabelList"/>
    <dgm:cxn modelId="{7C1FC8BD-1D8B-4EFE-9CEE-28F9A3278736}" type="presParOf" srcId="{26B01EC6-0CAE-49C1-954E-B1837F0CBBAD}" destId="{838E38FA-5277-4AD9-AA7F-76FB2CA3EC9A}" srcOrd="2" destOrd="0" presId="urn:microsoft.com/office/officeart/2018/5/layout/IconCircleLabelList"/>
    <dgm:cxn modelId="{C622B1EB-19D1-4059-9630-DCF7395780AF}" type="presParOf" srcId="{26B01EC6-0CAE-49C1-954E-B1837F0CBBAD}" destId="{ACD15E68-E310-46D9-B5A8-CD87DD3381B0}" srcOrd="3" destOrd="0" presId="urn:microsoft.com/office/officeart/2018/5/layout/IconCircleLabelList"/>
    <dgm:cxn modelId="{8196C802-4600-41E3-BB56-46C47A28A47A}" type="presParOf" srcId="{8113D328-D741-4546-88EE-270C594CD2B6}" destId="{49CFE388-C657-4062-995D-F85B4629B950}" srcOrd="9" destOrd="0" presId="urn:microsoft.com/office/officeart/2018/5/layout/IconCircleLabelList"/>
    <dgm:cxn modelId="{FD13A000-A65F-4431-8C3F-05F74202707A}" type="presParOf" srcId="{8113D328-D741-4546-88EE-270C594CD2B6}" destId="{39D0A7A4-6C34-4816-89C1-B35963B6B652}" srcOrd="10" destOrd="0" presId="urn:microsoft.com/office/officeart/2018/5/layout/IconCircleLabelList"/>
    <dgm:cxn modelId="{F35C4EBE-29E4-4270-83E3-83645495C7CB}" type="presParOf" srcId="{39D0A7A4-6C34-4816-89C1-B35963B6B652}" destId="{773E9D96-367B-4EB1-ACC1-5F030BA8A0E8}" srcOrd="0" destOrd="0" presId="urn:microsoft.com/office/officeart/2018/5/layout/IconCircleLabelList"/>
    <dgm:cxn modelId="{594195F9-A270-447B-BD46-DADF680C15B5}" type="presParOf" srcId="{39D0A7A4-6C34-4816-89C1-B35963B6B652}" destId="{55EB8C48-BCE1-4A0D-B21D-AAE68B41706A}" srcOrd="1" destOrd="0" presId="urn:microsoft.com/office/officeart/2018/5/layout/IconCircleLabelList"/>
    <dgm:cxn modelId="{CC740BE9-6523-45E4-A82E-8375D75C8270}" type="presParOf" srcId="{39D0A7A4-6C34-4816-89C1-B35963B6B652}" destId="{C422DBE4-0FE8-485C-BD15-C989D2AB617B}" srcOrd="2" destOrd="0" presId="urn:microsoft.com/office/officeart/2018/5/layout/IconCircleLabelList"/>
    <dgm:cxn modelId="{7483D671-5368-4FB4-9931-D4A178DDCD87}" type="presParOf" srcId="{39D0A7A4-6C34-4816-89C1-B35963B6B652}" destId="{2A86D445-5DAC-415D-B6F7-C0B77BD6A7C2}"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C2045-19E5-4586-8A82-0ED5BA73E61C}">
      <dsp:nvSpPr>
        <dsp:cNvPr id="0" name=""/>
        <dsp:cNvSpPr/>
      </dsp:nvSpPr>
      <dsp:spPr>
        <a:xfrm>
          <a:off x="845918" y="242044"/>
          <a:ext cx="1098000" cy="1098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752F1E-D28D-45DC-8754-597002C8C39B}">
      <dsp:nvSpPr>
        <dsp:cNvPr id="0" name=""/>
        <dsp:cNvSpPr/>
      </dsp:nvSpPr>
      <dsp:spPr>
        <a:xfrm>
          <a:off x="1092187" y="457204"/>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6BA5DE-E17F-4226-899C-67B474FE383C}">
      <dsp:nvSpPr>
        <dsp:cNvPr id="0" name=""/>
        <dsp:cNvSpPr/>
      </dsp:nvSpPr>
      <dsp:spPr>
        <a:xfrm>
          <a:off x="475127" y="156871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Project description</a:t>
          </a:r>
        </a:p>
      </dsp:txBody>
      <dsp:txXfrm>
        <a:off x="475127" y="1568717"/>
        <a:ext cx="1800000" cy="720000"/>
      </dsp:txXfrm>
    </dsp:sp>
    <dsp:sp modelId="{64207C47-3A14-45CE-AEBB-950AA7CB587D}">
      <dsp:nvSpPr>
        <dsp:cNvPr id="0" name=""/>
        <dsp:cNvSpPr/>
      </dsp:nvSpPr>
      <dsp:spPr>
        <a:xfrm>
          <a:off x="3168572" y="242035"/>
          <a:ext cx="1098000" cy="1098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1D6C1E-CBFF-474F-8D9C-E7009CFCAC74}">
      <dsp:nvSpPr>
        <dsp:cNvPr id="0" name=""/>
        <dsp:cNvSpPr/>
      </dsp:nvSpPr>
      <dsp:spPr>
        <a:xfrm>
          <a:off x="3423284" y="421334"/>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6D43D9-B46C-4A8E-8FA0-7728BC4D62CD}">
      <dsp:nvSpPr>
        <dsp:cNvPr id="0" name=""/>
        <dsp:cNvSpPr/>
      </dsp:nvSpPr>
      <dsp:spPr>
        <a:xfrm>
          <a:off x="2757599" y="1747435"/>
          <a:ext cx="1800000" cy="421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Approach</a:t>
          </a:r>
        </a:p>
      </dsp:txBody>
      <dsp:txXfrm>
        <a:off x="2757599" y="1747435"/>
        <a:ext cx="1800000" cy="421948"/>
      </dsp:txXfrm>
    </dsp:sp>
    <dsp:sp modelId="{41A1C510-2DCF-44FA-87F3-8423FF19B3AE}">
      <dsp:nvSpPr>
        <dsp:cNvPr id="0" name=""/>
        <dsp:cNvSpPr/>
      </dsp:nvSpPr>
      <dsp:spPr>
        <a:xfrm>
          <a:off x="5193877" y="278278"/>
          <a:ext cx="1098000" cy="1098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5247F8-AB47-4E92-BDC5-412B72189390}">
      <dsp:nvSpPr>
        <dsp:cNvPr id="0" name=""/>
        <dsp:cNvSpPr/>
      </dsp:nvSpPr>
      <dsp:spPr>
        <a:xfrm>
          <a:off x="5436841" y="529295"/>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0AFD7ED-7EA4-4F7B-9F57-8E3622F21CDA}">
      <dsp:nvSpPr>
        <dsp:cNvPr id="0" name=""/>
        <dsp:cNvSpPr/>
      </dsp:nvSpPr>
      <dsp:spPr>
        <a:xfrm>
          <a:off x="4890204" y="154602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Tech stack used</a:t>
          </a:r>
        </a:p>
      </dsp:txBody>
      <dsp:txXfrm>
        <a:off x="4890204" y="1546029"/>
        <a:ext cx="1800000" cy="720000"/>
      </dsp:txXfrm>
    </dsp:sp>
    <dsp:sp modelId="{B5CA5DA1-A35A-4E12-BAF7-D9A9112843DA}">
      <dsp:nvSpPr>
        <dsp:cNvPr id="0" name=""/>
        <dsp:cNvSpPr/>
      </dsp:nvSpPr>
      <dsp:spPr>
        <a:xfrm>
          <a:off x="993599" y="2675969"/>
          <a:ext cx="1098000" cy="1098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A51228-EFA6-4EF1-A726-B8CCB8A8550D}">
      <dsp:nvSpPr>
        <dsp:cNvPr id="0" name=""/>
        <dsp:cNvSpPr/>
      </dsp:nvSpPr>
      <dsp:spPr>
        <a:xfrm>
          <a:off x="1227599" y="2909969"/>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0795" cap="flat" cmpd="sng" algn="ctr">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DF432E-162B-4048-92D5-F76E19E35945}">
      <dsp:nvSpPr>
        <dsp:cNvPr id="0" name=""/>
        <dsp:cNvSpPr/>
      </dsp:nvSpPr>
      <dsp:spPr>
        <a:xfrm>
          <a:off x="642599" y="41159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Insights</a:t>
          </a:r>
        </a:p>
      </dsp:txBody>
      <dsp:txXfrm>
        <a:off x="642599" y="4115969"/>
        <a:ext cx="1800000" cy="720000"/>
      </dsp:txXfrm>
    </dsp:sp>
    <dsp:sp modelId="{BB3C57DD-4434-4CFB-8EA0-1322E9A8347F}">
      <dsp:nvSpPr>
        <dsp:cNvPr id="0" name=""/>
        <dsp:cNvSpPr/>
      </dsp:nvSpPr>
      <dsp:spPr>
        <a:xfrm>
          <a:off x="3108599" y="2675969"/>
          <a:ext cx="1098000" cy="1098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A2F997-0D30-4A19-9170-7F2F5B6B927F}">
      <dsp:nvSpPr>
        <dsp:cNvPr id="0" name=""/>
        <dsp:cNvSpPr/>
      </dsp:nvSpPr>
      <dsp:spPr>
        <a:xfrm>
          <a:off x="3342599" y="2909969"/>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0795" cap="flat" cmpd="sng" algn="ctr">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D15E68-E310-46D9-B5A8-CD87DD3381B0}">
      <dsp:nvSpPr>
        <dsp:cNvPr id="0" name=""/>
        <dsp:cNvSpPr/>
      </dsp:nvSpPr>
      <dsp:spPr>
        <a:xfrm>
          <a:off x="2757599" y="41159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Result</a:t>
          </a:r>
        </a:p>
      </dsp:txBody>
      <dsp:txXfrm>
        <a:off x="2757599" y="4115969"/>
        <a:ext cx="1800000" cy="720000"/>
      </dsp:txXfrm>
    </dsp:sp>
    <dsp:sp modelId="{773E9D96-367B-4EB1-ACC1-5F030BA8A0E8}">
      <dsp:nvSpPr>
        <dsp:cNvPr id="0" name=""/>
        <dsp:cNvSpPr/>
      </dsp:nvSpPr>
      <dsp:spPr>
        <a:xfrm>
          <a:off x="5223600" y="2675969"/>
          <a:ext cx="1098000" cy="1098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EB8C48-BCE1-4A0D-B21D-AAE68B41706A}">
      <dsp:nvSpPr>
        <dsp:cNvPr id="0" name=""/>
        <dsp:cNvSpPr/>
      </dsp:nvSpPr>
      <dsp:spPr>
        <a:xfrm>
          <a:off x="5457600" y="2909969"/>
          <a:ext cx="630000" cy="63000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0795" cap="flat" cmpd="sng" algn="ctr">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86D445-5DAC-415D-B6F7-C0B77BD6A7C2}">
      <dsp:nvSpPr>
        <dsp:cNvPr id="0" name=""/>
        <dsp:cNvSpPr/>
      </dsp:nvSpPr>
      <dsp:spPr>
        <a:xfrm>
          <a:off x="4872600" y="41159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Drive link</a:t>
          </a:r>
        </a:p>
      </dsp:txBody>
      <dsp:txXfrm>
        <a:off x="4872600" y="4115969"/>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rawings/_rels/drawing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20.png"/></Relationships>
</file>

<file path=ppt/drawings/_rels/drawing3.xml.rels><?xml version="1.0" encoding="UTF-8" standalone="yes"?>
<Relationships xmlns="http://schemas.openxmlformats.org/package/2006/relationships"><Relationship Id="rId1" Type="http://schemas.openxmlformats.org/officeDocument/2006/relationships/image" Target="../media/image22.png"/></Relationships>
</file>

<file path=ppt/drawings/_rels/drawing4.xml.rels><?xml version="1.0" encoding="UTF-8" standalone="yes"?>
<Relationships xmlns="http://schemas.openxmlformats.org/package/2006/relationships"><Relationship Id="rId1" Type="http://schemas.openxmlformats.org/officeDocument/2006/relationships/image" Target="../media/image23.png"/></Relationships>
</file>

<file path=ppt/drawings/_rels/drawing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4.png"/></Relationships>
</file>

<file path=ppt/drawings/_rels/drawing6.xml.rels><?xml version="1.0" encoding="UTF-8" standalone="yes"?>
<Relationships xmlns="http://schemas.openxmlformats.org/package/2006/relationships"><Relationship Id="rId1" Type="http://schemas.openxmlformats.org/officeDocument/2006/relationships/image" Target="../media/image26.png"/></Relationships>
</file>

<file path=ppt/drawings/_rels/drawing7.xml.rels><?xml version="1.0" encoding="UTF-8" standalone="yes"?>
<Relationships xmlns="http://schemas.openxmlformats.org/package/2006/relationships"><Relationship Id="rId1" Type="http://schemas.openxmlformats.org/officeDocument/2006/relationships/image" Target="../media/image27.png"/></Relationships>
</file>

<file path=ppt/drawings/_rels/drawing8.x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drawings/drawing1.xml><?xml version="1.0" encoding="utf-8"?>
<c:userShapes xmlns:c="http://schemas.openxmlformats.org/drawingml/2006/chart">
  <cdr:relSizeAnchor xmlns:cdr="http://schemas.openxmlformats.org/drawingml/2006/chartDrawing">
    <cdr:from>
      <cdr:x>0.07797</cdr:x>
      <cdr:y>0.54338</cdr:y>
    </cdr:from>
    <cdr:to>
      <cdr:x>0.9602</cdr:x>
      <cdr:y>0.89611</cdr:y>
    </cdr:to>
    <cdr:pic>
      <cdr:nvPicPr>
        <cdr:cNvPr id="2" name="chart">
          <a:extLst xmlns:a="http://schemas.openxmlformats.org/drawingml/2006/main">
            <a:ext uri="{FF2B5EF4-FFF2-40B4-BE49-F238E27FC236}">
              <a16:creationId xmlns:a16="http://schemas.microsoft.com/office/drawing/2014/main" id="{05578437-A1FD-F320-12DF-E4598F2C4B64}"/>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636967" y="3275792"/>
          <a:ext cx="7207150" cy="2126479"/>
        </a:xfrm>
        <a:prstGeom xmlns:a="http://schemas.openxmlformats.org/drawingml/2006/main" prst="rect">
          <a:avLst/>
        </a:prstGeom>
      </cdr:spPr>
    </cdr:pic>
  </cdr:relSizeAnchor>
  <cdr:relSizeAnchor xmlns:cdr="http://schemas.openxmlformats.org/drawingml/2006/chartDrawing">
    <cdr:from>
      <cdr:x>0.41195</cdr:x>
      <cdr:y>0.15554</cdr:y>
    </cdr:from>
    <cdr:to>
      <cdr:x>0.95922</cdr:x>
      <cdr:y>0.50827</cdr:y>
    </cdr:to>
    <cdr:pic>
      <cdr:nvPicPr>
        <cdr:cNvPr id="3" name="chart">
          <a:extLst xmlns:a="http://schemas.openxmlformats.org/drawingml/2006/main">
            <a:ext uri="{FF2B5EF4-FFF2-40B4-BE49-F238E27FC236}">
              <a16:creationId xmlns:a16="http://schemas.microsoft.com/office/drawing/2014/main" id="{3C63FE6D-1735-1AF6-6B9E-8688DB1D18CD}"/>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3365314" y="937702"/>
          <a:ext cx="4470772" cy="2126449"/>
        </a:xfrm>
        <a:prstGeom xmlns:a="http://schemas.openxmlformats.org/drawingml/2006/main" prst="rect">
          <a:avLst/>
        </a:prstGeom>
      </cdr:spPr>
    </cdr:pic>
  </cdr:relSizeAnchor>
  <cdr:relSizeAnchor xmlns:cdr="http://schemas.openxmlformats.org/drawingml/2006/chartDrawing">
    <cdr:from>
      <cdr:x>0.07221</cdr:x>
      <cdr:y>0.19296</cdr:y>
    </cdr:from>
    <cdr:to>
      <cdr:x>0.32917</cdr:x>
      <cdr:y>0.38385</cdr:y>
    </cdr:to>
    <cdr:sp macro="" textlink="">
      <cdr:nvSpPr>
        <cdr:cNvPr id="4" name="TextBox 3">
          <a:extLst xmlns:a="http://schemas.openxmlformats.org/drawingml/2006/main">
            <a:ext uri="{FF2B5EF4-FFF2-40B4-BE49-F238E27FC236}">
              <a16:creationId xmlns:a16="http://schemas.microsoft.com/office/drawing/2014/main" id="{8393FC75-5638-CA1D-AB18-21C06AB656B9}"/>
            </a:ext>
          </a:extLst>
        </cdr:cNvPr>
        <cdr:cNvSpPr txBox="1"/>
      </cdr:nvSpPr>
      <cdr:spPr>
        <a:xfrm xmlns:a="http://schemas.openxmlformats.org/drawingml/2006/main">
          <a:off x="589892" y="1163288"/>
          <a:ext cx="2099176" cy="115079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IN" sz="1400" dirty="0">
              <a:solidFill>
                <a:schemeClr val="bg1"/>
              </a:solidFill>
            </a:rPr>
            <a:t>Analysed the data types, value ranges and descriptive dimensions of the dataset.</a:t>
          </a:r>
        </a:p>
      </cdr:txBody>
    </cdr:sp>
  </cdr:relSizeAnchor>
</c:userShapes>
</file>

<file path=ppt/drawings/drawing2.xml><?xml version="1.0" encoding="utf-8"?>
<c:userShapes xmlns:c="http://schemas.openxmlformats.org/drawingml/2006/chart">
  <cdr:relSizeAnchor xmlns:cdr="http://schemas.openxmlformats.org/drawingml/2006/chartDrawing">
    <cdr:from>
      <cdr:x>0.00946</cdr:x>
      <cdr:y>0.21144</cdr:y>
    </cdr:from>
    <cdr:to>
      <cdr:x>0.9863</cdr:x>
      <cdr:y>0.33571</cdr:y>
    </cdr:to>
    <cdr:sp macro="" textlink="">
      <cdr:nvSpPr>
        <cdr:cNvPr id="4" name="TextBox 3">
          <a:extLst xmlns:a="http://schemas.openxmlformats.org/drawingml/2006/main">
            <a:ext uri="{FF2B5EF4-FFF2-40B4-BE49-F238E27FC236}">
              <a16:creationId xmlns:a16="http://schemas.microsoft.com/office/drawing/2014/main" id="{8393FC75-5638-CA1D-AB18-21C06AB656B9}"/>
            </a:ext>
          </a:extLst>
        </cdr:cNvPr>
        <cdr:cNvSpPr txBox="1"/>
      </cdr:nvSpPr>
      <cdr:spPr>
        <a:xfrm xmlns:a="http://schemas.openxmlformats.org/drawingml/2006/main">
          <a:off x="77273" y="1274667"/>
          <a:ext cx="7980023" cy="74919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b="1" dirty="0">
              <a:solidFill>
                <a:schemeClr val="bg1"/>
              </a:solidFill>
            </a:rPr>
            <a:t>Handling Missing Data for </a:t>
          </a:r>
          <a:r>
            <a:rPr lang="en-US" sz="1400" b="1" dirty="0" err="1">
              <a:solidFill>
                <a:schemeClr val="bg1"/>
              </a:solidFill>
            </a:rPr>
            <a:t>Offered_Salary</a:t>
          </a:r>
          <a:r>
            <a:rPr lang="en-US" sz="1400" b="1" dirty="0">
              <a:solidFill>
                <a:schemeClr val="bg1"/>
              </a:solidFill>
            </a:rPr>
            <a:t>:</a:t>
          </a:r>
          <a:r>
            <a:rPr lang="en-US" sz="1400" dirty="0">
              <a:solidFill>
                <a:schemeClr val="bg1"/>
              </a:solidFill>
            </a:rPr>
            <a:t> Below is the row for which the Offered Salary cell value is missing. Hence, setting it to the mean of all male who were interviewed in the Month of May, 2014 in Sales Department for Post 'i7’</a:t>
          </a:r>
        </a:p>
      </cdr:txBody>
    </cdr:sp>
  </cdr:relSizeAnchor>
  <cdr:relSizeAnchor xmlns:cdr="http://schemas.openxmlformats.org/drawingml/2006/chartDrawing">
    <cdr:from>
      <cdr:x>0.01622</cdr:x>
      <cdr:y>0.35986</cdr:y>
    </cdr:from>
    <cdr:to>
      <cdr:x>0.9863</cdr:x>
      <cdr:y>0.4779</cdr:y>
    </cdr:to>
    <cdr:pic>
      <cdr:nvPicPr>
        <cdr:cNvPr id="5" name="chart">
          <a:extLst xmlns:a="http://schemas.openxmlformats.org/drawingml/2006/main">
            <a:ext uri="{FF2B5EF4-FFF2-40B4-BE49-F238E27FC236}">
              <a16:creationId xmlns:a16="http://schemas.microsoft.com/office/drawing/2014/main" id="{FE9681F6-E49A-EEC4-F462-AA17B491EBEB}"/>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132496" y="2169459"/>
          <a:ext cx="7924800" cy="711580"/>
        </a:xfrm>
        <a:prstGeom xmlns:a="http://schemas.openxmlformats.org/drawingml/2006/main" prst="rect">
          <a:avLst/>
        </a:prstGeom>
        <a:ln xmlns:a="http://schemas.openxmlformats.org/drawingml/2006/main" w="9525" cap="sq">
          <a:solidFill>
            <a:srgbClr val="000000"/>
          </a:solidFill>
          <a:prstDash val="solid"/>
          <a:miter lim="800000"/>
        </a:ln>
        <a:effectLst xmlns:a="http://schemas.openxmlformats.org/drawingml/2006/main"/>
      </cdr:spPr>
    </cdr:pic>
  </cdr:relSizeAnchor>
  <cdr:relSizeAnchor xmlns:cdr="http://schemas.openxmlformats.org/drawingml/2006/chartDrawing">
    <cdr:from>
      <cdr:x>0.00977</cdr:x>
      <cdr:y>0.56259</cdr:y>
    </cdr:from>
    <cdr:to>
      <cdr:x>1</cdr:x>
      <cdr:y>0.71279</cdr:y>
    </cdr:to>
    <cdr:sp macro="" textlink="">
      <cdr:nvSpPr>
        <cdr:cNvPr id="7" name="TextBox 6">
          <a:extLst xmlns:a="http://schemas.openxmlformats.org/drawingml/2006/main">
            <a:ext uri="{FF2B5EF4-FFF2-40B4-BE49-F238E27FC236}">
              <a16:creationId xmlns:a16="http://schemas.microsoft.com/office/drawing/2014/main" id="{07AE6740-3785-51C2-59C4-760E1038EF11}"/>
            </a:ext>
          </a:extLst>
        </cdr:cNvPr>
        <cdr:cNvSpPr txBox="1"/>
      </cdr:nvSpPr>
      <cdr:spPr>
        <a:xfrm xmlns:a="http://schemas.openxmlformats.org/drawingml/2006/main">
          <a:off x="79802" y="3391644"/>
          <a:ext cx="8089420" cy="90543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b="1" dirty="0">
              <a:solidFill>
                <a:schemeClr val="bg1"/>
              </a:solidFill>
            </a:rPr>
            <a:t>Handling Missing Data for Post Name:</a:t>
          </a:r>
          <a:r>
            <a:rPr lang="en-US" sz="1400" dirty="0">
              <a:solidFill>
                <a:schemeClr val="bg1"/>
              </a:solidFill>
            </a:rPr>
            <a:t> Below is the row for which the data is missing. As we can see that the missing post is for 'Sales Department', we have calculated the 'Mode' of Post Names for 'Sales Department' and will replace it for the missing value.</a:t>
          </a:r>
          <a:endParaRPr lang="en-IN" sz="1400" dirty="0">
            <a:solidFill>
              <a:schemeClr val="bg1"/>
            </a:solidFill>
          </a:endParaRPr>
        </a:p>
      </cdr:txBody>
    </cdr:sp>
  </cdr:relSizeAnchor>
  <cdr:relSizeAnchor xmlns:cdr="http://schemas.openxmlformats.org/drawingml/2006/chartDrawing">
    <cdr:from>
      <cdr:x>0.0137</cdr:x>
      <cdr:y>0.70337</cdr:y>
    </cdr:from>
    <cdr:to>
      <cdr:x>0.97843</cdr:x>
      <cdr:y>0.82228</cdr:y>
    </cdr:to>
    <cdr:pic>
      <cdr:nvPicPr>
        <cdr:cNvPr id="8" name="chart">
          <a:extLst xmlns:a="http://schemas.openxmlformats.org/drawingml/2006/main">
            <a:ext uri="{FF2B5EF4-FFF2-40B4-BE49-F238E27FC236}">
              <a16:creationId xmlns:a16="http://schemas.microsoft.com/office/drawing/2014/main" id="{5A2417FD-F97C-9F70-39BB-927FE3803D98}"/>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111926" y="4240308"/>
          <a:ext cx="7881122" cy="716850"/>
        </a:xfrm>
        <a:prstGeom xmlns:a="http://schemas.openxmlformats.org/drawingml/2006/main" prst="rect">
          <a:avLst/>
        </a:prstGeom>
        <a:ln xmlns:a="http://schemas.openxmlformats.org/drawingml/2006/main" w="9525" cap="sq">
          <a:solidFill>
            <a:srgbClr val="000000"/>
          </a:solidFill>
          <a:prstDash val="solid"/>
          <a:miter lim="800000"/>
        </a:ln>
        <a:effectLst xmlns:a="http://schemas.openxmlformats.org/drawingml/2006/main"/>
      </cdr:spPr>
    </cdr:pic>
  </cdr:relSizeAnchor>
</c:userShapes>
</file>

<file path=ppt/drawings/drawing3.xml><?xml version="1.0" encoding="utf-8"?>
<c:userShapes xmlns:c="http://schemas.openxmlformats.org/drawingml/2006/chart">
  <cdr:relSizeAnchor xmlns:cdr="http://schemas.openxmlformats.org/drawingml/2006/chartDrawing">
    <cdr:from>
      <cdr:x>0.00977</cdr:x>
      <cdr:y>0.14771</cdr:y>
    </cdr:from>
    <cdr:to>
      <cdr:x>1</cdr:x>
      <cdr:y>0.27559</cdr:y>
    </cdr:to>
    <cdr:sp macro="" textlink="">
      <cdr:nvSpPr>
        <cdr:cNvPr id="6" name="TextBox 5">
          <a:extLst xmlns:a="http://schemas.openxmlformats.org/drawingml/2006/main">
            <a:ext uri="{FF2B5EF4-FFF2-40B4-BE49-F238E27FC236}">
              <a16:creationId xmlns:a16="http://schemas.microsoft.com/office/drawing/2014/main" id="{06E819DC-F461-203C-9132-4EC6FA254DD6}"/>
            </a:ext>
          </a:extLst>
        </cdr:cNvPr>
        <cdr:cNvSpPr txBox="1"/>
      </cdr:nvSpPr>
      <cdr:spPr>
        <a:xfrm xmlns:a="http://schemas.openxmlformats.org/drawingml/2006/main">
          <a:off x="79813" y="890496"/>
          <a:ext cx="8089409" cy="77093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b="1" dirty="0">
              <a:solidFill>
                <a:schemeClr val="bg1"/>
              </a:solidFill>
            </a:rPr>
            <a:t>Handling Missing Data for </a:t>
          </a:r>
          <a:r>
            <a:rPr lang="en-US" sz="1400" b="1" dirty="0" err="1">
              <a:solidFill>
                <a:schemeClr val="bg1"/>
              </a:solidFill>
            </a:rPr>
            <a:t>event_name</a:t>
          </a:r>
          <a:r>
            <a:rPr lang="en-US" sz="1400" b="1" dirty="0">
              <a:solidFill>
                <a:schemeClr val="bg1"/>
              </a:solidFill>
            </a:rPr>
            <a:t>:</a:t>
          </a:r>
          <a:r>
            <a:rPr lang="en-US" sz="1400" dirty="0">
              <a:solidFill>
                <a:schemeClr val="bg1"/>
              </a:solidFill>
            </a:rPr>
            <a:t> Below are the rows for which the data is missing. Since, the exact data is not known and we have an option of preserving the original known gender ratio of the dataset, setting the missing values to 'Don't want to say’.</a:t>
          </a:r>
        </a:p>
      </cdr:txBody>
    </cdr:sp>
  </cdr:relSizeAnchor>
  <cdr:relSizeAnchor xmlns:cdr="http://schemas.openxmlformats.org/drawingml/2006/chartDrawing">
    <cdr:from>
      <cdr:x>0.05493</cdr:x>
      <cdr:y>0.29677</cdr:y>
    </cdr:from>
    <cdr:to>
      <cdr:x>0.95916</cdr:x>
      <cdr:y>0.9206</cdr:y>
    </cdr:to>
    <cdr:pic>
      <cdr:nvPicPr>
        <cdr:cNvPr id="9" name="chart">
          <a:extLst xmlns:a="http://schemas.openxmlformats.org/drawingml/2006/main">
            <a:ext uri="{FF2B5EF4-FFF2-40B4-BE49-F238E27FC236}">
              <a16:creationId xmlns:a16="http://schemas.microsoft.com/office/drawing/2014/main" id="{BFB97E3D-AD91-5FF3-1399-58F3FF1FFBAC}"/>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448705" y="1789080"/>
          <a:ext cx="7386918" cy="3760818"/>
        </a:xfrm>
        <a:prstGeom xmlns:a="http://schemas.openxmlformats.org/drawingml/2006/main" prst="rect">
          <a:avLst/>
        </a:prstGeom>
        <a:ln xmlns:a="http://schemas.openxmlformats.org/drawingml/2006/main" w="9525" cap="sq">
          <a:solidFill>
            <a:srgbClr val="000000"/>
          </a:solidFill>
          <a:prstDash val="solid"/>
          <a:miter lim="800000"/>
        </a:ln>
        <a:effectLst xmlns:a="http://schemas.openxmlformats.org/drawingml/2006/main"/>
      </cdr:spPr>
    </cdr:pic>
  </cdr:relSizeAnchor>
</c:userShapes>
</file>

<file path=ppt/drawings/drawing4.xml><?xml version="1.0" encoding="utf-8"?>
<c:userShapes xmlns:c="http://schemas.openxmlformats.org/drawingml/2006/chart">
  <cdr:relSizeAnchor xmlns:cdr="http://schemas.openxmlformats.org/drawingml/2006/chartDrawing">
    <cdr:from>
      <cdr:x>0.00488</cdr:x>
      <cdr:y>0.0109</cdr:y>
    </cdr:from>
    <cdr:to>
      <cdr:x>0.99511</cdr:x>
      <cdr:y>0.38327</cdr:y>
    </cdr:to>
    <cdr:sp macro="" textlink="">
      <cdr:nvSpPr>
        <cdr:cNvPr id="6" name="TextBox 5">
          <a:extLst xmlns:a="http://schemas.openxmlformats.org/drawingml/2006/main">
            <a:ext uri="{FF2B5EF4-FFF2-40B4-BE49-F238E27FC236}">
              <a16:creationId xmlns:a16="http://schemas.microsoft.com/office/drawing/2014/main" id="{06E819DC-F461-203C-9132-4EC6FA254DD6}"/>
            </a:ext>
          </a:extLst>
        </cdr:cNvPr>
        <cdr:cNvSpPr txBox="1"/>
      </cdr:nvSpPr>
      <cdr:spPr>
        <a:xfrm xmlns:a="http://schemas.openxmlformats.org/drawingml/2006/main">
          <a:off x="39906" y="65726"/>
          <a:ext cx="8089409" cy="2244829"/>
        </a:xfrm>
        <a:prstGeom xmlns:a="http://schemas.openxmlformats.org/drawingml/2006/main" prst="rect">
          <a:avLst/>
        </a:prstGeom>
        <a:noFill xmlns:a="http://schemas.openxmlformats.org/drawingml/2006/main"/>
      </cdr:spPr>
      <cdr:txBody>
        <a:bodyPr xmlns:a="http://schemas.openxmlformats.org/drawingml/2006/main" vertOverflow="clip" wrap="square" rtlCol="0"/>
        <a:lstStyle xmlns:a="http://schemas.openxmlformats.org/drawingml/2006/main"/>
        <a:p xmlns:a="http://schemas.openxmlformats.org/drawingml/2006/main">
          <a:r>
            <a:rPr lang="en-US" sz="1400" b="1" dirty="0">
              <a:solidFill>
                <a:schemeClr val="bg1"/>
              </a:solidFill>
            </a:rPr>
            <a:t>INSIGHTS:</a:t>
          </a:r>
        </a:p>
        <a:p xmlns:a="http://schemas.openxmlformats.org/drawingml/2006/main">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The hiring process at our organization has resulted in a total of </a:t>
          </a:r>
          <a:r>
            <a:rPr 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4697</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new hires. Upon analyzing the gender distribution among these hires, we observed the following:</a:t>
          </a:r>
        </a:p>
        <a:p xmlns:a="http://schemas.openxmlformats.org/drawingml/2006/main">
          <a:pPr lvl="1"/>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Total Hired Individuals: </a:t>
          </a:r>
          <a:r>
            <a:rPr 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4697</a:t>
          </a:r>
        </a:p>
        <a:p xmlns:a="http://schemas.openxmlformats.org/drawingml/2006/main">
          <a:pPr lvl="1"/>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Females Hired: </a:t>
          </a:r>
          <a:r>
            <a:rPr 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1856</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(39.51% of total hires)</a:t>
          </a:r>
        </a:p>
        <a:p xmlns:a="http://schemas.openxmlformats.org/drawingml/2006/main">
          <a:pPr lvl="1"/>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Males Hired: </a:t>
          </a:r>
          <a:r>
            <a:rPr 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2563</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(54.57% of total hires)</a:t>
          </a:r>
        </a:p>
        <a:p xmlns:a="http://schemas.openxmlformats.org/drawingml/2006/main">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xmlns:a="http://schemas.openxmlformats.org/drawingml/2006/main">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From the data, it is evident that the majority of positions are held by males, constituting 54.57% of the hires. This insight is visually represented by the accompanying pie chart, illustrating the gender distribution among new hires. </a:t>
          </a:r>
        </a:p>
      </cdr:txBody>
    </cdr:sp>
  </cdr:relSizeAnchor>
  <cdr:relSizeAnchor xmlns:cdr="http://schemas.openxmlformats.org/drawingml/2006/chartDrawing">
    <cdr:from>
      <cdr:x>0.18709</cdr:x>
      <cdr:y>0.39516</cdr:y>
    </cdr:from>
    <cdr:to>
      <cdr:x>0.81291</cdr:x>
      <cdr:y>0.96134</cdr:y>
    </cdr:to>
    <cdr:pic>
      <cdr:nvPicPr>
        <cdr:cNvPr id="2" name="chart">
          <a:extLst xmlns:a="http://schemas.openxmlformats.org/drawingml/2006/main">
            <a:ext uri="{FF2B5EF4-FFF2-40B4-BE49-F238E27FC236}">
              <a16:creationId xmlns:a16="http://schemas.microsoft.com/office/drawing/2014/main" id="{C48EDA49-811C-2CE3-241C-F587E2EE99A2}"/>
            </a:ext>
          </a:extLst>
        </cdr:cNvPr>
        <cdr:cNvPicPr>
          <a:picLocks xmlns:a="http://schemas.openxmlformats.org/drawingml/2006/main" noChangeAspect="1"/>
        </cdr:cNvPicPr>
      </cdr:nvPicPr>
      <cdr:blipFill rotWithShape="1">
        <a:blip xmlns:a="http://schemas.openxmlformats.org/drawingml/2006/main" xmlns:r="http://schemas.openxmlformats.org/officeDocument/2006/relationships" r:embed="rId1"/>
        <a:srcRect xmlns:a="http://schemas.openxmlformats.org/drawingml/2006/main" l="1138" t="837"/>
        <a:stretch xmlns:a="http://schemas.openxmlformats.org/drawingml/2006/main"/>
      </cdr:blipFill>
      <cdr:spPr>
        <a:xfrm xmlns:a="http://schemas.openxmlformats.org/drawingml/2006/main">
          <a:off x="1528373" y="2382229"/>
          <a:ext cx="5112476" cy="3413261"/>
        </a:xfrm>
        <a:prstGeom xmlns:a="http://schemas.openxmlformats.org/drawingml/2006/main" prst="rect">
          <a:avLst/>
        </a:prstGeom>
      </cdr:spPr>
    </cdr:pic>
  </cdr:relSizeAnchor>
</c:userShapes>
</file>

<file path=ppt/drawings/drawing5.xml><?xml version="1.0" encoding="utf-8"?>
<c:userShapes xmlns:c="http://schemas.openxmlformats.org/drawingml/2006/chart">
  <cdr:relSizeAnchor xmlns:cdr="http://schemas.openxmlformats.org/drawingml/2006/chartDrawing">
    <cdr:from>
      <cdr:x>0</cdr:x>
      <cdr:y>0.0119</cdr:y>
    </cdr:from>
    <cdr:to>
      <cdr:x>0.99023</cdr:x>
      <cdr:y>0.2881</cdr:y>
    </cdr:to>
    <cdr:sp macro="" textlink="">
      <cdr:nvSpPr>
        <cdr:cNvPr id="6" name="TextBox 5">
          <a:extLst xmlns:a="http://schemas.openxmlformats.org/drawingml/2006/main">
            <a:ext uri="{FF2B5EF4-FFF2-40B4-BE49-F238E27FC236}">
              <a16:creationId xmlns:a16="http://schemas.microsoft.com/office/drawing/2014/main" id="{06E819DC-F461-203C-9132-4EC6FA254DD6}"/>
            </a:ext>
          </a:extLst>
        </cdr:cNvPr>
        <cdr:cNvSpPr txBox="1"/>
      </cdr:nvSpPr>
      <cdr:spPr>
        <a:xfrm xmlns:a="http://schemas.openxmlformats.org/drawingml/2006/main">
          <a:off x="0" y="71718"/>
          <a:ext cx="8089409" cy="1665098"/>
        </a:xfrm>
        <a:prstGeom xmlns:a="http://schemas.openxmlformats.org/drawingml/2006/main" prst="rect">
          <a:avLst/>
        </a:prstGeom>
        <a:noFill xmlns:a="http://schemas.openxmlformats.org/drawingml/2006/main"/>
      </cdr:spPr>
      <cdr:txBody>
        <a:bodyPr xmlns:a="http://schemas.openxmlformats.org/drawingml/2006/main" vertOverflow="clip" wrap="square" rtlCol="0"/>
        <a:lstStyle xmlns:a="http://schemas.openxmlformats.org/drawingml/2006/main"/>
        <a:p xmlns:a="http://schemas.openxmlformats.org/drawingml/2006/main">
          <a:r>
            <a:rPr lang="en-US" sz="1400" b="1" dirty="0">
              <a:solidFill>
                <a:schemeClr val="bg1"/>
              </a:solidFill>
            </a:rPr>
            <a:t>INSIGHTS:</a:t>
          </a:r>
        </a:p>
        <a:p xmlns:a="http://schemas.openxmlformats.org/drawingml/2006/main">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To understand the salary structure within the company, we calculated the average salary offered using Excel functions:</a:t>
          </a:r>
        </a:p>
        <a:p xmlns:a="http://schemas.openxmlformats.org/drawingml/2006/main">
          <a:pPr lvl="1"/>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Average Salary: </a:t>
          </a:r>
          <a:r>
            <a:rPr 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INR</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49,983.74</a:t>
          </a:r>
        </a:p>
        <a:p xmlns:a="http://schemas.openxmlformats.org/drawingml/2006/main">
          <a:pPr lvl="1"/>
          <a:endParaRPr 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xmlns:a="http://schemas.openxmlformats.org/drawingml/2006/main">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Our analysis also revealed a significant disparity between the minimum and maximum salaries offered. Notably, there are three outliers in the salary distribution, as identified in the scatter plot.</a:t>
          </a:r>
        </a:p>
      </cdr:txBody>
    </cdr:sp>
  </cdr:relSizeAnchor>
  <cdr:relSizeAnchor xmlns:cdr="http://schemas.openxmlformats.org/drawingml/2006/chartDrawing">
    <cdr:from>
      <cdr:x>0.14291</cdr:x>
      <cdr:y>0.30892</cdr:y>
    </cdr:from>
    <cdr:to>
      <cdr:x>0.85709</cdr:x>
      <cdr:y>0.96464</cdr:y>
    </cdr:to>
    <cdr:pic>
      <cdr:nvPicPr>
        <cdr:cNvPr id="3" name="chart">
          <a:extLst xmlns:a="http://schemas.openxmlformats.org/drawingml/2006/main">
            <a:ext uri="{FF2B5EF4-FFF2-40B4-BE49-F238E27FC236}">
              <a16:creationId xmlns:a16="http://schemas.microsoft.com/office/drawing/2014/main" id="{704BAC95-790A-2D81-1516-1C876B3BFD98}"/>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1167476" y="1862323"/>
          <a:ext cx="5834270" cy="3953050"/>
        </a:xfrm>
        <a:prstGeom xmlns:a="http://schemas.openxmlformats.org/drawingml/2006/main" prst="rect">
          <a:avLst/>
        </a:prstGeom>
      </cdr:spPr>
    </cdr:pic>
  </cdr:relSizeAnchor>
  <cdr:relSizeAnchor xmlns:cdr="http://schemas.openxmlformats.org/drawingml/2006/chartDrawing">
    <cdr:from>
      <cdr:x>0.38628</cdr:x>
      <cdr:y>0.11748</cdr:y>
    </cdr:from>
    <cdr:to>
      <cdr:x>0.90404</cdr:x>
      <cdr:y>0.16616</cdr:y>
    </cdr:to>
    <cdr:pic>
      <cdr:nvPicPr>
        <cdr:cNvPr id="4" name="chart">
          <a:extLst xmlns:a="http://schemas.openxmlformats.org/drawingml/2006/main">
            <a:ext uri="{FF2B5EF4-FFF2-40B4-BE49-F238E27FC236}">
              <a16:creationId xmlns:a16="http://schemas.microsoft.com/office/drawing/2014/main" id="{700E760B-A195-7DB5-A3C0-B3E3BAFA8F63}"/>
            </a:ext>
          </a:extLst>
        </cdr:cNvPr>
        <cdr:cNvPicPr>
          <a:picLocks xmlns:a="http://schemas.openxmlformats.org/drawingml/2006/main" noChangeAspect="1"/>
        </cdr:cNvPicPr>
      </cdr:nvPicPr>
      <cdr:blipFill rotWithShape="1">
        <a:blip xmlns:a="http://schemas.openxmlformats.org/drawingml/2006/main" xmlns:r="http://schemas.openxmlformats.org/officeDocument/2006/relationships" r:embed="rId2"/>
        <a:srcRect xmlns:a="http://schemas.openxmlformats.org/drawingml/2006/main" b="14419"/>
        <a:stretch xmlns:a="http://schemas.openxmlformats.org/drawingml/2006/main"/>
      </cdr:blipFill>
      <cdr:spPr>
        <a:xfrm xmlns:a="http://schemas.openxmlformats.org/drawingml/2006/main">
          <a:off x="3155576" y="708214"/>
          <a:ext cx="4229690" cy="293498"/>
        </a:xfrm>
        <a:prstGeom xmlns:a="http://schemas.openxmlformats.org/drawingml/2006/main" prst="rect">
          <a:avLst/>
        </a:prstGeom>
      </cdr:spPr>
    </cdr:pic>
  </cdr:relSizeAnchor>
</c:userShapes>
</file>

<file path=ppt/drawings/drawing6.xml><?xml version="1.0" encoding="utf-8"?>
<c:userShapes xmlns:c="http://schemas.openxmlformats.org/drawingml/2006/chart">
  <cdr:relSizeAnchor xmlns:cdr="http://schemas.openxmlformats.org/drawingml/2006/chartDrawing">
    <cdr:from>
      <cdr:x>0</cdr:x>
      <cdr:y>0.01239</cdr:y>
    </cdr:from>
    <cdr:to>
      <cdr:x>0.99023</cdr:x>
      <cdr:y>0.32081</cdr:y>
    </cdr:to>
    <cdr:sp macro="" textlink="">
      <cdr:nvSpPr>
        <cdr:cNvPr id="6" name="TextBox 5">
          <a:extLst xmlns:a="http://schemas.openxmlformats.org/drawingml/2006/main">
            <a:ext uri="{FF2B5EF4-FFF2-40B4-BE49-F238E27FC236}">
              <a16:creationId xmlns:a16="http://schemas.microsoft.com/office/drawing/2014/main" id="{06E819DC-F461-203C-9132-4EC6FA254DD6}"/>
            </a:ext>
          </a:extLst>
        </cdr:cNvPr>
        <cdr:cNvSpPr txBox="1"/>
      </cdr:nvSpPr>
      <cdr:spPr>
        <a:xfrm xmlns:a="http://schemas.openxmlformats.org/drawingml/2006/main">
          <a:off x="0" y="74691"/>
          <a:ext cx="8089409" cy="185934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b="1" dirty="0">
              <a:solidFill>
                <a:schemeClr val="bg1"/>
              </a:solidFill>
            </a:rPr>
            <a:t>INSIGHTS:</a:t>
          </a:r>
          <a:endParaRPr 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xmlns:a="http://schemas.openxmlformats.org/drawingml/2006/main">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In order to visualize the salary distribution, we created class intervals of width 10,000 for the salaries:</a:t>
          </a:r>
        </a:p>
        <a:p xmlns:a="http://schemas.openxmlformats.org/drawingml/2006/main">
          <a:pPr lvl="1"/>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Majority of Salaries Fall in the Interval of INR 72,000 to INR 82,000</a:t>
          </a:r>
        </a:p>
        <a:p xmlns:a="http://schemas.openxmlformats.org/drawingml/2006/main">
          <a:pPr lvl="1"/>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Minimal Number of Salaries Fall Below INR 2,000</a:t>
          </a:r>
        </a:p>
        <a:p xmlns:a="http://schemas.openxmlformats.org/drawingml/2006/main">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xmlns:a="http://schemas.openxmlformats.org/drawingml/2006/main">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This distribution is further depicted using a histogram, showcasing the concentration of salaries within specific intervals.</a:t>
          </a:r>
          <a:r>
            <a:rPr lang="en-US" sz="1400" dirty="0">
              <a:solidFill>
                <a:schemeClr val="bg1"/>
              </a:solidFill>
            </a:rPr>
            <a:t> </a:t>
          </a:r>
        </a:p>
      </cdr:txBody>
    </cdr:sp>
  </cdr:relSizeAnchor>
  <cdr:relSizeAnchor xmlns:cdr="http://schemas.openxmlformats.org/drawingml/2006/chartDrawing">
    <cdr:from>
      <cdr:x>0.11005</cdr:x>
      <cdr:y>0.38508</cdr:y>
    </cdr:from>
    <cdr:to>
      <cdr:x>0.90404</cdr:x>
      <cdr:y>0.92009</cdr:y>
    </cdr:to>
    <cdr:pic>
      <cdr:nvPicPr>
        <cdr:cNvPr id="3" name="chart">
          <a:extLst xmlns:a="http://schemas.openxmlformats.org/drawingml/2006/main">
            <a:ext uri="{FF2B5EF4-FFF2-40B4-BE49-F238E27FC236}">
              <a16:creationId xmlns:a16="http://schemas.microsoft.com/office/drawing/2014/main" id="{BE62436D-1D4C-78F1-095C-66796C2C1EAD}"/>
            </a:ext>
          </a:extLst>
        </cdr:cNvPr>
        <cdr:cNvPicPr>
          <a:picLocks xmlns:a="http://schemas.openxmlformats.org/drawingml/2006/main" noChangeAspect="1"/>
        </cdr:cNvPicPr>
      </cdr:nvPicPr>
      <cdr:blipFill rotWithShape="1">
        <a:blip xmlns:a="http://schemas.openxmlformats.org/drawingml/2006/main" xmlns:r="http://schemas.openxmlformats.org/officeDocument/2006/relationships" r:embed="rId1"/>
        <a:srcRect xmlns:a="http://schemas.openxmlformats.org/drawingml/2006/main" b="2693"/>
        <a:stretch xmlns:a="http://schemas.openxmlformats.org/drawingml/2006/main"/>
      </cdr:blipFill>
      <cdr:spPr>
        <a:xfrm xmlns:a="http://schemas.openxmlformats.org/drawingml/2006/main">
          <a:off x="899008" y="2321473"/>
          <a:ext cx="6486312" cy="3225342"/>
        </a:xfrm>
        <a:prstGeom xmlns:a="http://schemas.openxmlformats.org/drawingml/2006/main" prst="rect">
          <a:avLst/>
        </a:prstGeom>
      </cdr:spPr>
    </cdr:pic>
  </cdr:relSizeAnchor>
</c:userShapes>
</file>

<file path=ppt/drawings/drawing7.xml><?xml version="1.0" encoding="utf-8"?>
<c:userShapes xmlns:c="http://schemas.openxmlformats.org/drawingml/2006/chart">
  <cdr:relSizeAnchor xmlns:cdr="http://schemas.openxmlformats.org/drawingml/2006/chartDrawing">
    <cdr:from>
      <cdr:x>0</cdr:x>
      <cdr:y>0.01239</cdr:y>
    </cdr:from>
    <cdr:to>
      <cdr:x>0.99023</cdr:x>
      <cdr:y>0.33271</cdr:y>
    </cdr:to>
    <cdr:sp macro="" textlink="">
      <cdr:nvSpPr>
        <cdr:cNvPr id="6" name="TextBox 5">
          <a:extLst xmlns:a="http://schemas.openxmlformats.org/drawingml/2006/main">
            <a:ext uri="{FF2B5EF4-FFF2-40B4-BE49-F238E27FC236}">
              <a16:creationId xmlns:a16="http://schemas.microsoft.com/office/drawing/2014/main" id="{06E819DC-F461-203C-9132-4EC6FA254DD6}"/>
            </a:ext>
          </a:extLst>
        </cdr:cNvPr>
        <cdr:cNvSpPr txBox="1"/>
      </cdr:nvSpPr>
      <cdr:spPr>
        <a:xfrm xmlns:a="http://schemas.openxmlformats.org/drawingml/2006/main">
          <a:off x="0" y="74691"/>
          <a:ext cx="8089409" cy="193106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b="1" dirty="0">
              <a:solidFill>
                <a:schemeClr val="bg1"/>
              </a:solidFill>
            </a:rPr>
            <a:t>INSIGHTS:</a:t>
          </a:r>
        </a:p>
        <a:p xmlns:a="http://schemas.openxmlformats.org/drawingml/2006/main">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Analyzing the distribution across various departments within the organization, we utilized visualizations to represent the proportion of employees in different departments:</a:t>
          </a:r>
        </a:p>
        <a:p xmlns:a="http://schemas.openxmlformats.org/drawingml/2006/main">
          <a:pPr lvl="1"/>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Operations Department: Hired the Maximum Number of Employees (1843)</a:t>
          </a:r>
        </a:p>
        <a:p xmlns:a="http://schemas.openxmlformats.org/drawingml/2006/main">
          <a:pPr lvl="1"/>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Human Resource Department: Hired the Least Number of Employees (70)</a:t>
          </a:r>
        </a:p>
        <a:p xmlns:a="http://schemas.openxmlformats.org/drawingml/2006/main">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xmlns:a="http://schemas.openxmlformats.org/drawingml/2006/main">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The departmental distribution is effectively illustrated using a bar chart, providing insights into the workforce allocation across different departments.</a:t>
          </a:r>
          <a:r>
            <a:rPr lang="en-US" sz="1400" dirty="0">
              <a:solidFill>
                <a:schemeClr val="bg1"/>
              </a:solidFill>
            </a:rPr>
            <a:t> </a:t>
          </a:r>
        </a:p>
      </cdr:txBody>
    </cdr:sp>
  </cdr:relSizeAnchor>
  <cdr:relSizeAnchor xmlns:cdr="http://schemas.openxmlformats.org/drawingml/2006/chartDrawing">
    <cdr:from>
      <cdr:x>0.15082</cdr:x>
      <cdr:y>0.34797</cdr:y>
    </cdr:from>
    <cdr:to>
      <cdr:x>0.86327</cdr:x>
      <cdr:y>0.96661</cdr:y>
    </cdr:to>
    <cdr:pic>
      <cdr:nvPicPr>
        <cdr:cNvPr id="4" name="chart">
          <a:extLst xmlns:a="http://schemas.openxmlformats.org/drawingml/2006/main">
            <a:ext uri="{FF2B5EF4-FFF2-40B4-BE49-F238E27FC236}">
              <a16:creationId xmlns:a16="http://schemas.microsoft.com/office/drawing/2014/main" id="{F46B6BF3-A5E9-8EB9-F86D-C65794B4586D}"/>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1232107" y="2097742"/>
          <a:ext cx="5820115" cy="3729536"/>
        </a:xfrm>
        <a:prstGeom xmlns:a="http://schemas.openxmlformats.org/drawingml/2006/main" prst="rect">
          <a:avLst/>
        </a:prstGeom>
      </cdr:spPr>
    </cdr:pic>
  </cdr:relSizeAnchor>
</c:userShapes>
</file>

<file path=ppt/drawings/drawing8.xml><?xml version="1.0" encoding="utf-8"?>
<c:userShapes xmlns:c="http://schemas.openxmlformats.org/drawingml/2006/chart">
  <cdr:relSizeAnchor xmlns:cdr="http://schemas.openxmlformats.org/drawingml/2006/chartDrawing">
    <cdr:from>
      <cdr:x>0</cdr:x>
      <cdr:y>0.01388</cdr:y>
    </cdr:from>
    <cdr:to>
      <cdr:x>0.99023</cdr:x>
      <cdr:y>0.36988</cdr:y>
    </cdr:to>
    <cdr:sp macro="" textlink="">
      <cdr:nvSpPr>
        <cdr:cNvPr id="6" name="TextBox 5">
          <a:extLst xmlns:a="http://schemas.openxmlformats.org/drawingml/2006/main">
            <a:ext uri="{FF2B5EF4-FFF2-40B4-BE49-F238E27FC236}">
              <a16:creationId xmlns:a16="http://schemas.microsoft.com/office/drawing/2014/main" id="{06E819DC-F461-203C-9132-4EC6FA254DD6}"/>
            </a:ext>
          </a:extLst>
        </cdr:cNvPr>
        <cdr:cNvSpPr txBox="1"/>
      </cdr:nvSpPr>
      <cdr:spPr>
        <a:xfrm xmlns:a="http://schemas.openxmlformats.org/drawingml/2006/main">
          <a:off x="0" y="83656"/>
          <a:ext cx="8089409" cy="214621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b="1" dirty="0">
              <a:solidFill>
                <a:schemeClr val="bg1"/>
              </a:solidFill>
            </a:rPr>
            <a:t>INSIGHTS:</a:t>
          </a:r>
        </a:p>
        <a:p xmlns:a="http://schemas.openxmlformats.org/drawingml/2006/main">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Finally, investigating the distribution of positions across different tiers, we leveraged charts and graphs to depict the position tiers within the company:</a:t>
          </a:r>
        </a:p>
        <a:p xmlns:a="http://schemas.openxmlformats.org/drawingml/2006/main">
          <a:pPr lvl="1"/>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'C9' Post: Most Commonly Held Position</a:t>
          </a:r>
        </a:p>
        <a:p xmlns:a="http://schemas.openxmlformats.org/drawingml/2006/main">
          <a:pPr lvl="1"/>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'I4' Post: Least Commonly Held Position</a:t>
          </a:r>
        </a:p>
        <a:p xmlns:a="http://schemas.openxmlformats.org/drawingml/2006/main">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xmlns:a="http://schemas.openxmlformats.org/drawingml/2006/main">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Using a pivot table and accompanying bar graph, we analyzed the distribution of position tiers across departments as well, revealing variations in position allocation based on departmental roles.</a:t>
          </a:r>
          <a:r>
            <a:rPr lang="en-US" sz="1400" dirty="0">
              <a:solidFill>
                <a:schemeClr val="bg1"/>
              </a:solidFill>
            </a:rPr>
            <a:t> </a:t>
          </a:r>
        </a:p>
      </cdr:txBody>
    </cdr:sp>
  </cdr:relSizeAnchor>
  <cdr:relSizeAnchor xmlns:cdr="http://schemas.openxmlformats.org/drawingml/2006/chartDrawing">
    <cdr:from>
      <cdr:x>0.10954</cdr:x>
      <cdr:y>0.35781</cdr:y>
    </cdr:from>
    <cdr:to>
      <cdr:x>0.90455</cdr:x>
      <cdr:y>0.96041</cdr:y>
    </cdr:to>
    <cdr:pic>
      <cdr:nvPicPr>
        <cdr:cNvPr id="3" name="chart">
          <a:extLst xmlns:a="http://schemas.openxmlformats.org/drawingml/2006/main">
            <a:ext uri="{FF2B5EF4-FFF2-40B4-BE49-F238E27FC236}">
              <a16:creationId xmlns:a16="http://schemas.microsoft.com/office/drawing/2014/main" id="{D5B41FAD-27A4-4E1C-649E-FB0B3DC4BCFD}"/>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894890" y="2157067"/>
          <a:ext cx="6494549" cy="3632835"/>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9A7646-64A1-4BED-BA0B-77C27DE51A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ABEFC0-5AA8-4302-B8B2-9ACD77A2E1D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82F98B-3DC8-431B-BBBF-B7C2B94E730B}" type="datetimeFigureOut">
              <a:rPr lang="en-US" smtClean="0"/>
              <a:t>4/7/2024</a:t>
            </a:fld>
            <a:endParaRPr lang="en-US" dirty="0"/>
          </a:p>
        </p:txBody>
      </p:sp>
      <p:sp>
        <p:nvSpPr>
          <p:cNvPr id="4" name="Footer Placeholder 3">
            <a:extLst>
              <a:ext uri="{FF2B5EF4-FFF2-40B4-BE49-F238E27FC236}">
                <a16:creationId xmlns:a16="http://schemas.microsoft.com/office/drawing/2014/main" id="{016656EA-4150-44D1-821F-53CA0DBA1A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6184F06-C917-4D16-B46F-633E54CA499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1F4691-38BC-4357-BA2E-AC7731A10A45}" type="slidenum">
              <a:rPr lang="en-US" smtClean="0"/>
              <a:t>‹#›</a:t>
            </a:fld>
            <a:endParaRPr lang="en-US" dirty="0"/>
          </a:p>
        </p:txBody>
      </p:sp>
    </p:spTree>
    <p:extLst>
      <p:ext uri="{BB962C8B-B14F-4D97-AF65-F5344CB8AC3E}">
        <p14:creationId xmlns:p14="http://schemas.microsoft.com/office/powerpoint/2010/main" val="32900607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7300D2-6E0D-49B5-9AB1-C6683F5C846D}" type="datetimeFigureOut">
              <a:rPr lang="en-US" smtClean="0"/>
              <a:t>4/7/2024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025FD9-6782-4777-BD37-B8EEBEF1E497}" type="slidenum">
              <a:rPr lang="en-US" smtClean="0"/>
              <a:t>‹#›</a:t>
            </a:fld>
            <a:endParaRPr lang="en-US" dirty="0"/>
          </a:p>
        </p:txBody>
      </p:sp>
    </p:spTree>
    <p:extLst>
      <p:ext uri="{BB962C8B-B14F-4D97-AF65-F5344CB8AC3E}">
        <p14:creationId xmlns:p14="http://schemas.microsoft.com/office/powerpoint/2010/main" val="3720810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1</a:t>
            </a:fld>
            <a:endParaRPr lang="en-US" dirty="0"/>
          </a:p>
        </p:txBody>
      </p:sp>
    </p:spTree>
    <p:extLst>
      <p:ext uri="{BB962C8B-B14F-4D97-AF65-F5344CB8AC3E}">
        <p14:creationId xmlns:p14="http://schemas.microsoft.com/office/powerpoint/2010/main" val="2793835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19</a:t>
            </a:fld>
            <a:endParaRPr lang="en-US" dirty="0"/>
          </a:p>
        </p:txBody>
      </p:sp>
    </p:spTree>
    <p:extLst>
      <p:ext uri="{BB962C8B-B14F-4D97-AF65-F5344CB8AC3E}">
        <p14:creationId xmlns:p14="http://schemas.microsoft.com/office/powerpoint/2010/main" val="1896698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21</a:t>
            </a:fld>
            <a:endParaRPr lang="en-US" dirty="0"/>
          </a:p>
        </p:txBody>
      </p:sp>
    </p:spTree>
    <p:extLst>
      <p:ext uri="{BB962C8B-B14F-4D97-AF65-F5344CB8AC3E}">
        <p14:creationId xmlns:p14="http://schemas.microsoft.com/office/powerpoint/2010/main" val="2822790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2</a:t>
            </a:fld>
            <a:endParaRPr lang="en-US" dirty="0"/>
          </a:p>
        </p:txBody>
      </p:sp>
    </p:spTree>
    <p:extLst>
      <p:ext uri="{BB962C8B-B14F-4D97-AF65-F5344CB8AC3E}">
        <p14:creationId xmlns:p14="http://schemas.microsoft.com/office/powerpoint/2010/main" val="742883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7</a:t>
            </a:fld>
            <a:endParaRPr lang="en-US" dirty="0"/>
          </a:p>
        </p:txBody>
      </p:sp>
    </p:spTree>
    <p:extLst>
      <p:ext uri="{BB962C8B-B14F-4D97-AF65-F5344CB8AC3E}">
        <p14:creationId xmlns:p14="http://schemas.microsoft.com/office/powerpoint/2010/main" val="4057456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8</a:t>
            </a:fld>
            <a:endParaRPr lang="en-US" dirty="0"/>
          </a:p>
        </p:txBody>
      </p:sp>
    </p:spTree>
    <p:extLst>
      <p:ext uri="{BB962C8B-B14F-4D97-AF65-F5344CB8AC3E}">
        <p14:creationId xmlns:p14="http://schemas.microsoft.com/office/powerpoint/2010/main" val="1301504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9</a:t>
            </a:fld>
            <a:endParaRPr lang="en-US" dirty="0"/>
          </a:p>
        </p:txBody>
      </p:sp>
    </p:spTree>
    <p:extLst>
      <p:ext uri="{BB962C8B-B14F-4D97-AF65-F5344CB8AC3E}">
        <p14:creationId xmlns:p14="http://schemas.microsoft.com/office/powerpoint/2010/main" val="1671330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11</a:t>
            </a:fld>
            <a:endParaRPr lang="en-US" dirty="0"/>
          </a:p>
        </p:txBody>
      </p:sp>
    </p:spTree>
    <p:extLst>
      <p:ext uri="{BB962C8B-B14F-4D97-AF65-F5344CB8AC3E}">
        <p14:creationId xmlns:p14="http://schemas.microsoft.com/office/powerpoint/2010/main" val="889029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13</a:t>
            </a:fld>
            <a:endParaRPr lang="en-US" dirty="0"/>
          </a:p>
        </p:txBody>
      </p:sp>
    </p:spTree>
    <p:extLst>
      <p:ext uri="{BB962C8B-B14F-4D97-AF65-F5344CB8AC3E}">
        <p14:creationId xmlns:p14="http://schemas.microsoft.com/office/powerpoint/2010/main" val="3495354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15</a:t>
            </a:fld>
            <a:endParaRPr lang="en-US" dirty="0"/>
          </a:p>
        </p:txBody>
      </p:sp>
    </p:spTree>
    <p:extLst>
      <p:ext uri="{BB962C8B-B14F-4D97-AF65-F5344CB8AC3E}">
        <p14:creationId xmlns:p14="http://schemas.microsoft.com/office/powerpoint/2010/main" val="1221445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17</a:t>
            </a:fld>
            <a:endParaRPr lang="en-US" dirty="0"/>
          </a:p>
        </p:txBody>
      </p:sp>
    </p:spTree>
    <p:extLst>
      <p:ext uri="{BB962C8B-B14F-4D97-AF65-F5344CB8AC3E}">
        <p14:creationId xmlns:p14="http://schemas.microsoft.com/office/powerpoint/2010/main" val="350372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54660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4/7/2024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3974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4/7/2024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97192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81794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0662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4/7/2024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13777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4/7/2024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94660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4/7/2024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3204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4/7/2024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64920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906981" y="1852122"/>
            <a:ext cx="2458230" cy="2008678"/>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4/7/2024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Content Placeholder 2">
            <a:extLst>
              <a:ext uri="{FF2B5EF4-FFF2-40B4-BE49-F238E27FC236}">
                <a16:creationId xmlns:a16="http://schemas.microsoft.com/office/drawing/2014/main" id="{87B0DF2F-DAFD-4616-9E25-0C28D75BF306}"/>
              </a:ext>
            </a:extLst>
          </p:cNvPr>
          <p:cNvSpPr>
            <a:spLocks noGrp="1"/>
          </p:cNvSpPr>
          <p:nvPr>
            <p:ph idx="13"/>
          </p:nvPr>
        </p:nvSpPr>
        <p:spPr>
          <a:xfrm>
            <a:off x="6491805" y="1852122"/>
            <a:ext cx="2458230" cy="2008678"/>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336DA0F9-D851-437C-A45B-EC125A3D3DB3}"/>
              </a:ext>
            </a:extLst>
          </p:cNvPr>
          <p:cNvSpPr>
            <a:spLocks noGrp="1"/>
          </p:cNvSpPr>
          <p:nvPr>
            <p:ph idx="14"/>
          </p:nvPr>
        </p:nvSpPr>
        <p:spPr>
          <a:xfrm>
            <a:off x="9076629" y="1852122"/>
            <a:ext cx="2458230" cy="2008678"/>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a:extLst>
              <a:ext uri="{FF2B5EF4-FFF2-40B4-BE49-F238E27FC236}">
                <a16:creationId xmlns:a16="http://schemas.microsoft.com/office/drawing/2014/main" id="{0FF0BA98-3AB4-4D88-B1C2-6279BCACFAD9}"/>
              </a:ext>
            </a:extLst>
          </p:cNvPr>
          <p:cNvSpPr>
            <a:spLocks noGrp="1"/>
          </p:cNvSpPr>
          <p:nvPr>
            <p:ph type="body" sz="quarter" idx="15"/>
          </p:nvPr>
        </p:nvSpPr>
        <p:spPr>
          <a:xfrm>
            <a:off x="3887792" y="3971924"/>
            <a:ext cx="2477419" cy="80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5">
            <a:extLst>
              <a:ext uri="{FF2B5EF4-FFF2-40B4-BE49-F238E27FC236}">
                <a16:creationId xmlns:a16="http://schemas.microsoft.com/office/drawing/2014/main" id="{D9DEF72B-B924-4A0D-8C83-3B370632C0D3}"/>
              </a:ext>
            </a:extLst>
          </p:cNvPr>
          <p:cNvSpPr>
            <a:spLocks noGrp="1"/>
          </p:cNvSpPr>
          <p:nvPr>
            <p:ph type="body" sz="quarter" idx="16"/>
          </p:nvPr>
        </p:nvSpPr>
        <p:spPr>
          <a:xfrm>
            <a:off x="6472616" y="3971925"/>
            <a:ext cx="2477419" cy="80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5">
            <a:extLst>
              <a:ext uri="{FF2B5EF4-FFF2-40B4-BE49-F238E27FC236}">
                <a16:creationId xmlns:a16="http://schemas.microsoft.com/office/drawing/2014/main" id="{E9D30C54-E9E8-4300-8DA4-352DB3A71A4F}"/>
              </a:ext>
            </a:extLst>
          </p:cNvPr>
          <p:cNvSpPr>
            <a:spLocks noGrp="1"/>
          </p:cNvSpPr>
          <p:nvPr>
            <p:ph type="body" sz="quarter" idx="17"/>
          </p:nvPr>
        </p:nvSpPr>
        <p:spPr>
          <a:xfrm>
            <a:off x="9070240" y="3971924"/>
            <a:ext cx="2458230" cy="80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5080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4/7/2024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59410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4/7/2024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35939692"/>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s://docs.google.com/spreadsheets/d/1Jr6ouOzXeSUN7l8fo2BSAhM_NTAP0cUT/edit?usp=sharing&amp;ouid=105901014631610155643&amp;rtpof=true&amp;sd=tru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69841E-71E7-4F51-8E6F-5E8A5E375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Plans">
            <a:extLst>
              <a:ext uri="{FF2B5EF4-FFF2-40B4-BE49-F238E27FC236}">
                <a16:creationId xmlns:a16="http://schemas.microsoft.com/office/drawing/2014/main" id="{A3A2E0DA-DA21-447D-AD1F-3DB915DD051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0" y="-1"/>
            <a:ext cx="12188932" cy="6858000"/>
          </a:xfrm>
          <a:prstGeom prst="rect">
            <a:avLst/>
          </a:prstGeom>
        </p:spPr>
      </p:pic>
      <p:sp>
        <p:nvSpPr>
          <p:cNvPr id="12" name="Rectangle 11">
            <a:extLst>
              <a:ext uri="{FF2B5EF4-FFF2-40B4-BE49-F238E27FC236}">
                <a16:creationId xmlns:a16="http://schemas.microsoft.com/office/drawing/2014/main" id="{594B067E-A161-4B29-A8FA-FEEB19449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D6CA50C-1A88-4B3F-A34F-FE199F4205A2}"/>
              </a:ext>
            </a:extLst>
          </p:cNvPr>
          <p:cNvSpPr>
            <a:spLocks noGrp="1"/>
          </p:cNvSpPr>
          <p:nvPr>
            <p:ph type="ctrTitle"/>
          </p:nvPr>
        </p:nvSpPr>
        <p:spPr>
          <a:xfrm>
            <a:off x="643467" y="1298448"/>
            <a:ext cx="3685070" cy="3255264"/>
          </a:xfrm>
        </p:spPr>
        <p:txBody>
          <a:bodyPr>
            <a:normAutofit/>
          </a:bodyPr>
          <a:lstStyle/>
          <a:p>
            <a:pPr marL="0" marR="0">
              <a:spcBef>
                <a:spcPts val="0"/>
              </a:spcBef>
              <a:spcAft>
                <a:spcPts val="0"/>
              </a:spcAft>
            </a:pPr>
            <a:r>
              <a:rPr lang="en-IN" sz="6000" b="1" dirty="0">
                <a:solidFill>
                  <a:schemeClr val="bg1"/>
                </a:solidFill>
                <a:effectLst/>
              </a:rPr>
              <a:t>Hiring Process Analytics</a:t>
            </a:r>
          </a:p>
        </p:txBody>
      </p:sp>
      <p:sp>
        <p:nvSpPr>
          <p:cNvPr id="3" name="Subtitle 2">
            <a:extLst>
              <a:ext uri="{FF2B5EF4-FFF2-40B4-BE49-F238E27FC236}">
                <a16:creationId xmlns:a16="http://schemas.microsoft.com/office/drawing/2014/main" id="{C9CC2D51-705E-403A-AC0E-9157DC5513A8}"/>
              </a:ext>
            </a:extLst>
          </p:cNvPr>
          <p:cNvSpPr>
            <a:spLocks noGrp="1"/>
          </p:cNvSpPr>
          <p:nvPr>
            <p:ph type="subTitle" idx="1"/>
          </p:nvPr>
        </p:nvSpPr>
        <p:spPr>
          <a:xfrm>
            <a:off x="643467" y="4670246"/>
            <a:ext cx="3685070" cy="914400"/>
          </a:xfrm>
        </p:spPr>
        <p:txBody>
          <a:bodyPr>
            <a:normAutofit/>
          </a:bodyPr>
          <a:lstStyle/>
          <a:p>
            <a:r>
              <a:rPr lang="en-US" b="1" dirty="0"/>
              <a:t>-By Aayushi Gupta</a:t>
            </a:r>
          </a:p>
        </p:txBody>
      </p:sp>
      <p:sp>
        <p:nvSpPr>
          <p:cNvPr id="14" name="Rectangle 13">
            <a:extLst>
              <a:ext uri="{FF2B5EF4-FFF2-40B4-BE49-F238E27FC236}">
                <a16:creationId xmlns:a16="http://schemas.microsoft.com/office/drawing/2014/main" id="{C20C741F-0826-4AB6-A92E-AB4EB5021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45828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19A7-5DD8-8ACC-F612-73A38536DDDF}"/>
              </a:ext>
            </a:extLst>
          </p:cNvPr>
          <p:cNvSpPr>
            <a:spLocks noGrp="1"/>
          </p:cNvSpPr>
          <p:nvPr>
            <p:ph type="ctrTitle"/>
          </p:nvPr>
        </p:nvSpPr>
        <p:spPr/>
        <p:txBody>
          <a:bodyPr/>
          <a:lstStyle/>
          <a:p>
            <a:r>
              <a:rPr lang="en-IN" dirty="0"/>
              <a:t>INSIGHTS:</a:t>
            </a:r>
            <a:br>
              <a:rPr lang="en-IN" dirty="0"/>
            </a:br>
            <a:r>
              <a:rPr lang="en-IN" dirty="0"/>
              <a:t>Hiring Analysis</a:t>
            </a:r>
          </a:p>
        </p:txBody>
      </p:sp>
    </p:spTree>
    <p:extLst>
      <p:ext uri="{BB962C8B-B14F-4D97-AF65-F5344CB8AC3E}">
        <p14:creationId xmlns:p14="http://schemas.microsoft.com/office/powerpoint/2010/main" val="503223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F9DE327-AEAE-44B2-8483-660A265AE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1492CA2-7E37-4577-8E02-1E79AE7EED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2856"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2110722-2775-4A70-8182-7C215D42C9B2}"/>
              </a:ext>
            </a:extLst>
          </p:cNvPr>
          <p:cNvSpPr>
            <a:spLocks noGrp="1"/>
          </p:cNvSpPr>
          <p:nvPr>
            <p:ph type="title"/>
          </p:nvPr>
        </p:nvSpPr>
        <p:spPr>
          <a:xfrm>
            <a:off x="8895775" y="1123837"/>
            <a:ext cx="2947482" cy="4601183"/>
          </a:xfrm>
        </p:spPr>
        <p:txBody>
          <a:bodyPr>
            <a:normAutofit/>
          </a:bodyPr>
          <a:lstStyle/>
          <a:p>
            <a:pPr marL="0" marR="0">
              <a:spcBef>
                <a:spcPts val="0"/>
              </a:spcBef>
              <a:spcAft>
                <a:spcPts val="0"/>
              </a:spcAft>
            </a:pPr>
            <a:r>
              <a:rPr lang="en-IN" sz="1600" dirty="0">
                <a:solidFill>
                  <a:schemeClr val="bg1"/>
                </a:solidFill>
                <a:effectLst/>
                <a:latin typeface="Calibri" panose="020F0502020204030204" pitchFamily="34" charset="0"/>
              </a:rPr>
              <a:t>The hiring process involves bringing new individuals into the organization for various roles.</a:t>
            </a:r>
            <a:br>
              <a:rPr lang="en-IN" sz="1600" dirty="0">
                <a:solidFill>
                  <a:schemeClr val="bg1"/>
                </a:solidFill>
                <a:effectLst/>
                <a:latin typeface="Calibri" panose="020F0502020204030204" pitchFamily="34" charset="0"/>
              </a:rPr>
            </a:br>
            <a:br>
              <a:rPr lang="en-IN" sz="1600" dirty="0">
                <a:solidFill>
                  <a:schemeClr val="bg1"/>
                </a:solidFill>
                <a:effectLst/>
                <a:latin typeface="Calibri" panose="020F0502020204030204" pitchFamily="34" charset="0"/>
              </a:rPr>
            </a:br>
            <a:r>
              <a:rPr lang="en-IN" sz="1800" b="1" dirty="0">
                <a:effectLst/>
                <a:latin typeface="Calibri" panose="020F0502020204030204" pitchFamily="34" charset="0"/>
              </a:rPr>
              <a:t>Task:</a:t>
            </a:r>
            <a:r>
              <a:rPr lang="en-US" sz="1800" dirty="0">
                <a:effectLst/>
                <a:latin typeface="Calibri" panose="020F0502020204030204" pitchFamily="34" charset="0"/>
              </a:rPr>
              <a:t> </a:t>
            </a:r>
            <a:r>
              <a:rPr lang="en-IN" sz="1800" dirty="0">
                <a:effectLst/>
                <a:latin typeface="Calibri" panose="020F0502020204030204" pitchFamily="34" charset="0"/>
              </a:rPr>
              <a:t>Determine the gender distribution of hires. How many males and females have been hired by the company?</a:t>
            </a:r>
          </a:p>
        </p:txBody>
      </p:sp>
      <p:sp>
        <p:nvSpPr>
          <p:cNvPr id="17" name="Rectangle 16">
            <a:extLst>
              <a:ext uri="{FF2B5EF4-FFF2-40B4-BE49-F238E27FC236}">
                <a16:creationId xmlns:a16="http://schemas.microsoft.com/office/drawing/2014/main" id="{87ACB9FA-C8E8-43F1-868B-D328ECFC3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8" name="Content Placeholder 7" descr="Chart">
            <a:extLst>
              <a:ext uri="{FF2B5EF4-FFF2-40B4-BE49-F238E27FC236}">
                <a16:creationId xmlns:a16="http://schemas.microsoft.com/office/drawing/2014/main" id="{20C180B3-FF82-4BC4-AA2E-E7DF3EF96D83}"/>
              </a:ext>
            </a:extLst>
          </p:cNvPr>
          <p:cNvGraphicFramePr>
            <a:graphicFrameLocks noGrp="1"/>
          </p:cNvGraphicFramePr>
          <p:nvPr>
            <p:ph idx="1"/>
            <p:extLst>
              <p:ext uri="{D42A27DB-BD31-4B8C-83A1-F6EECF244321}">
                <p14:modId xmlns:p14="http://schemas.microsoft.com/office/powerpoint/2010/main" val="4033321360"/>
              </p:ext>
            </p:extLst>
          </p:nvPr>
        </p:nvGraphicFramePr>
        <p:xfrm>
          <a:off x="268941" y="414714"/>
          <a:ext cx="8169222" cy="602857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30700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19A7-5DD8-8ACC-F612-73A38536DDDF}"/>
              </a:ext>
            </a:extLst>
          </p:cNvPr>
          <p:cNvSpPr>
            <a:spLocks noGrp="1"/>
          </p:cNvSpPr>
          <p:nvPr>
            <p:ph type="ctrTitle"/>
          </p:nvPr>
        </p:nvSpPr>
        <p:spPr/>
        <p:txBody>
          <a:bodyPr/>
          <a:lstStyle/>
          <a:p>
            <a:r>
              <a:rPr lang="en-IN" dirty="0"/>
              <a:t>INSIGHTS:</a:t>
            </a:r>
            <a:br>
              <a:rPr lang="en-IN" dirty="0"/>
            </a:br>
            <a:r>
              <a:rPr lang="en-IN" dirty="0"/>
              <a:t>Salary Analysis</a:t>
            </a:r>
          </a:p>
        </p:txBody>
      </p:sp>
    </p:spTree>
    <p:extLst>
      <p:ext uri="{BB962C8B-B14F-4D97-AF65-F5344CB8AC3E}">
        <p14:creationId xmlns:p14="http://schemas.microsoft.com/office/powerpoint/2010/main" val="2290824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F9DE327-AEAE-44B2-8483-660A265AE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1492CA2-7E37-4577-8E02-1E79AE7EED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2856"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2110722-2775-4A70-8182-7C215D42C9B2}"/>
              </a:ext>
            </a:extLst>
          </p:cNvPr>
          <p:cNvSpPr>
            <a:spLocks noGrp="1"/>
          </p:cNvSpPr>
          <p:nvPr>
            <p:ph type="title"/>
          </p:nvPr>
        </p:nvSpPr>
        <p:spPr>
          <a:xfrm>
            <a:off x="8895775" y="1123837"/>
            <a:ext cx="2947482" cy="4601183"/>
          </a:xfrm>
        </p:spPr>
        <p:txBody>
          <a:bodyPr>
            <a:normAutofit/>
          </a:bodyPr>
          <a:lstStyle/>
          <a:p>
            <a:pPr marL="0" marR="0">
              <a:spcBef>
                <a:spcPts val="0"/>
              </a:spcBef>
              <a:spcAft>
                <a:spcPts val="0"/>
              </a:spcAft>
            </a:pPr>
            <a:r>
              <a:rPr lang="en-IN" sz="1600" dirty="0">
                <a:solidFill>
                  <a:schemeClr val="bg1"/>
                </a:solidFill>
                <a:effectLst/>
                <a:latin typeface="Calibri" panose="020F0502020204030204" pitchFamily="34" charset="0"/>
              </a:rPr>
              <a:t>The average salary is calculated by adding up the salaries of a group of employees and then dividing the total by the number of employees.</a:t>
            </a:r>
            <a:br>
              <a:rPr lang="en-IN" sz="1800" dirty="0">
                <a:solidFill>
                  <a:srgbClr val="000000"/>
                </a:solidFill>
                <a:effectLst/>
                <a:latin typeface="Calibri" panose="020F0502020204030204" pitchFamily="34" charset="0"/>
              </a:rPr>
            </a:br>
            <a:br>
              <a:rPr lang="en-IN" sz="1800" dirty="0">
                <a:solidFill>
                  <a:srgbClr val="000000"/>
                </a:solidFill>
                <a:effectLst/>
                <a:latin typeface="Calibri" panose="020F0502020204030204" pitchFamily="34" charset="0"/>
              </a:rPr>
            </a:br>
            <a:r>
              <a:rPr lang="en-IN" sz="1800" b="1" dirty="0">
                <a:effectLst/>
                <a:latin typeface="Calibri" panose="020F0502020204030204" pitchFamily="34" charset="0"/>
              </a:rPr>
              <a:t>Task:</a:t>
            </a:r>
            <a:r>
              <a:rPr lang="en-US" sz="1800" b="1" dirty="0">
                <a:effectLst/>
                <a:latin typeface="Calibri" panose="020F0502020204030204" pitchFamily="34" charset="0"/>
              </a:rPr>
              <a:t> </a:t>
            </a:r>
            <a:r>
              <a:rPr lang="en-IN" sz="1800" dirty="0">
                <a:effectLst/>
                <a:latin typeface="Calibri" panose="020F0502020204030204" pitchFamily="34" charset="0"/>
              </a:rPr>
              <a:t>What is the average salary offered by this company? Use Excel functions to calculate this.</a:t>
            </a:r>
          </a:p>
        </p:txBody>
      </p:sp>
      <p:sp>
        <p:nvSpPr>
          <p:cNvPr id="17" name="Rectangle 16">
            <a:extLst>
              <a:ext uri="{FF2B5EF4-FFF2-40B4-BE49-F238E27FC236}">
                <a16:creationId xmlns:a16="http://schemas.microsoft.com/office/drawing/2014/main" id="{87ACB9FA-C8E8-43F1-868B-D328ECFC3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8" name="Content Placeholder 7" descr="Chart">
            <a:extLst>
              <a:ext uri="{FF2B5EF4-FFF2-40B4-BE49-F238E27FC236}">
                <a16:creationId xmlns:a16="http://schemas.microsoft.com/office/drawing/2014/main" id="{20C180B3-FF82-4BC4-AA2E-E7DF3EF96D83}"/>
              </a:ext>
            </a:extLst>
          </p:cNvPr>
          <p:cNvGraphicFramePr>
            <a:graphicFrameLocks noGrp="1"/>
          </p:cNvGraphicFramePr>
          <p:nvPr>
            <p:ph idx="1"/>
            <p:extLst>
              <p:ext uri="{D42A27DB-BD31-4B8C-83A1-F6EECF244321}">
                <p14:modId xmlns:p14="http://schemas.microsoft.com/office/powerpoint/2010/main" val="700042957"/>
              </p:ext>
            </p:extLst>
          </p:nvPr>
        </p:nvGraphicFramePr>
        <p:xfrm>
          <a:off x="268941" y="414714"/>
          <a:ext cx="8169222" cy="602857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86184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19A7-5DD8-8ACC-F612-73A38536DDDF}"/>
              </a:ext>
            </a:extLst>
          </p:cNvPr>
          <p:cNvSpPr>
            <a:spLocks noGrp="1"/>
          </p:cNvSpPr>
          <p:nvPr>
            <p:ph type="ctrTitle"/>
          </p:nvPr>
        </p:nvSpPr>
        <p:spPr/>
        <p:txBody>
          <a:bodyPr/>
          <a:lstStyle/>
          <a:p>
            <a:r>
              <a:rPr lang="en-IN" dirty="0"/>
              <a:t>INSIGHTS:</a:t>
            </a:r>
            <a:br>
              <a:rPr lang="en-IN" dirty="0"/>
            </a:br>
            <a:r>
              <a:rPr lang="en-IN" dirty="0"/>
              <a:t>Salary  Distribution</a:t>
            </a:r>
          </a:p>
        </p:txBody>
      </p:sp>
    </p:spTree>
    <p:extLst>
      <p:ext uri="{BB962C8B-B14F-4D97-AF65-F5344CB8AC3E}">
        <p14:creationId xmlns:p14="http://schemas.microsoft.com/office/powerpoint/2010/main" val="736202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F9DE327-AEAE-44B2-8483-660A265AE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1492CA2-7E37-4577-8E02-1E79AE7EED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2856"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2110722-2775-4A70-8182-7C215D42C9B2}"/>
              </a:ext>
            </a:extLst>
          </p:cNvPr>
          <p:cNvSpPr>
            <a:spLocks noGrp="1"/>
          </p:cNvSpPr>
          <p:nvPr>
            <p:ph type="title"/>
          </p:nvPr>
        </p:nvSpPr>
        <p:spPr>
          <a:xfrm>
            <a:off x="8895775" y="1123837"/>
            <a:ext cx="2947482" cy="4601183"/>
          </a:xfrm>
        </p:spPr>
        <p:txBody>
          <a:bodyPr>
            <a:normAutofit/>
          </a:bodyPr>
          <a:lstStyle/>
          <a:p>
            <a:pPr marL="0" marR="0">
              <a:spcBef>
                <a:spcPts val="0"/>
              </a:spcBef>
              <a:spcAft>
                <a:spcPts val="0"/>
              </a:spcAft>
            </a:pPr>
            <a:r>
              <a:rPr lang="en-IN" sz="1600" dirty="0">
                <a:solidFill>
                  <a:schemeClr val="bg1"/>
                </a:solidFill>
                <a:effectLst/>
                <a:latin typeface="Calibri" panose="020F0502020204030204" pitchFamily="34" charset="0"/>
              </a:rPr>
              <a:t>Class intervals represent ranges of values, in this case, salary ranges. The class interval is the difference between the upper and lower limits of a class.</a:t>
            </a:r>
            <a:br>
              <a:rPr lang="en-IN" sz="1600" dirty="0">
                <a:solidFill>
                  <a:schemeClr val="bg1"/>
                </a:solidFill>
                <a:effectLst/>
                <a:latin typeface="Calibri" panose="020F0502020204030204" pitchFamily="34" charset="0"/>
              </a:rPr>
            </a:br>
            <a:br>
              <a:rPr lang="en-IN" sz="1600" dirty="0">
                <a:solidFill>
                  <a:schemeClr val="bg1"/>
                </a:solidFill>
                <a:effectLst/>
                <a:latin typeface="Calibri" panose="020F0502020204030204" pitchFamily="34" charset="0"/>
              </a:rPr>
            </a:br>
            <a:r>
              <a:rPr lang="en-IN" sz="1800" b="1" dirty="0">
                <a:solidFill>
                  <a:schemeClr val="bg1"/>
                </a:solidFill>
                <a:effectLst/>
                <a:latin typeface="Calibri" panose="020F0502020204030204" pitchFamily="34" charset="0"/>
              </a:rPr>
              <a:t>Task:</a:t>
            </a:r>
            <a:r>
              <a:rPr lang="en-US" sz="1800" b="1" dirty="0">
                <a:solidFill>
                  <a:schemeClr val="bg1"/>
                </a:solidFill>
                <a:effectLst/>
                <a:latin typeface="Calibri" panose="020F0502020204030204" pitchFamily="34" charset="0"/>
              </a:rPr>
              <a:t> </a:t>
            </a:r>
            <a:r>
              <a:rPr lang="en-IN" sz="1800" dirty="0">
                <a:solidFill>
                  <a:schemeClr val="bg1"/>
                </a:solidFill>
                <a:effectLst/>
                <a:latin typeface="Calibri" panose="020F0502020204030204" pitchFamily="34" charset="0"/>
              </a:rPr>
              <a:t>Create class intervals for the salaries in the company. This will help you understand the salary distribution.</a:t>
            </a:r>
          </a:p>
        </p:txBody>
      </p:sp>
      <p:sp>
        <p:nvSpPr>
          <p:cNvPr id="17" name="Rectangle 16">
            <a:extLst>
              <a:ext uri="{FF2B5EF4-FFF2-40B4-BE49-F238E27FC236}">
                <a16:creationId xmlns:a16="http://schemas.microsoft.com/office/drawing/2014/main" id="{87ACB9FA-C8E8-43F1-868B-D328ECFC3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8" name="Content Placeholder 7" descr="Chart">
            <a:extLst>
              <a:ext uri="{FF2B5EF4-FFF2-40B4-BE49-F238E27FC236}">
                <a16:creationId xmlns:a16="http://schemas.microsoft.com/office/drawing/2014/main" id="{20C180B3-FF82-4BC4-AA2E-E7DF3EF96D83}"/>
              </a:ext>
            </a:extLst>
          </p:cNvPr>
          <p:cNvGraphicFramePr>
            <a:graphicFrameLocks noGrp="1"/>
          </p:cNvGraphicFramePr>
          <p:nvPr>
            <p:ph idx="1"/>
            <p:extLst>
              <p:ext uri="{D42A27DB-BD31-4B8C-83A1-F6EECF244321}">
                <p14:modId xmlns:p14="http://schemas.microsoft.com/office/powerpoint/2010/main" val="1408566731"/>
              </p:ext>
            </p:extLst>
          </p:nvPr>
        </p:nvGraphicFramePr>
        <p:xfrm>
          <a:off x="268941" y="414714"/>
          <a:ext cx="8169222" cy="602857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19247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19A7-5DD8-8ACC-F612-73A38536DDDF}"/>
              </a:ext>
            </a:extLst>
          </p:cNvPr>
          <p:cNvSpPr>
            <a:spLocks noGrp="1"/>
          </p:cNvSpPr>
          <p:nvPr>
            <p:ph type="ctrTitle"/>
          </p:nvPr>
        </p:nvSpPr>
        <p:spPr/>
        <p:txBody>
          <a:bodyPr/>
          <a:lstStyle/>
          <a:p>
            <a:r>
              <a:rPr lang="en-IN" dirty="0"/>
              <a:t>INSIGHTS:</a:t>
            </a:r>
            <a:br>
              <a:rPr lang="en-IN" dirty="0"/>
            </a:br>
            <a:r>
              <a:rPr lang="en-IN" dirty="0"/>
              <a:t>Departmental Analysis</a:t>
            </a:r>
          </a:p>
        </p:txBody>
      </p:sp>
    </p:spTree>
    <p:extLst>
      <p:ext uri="{BB962C8B-B14F-4D97-AF65-F5344CB8AC3E}">
        <p14:creationId xmlns:p14="http://schemas.microsoft.com/office/powerpoint/2010/main" val="2798852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F9DE327-AEAE-44B2-8483-660A265AE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1492CA2-7E37-4577-8E02-1E79AE7EED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2856"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2110722-2775-4A70-8182-7C215D42C9B2}"/>
              </a:ext>
            </a:extLst>
          </p:cNvPr>
          <p:cNvSpPr>
            <a:spLocks noGrp="1"/>
          </p:cNvSpPr>
          <p:nvPr>
            <p:ph type="title"/>
          </p:nvPr>
        </p:nvSpPr>
        <p:spPr>
          <a:xfrm>
            <a:off x="8895775" y="1123837"/>
            <a:ext cx="2947482" cy="4601183"/>
          </a:xfrm>
        </p:spPr>
        <p:txBody>
          <a:bodyPr>
            <a:normAutofit/>
          </a:bodyPr>
          <a:lstStyle/>
          <a:p>
            <a:pPr marL="0" marR="0">
              <a:spcBef>
                <a:spcPts val="0"/>
              </a:spcBef>
              <a:spcAft>
                <a:spcPts val="0"/>
              </a:spcAft>
            </a:pPr>
            <a:r>
              <a:rPr lang="en-IN" sz="1600" dirty="0">
                <a:solidFill>
                  <a:schemeClr val="bg1"/>
                </a:solidFill>
                <a:effectLst/>
                <a:latin typeface="Calibri" panose="020F0502020204030204" pitchFamily="34" charset="0"/>
              </a:rPr>
              <a:t>Visualizing data through charts and plots is a crucial part of data analysis.</a:t>
            </a:r>
            <a:br>
              <a:rPr lang="en-IN" sz="1600" dirty="0">
                <a:solidFill>
                  <a:schemeClr val="bg1"/>
                </a:solidFill>
                <a:effectLst/>
                <a:latin typeface="Calibri" panose="020F0502020204030204" pitchFamily="34" charset="0"/>
              </a:rPr>
            </a:br>
            <a:br>
              <a:rPr lang="en-IN" sz="1600" dirty="0">
                <a:solidFill>
                  <a:schemeClr val="bg1"/>
                </a:solidFill>
                <a:effectLst/>
                <a:latin typeface="Calibri" panose="020F0502020204030204" pitchFamily="34" charset="0"/>
              </a:rPr>
            </a:br>
            <a:r>
              <a:rPr lang="en-IN" sz="1800" b="1" dirty="0">
                <a:solidFill>
                  <a:schemeClr val="bg1"/>
                </a:solidFill>
                <a:effectLst/>
                <a:latin typeface="Calibri" panose="020F0502020204030204" pitchFamily="34" charset="0"/>
              </a:rPr>
              <a:t>Task:</a:t>
            </a:r>
            <a:r>
              <a:rPr lang="en-US" sz="1800" dirty="0">
                <a:solidFill>
                  <a:schemeClr val="bg1"/>
                </a:solidFill>
                <a:effectLst/>
                <a:latin typeface="Calibri" panose="020F0502020204030204" pitchFamily="34" charset="0"/>
              </a:rPr>
              <a:t> </a:t>
            </a:r>
            <a:r>
              <a:rPr lang="en-IN" sz="1800" dirty="0">
                <a:solidFill>
                  <a:schemeClr val="bg1"/>
                </a:solidFill>
                <a:effectLst/>
                <a:latin typeface="Calibri" panose="020F0502020204030204" pitchFamily="34" charset="0"/>
              </a:rPr>
              <a:t>Use a pie chart, bar graph, or any other suitable visualization to show the proportion of people working in different departments.</a:t>
            </a:r>
          </a:p>
        </p:txBody>
      </p:sp>
      <p:sp>
        <p:nvSpPr>
          <p:cNvPr id="17" name="Rectangle 16">
            <a:extLst>
              <a:ext uri="{FF2B5EF4-FFF2-40B4-BE49-F238E27FC236}">
                <a16:creationId xmlns:a16="http://schemas.microsoft.com/office/drawing/2014/main" id="{87ACB9FA-C8E8-43F1-868B-D328ECFC3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8" name="Content Placeholder 7" descr="Chart">
            <a:extLst>
              <a:ext uri="{FF2B5EF4-FFF2-40B4-BE49-F238E27FC236}">
                <a16:creationId xmlns:a16="http://schemas.microsoft.com/office/drawing/2014/main" id="{20C180B3-FF82-4BC4-AA2E-E7DF3EF96D83}"/>
              </a:ext>
            </a:extLst>
          </p:cNvPr>
          <p:cNvGraphicFramePr>
            <a:graphicFrameLocks noGrp="1"/>
          </p:cNvGraphicFramePr>
          <p:nvPr>
            <p:ph idx="1"/>
            <p:extLst>
              <p:ext uri="{D42A27DB-BD31-4B8C-83A1-F6EECF244321}">
                <p14:modId xmlns:p14="http://schemas.microsoft.com/office/powerpoint/2010/main" val="388605215"/>
              </p:ext>
            </p:extLst>
          </p:nvPr>
        </p:nvGraphicFramePr>
        <p:xfrm>
          <a:off x="268941" y="414714"/>
          <a:ext cx="8169222" cy="602857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06018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19A7-5DD8-8ACC-F612-73A38536DDDF}"/>
              </a:ext>
            </a:extLst>
          </p:cNvPr>
          <p:cNvSpPr>
            <a:spLocks noGrp="1"/>
          </p:cNvSpPr>
          <p:nvPr>
            <p:ph type="ctrTitle"/>
          </p:nvPr>
        </p:nvSpPr>
        <p:spPr/>
        <p:txBody>
          <a:bodyPr/>
          <a:lstStyle/>
          <a:p>
            <a:r>
              <a:rPr lang="en-IN" dirty="0"/>
              <a:t>INSIGHTS:</a:t>
            </a:r>
            <a:br>
              <a:rPr lang="en-IN" dirty="0"/>
            </a:br>
            <a:r>
              <a:rPr lang="en-IN" dirty="0"/>
              <a:t>Position Tier Analysis</a:t>
            </a:r>
          </a:p>
        </p:txBody>
      </p:sp>
    </p:spTree>
    <p:extLst>
      <p:ext uri="{BB962C8B-B14F-4D97-AF65-F5344CB8AC3E}">
        <p14:creationId xmlns:p14="http://schemas.microsoft.com/office/powerpoint/2010/main" val="870043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F9DE327-AEAE-44B2-8483-660A265AE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1492CA2-7E37-4577-8E02-1E79AE7EED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2856"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2110722-2775-4A70-8182-7C215D42C9B2}"/>
              </a:ext>
            </a:extLst>
          </p:cNvPr>
          <p:cNvSpPr>
            <a:spLocks noGrp="1"/>
          </p:cNvSpPr>
          <p:nvPr>
            <p:ph type="title"/>
          </p:nvPr>
        </p:nvSpPr>
        <p:spPr>
          <a:xfrm>
            <a:off x="8895775" y="1123837"/>
            <a:ext cx="2947482" cy="4601183"/>
          </a:xfrm>
        </p:spPr>
        <p:txBody>
          <a:bodyPr>
            <a:normAutofit/>
          </a:bodyPr>
          <a:lstStyle/>
          <a:p>
            <a:pPr rtl="0" fontAlgn="ctr">
              <a:spcBef>
                <a:spcPts val="0"/>
              </a:spcBef>
              <a:spcAft>
                <a:spcPts val="0"/>
              </a:spcAft>
            </a:pPr>
            <a:r>
              <a:rPr lang="en-IN" sz="1600" dirty="0">
                <a:solidFill>
                  <a:schemeClr val="bg1"/>
                </a:solidFill>
                <a:effectLst/>
                <a:latin typeface="Calibri" panose="020F0502020204030204" pitchFamily="34" charset="0"/>
              </a:rPr>
              <a:t>Different positions within a company often have different tiers or levels.</a:t>
            </a:r>
            <a:br>
              <a:rPr lang="en-IN" sz="1600" dirty="0">
                <a:solidFill>
                  <a:schemeClr val="bg1"/>
                </a:solidFill>
                <a:effectLst/>
                <a:latin typeface="Calibri" panose="020F0502020204030204" pitchFamily="34" charset="0"/>
              </a:rPr>
            </a:br>
            <a:br>
              <a:rPr lang="en-IN" sz="1600" dirty="0">
                <a:solidFill>
                  <a:schemeClr val="bg1"/>
                </a:solidFill>
                <a:effectLst/>
                <a:latin typeface="Calibri" panose="020F0502020204030204" pitchFamily="34" charset="0"/>
              </a:rPr>
            </a:br>
            <a:r>
              <a:rPr lang="en-IN" sz="1800" b="1" dirty="0">
                <a:solidFill>
                  <a:schemeClr val="bg1"/>
                </a:solidFill>
                <a:effectLst/>
                <a:latin typeface="Calibri" panose="020F0502020204030204" pitchFamily="34" charset="0"/>
              </a:rPr>
              <a:t>Task:</a:t>
            </a:r>
            <a:r>
              <a:rPr lang="en-US" sz="1800" b="1" dirty="0">
                <a:solidFill>
                  <a:schemeClr val="bg1"/>
                </a:solidFill>
                <a:effectLst/>
                <a:latin typeface="Calibri" panose="020F0502020204030204" pitchFamily="34" charset="0"/>
              </a:rPr>
              <a:t> </a:t>
            </a:r>
            <a:r>
              <a:rPr lang="en-IN" sz="1800" dirty="0">
                <a:solidFill>
                  <a:schemeClr val="bg1"/>
                </a:solidFill>
                <a:effectLst/>
                <a:latin typeface="Calibri" panose="020F0502020204030204" pitchFamily="34" charset="0"/>
              </a:rPr>
              <a:t>Use a chart or graph to represent the different position tiers within the company. This will help you understand the distribution of positions across different tiers.</a:t>
            </a:r>
          </a:p>
        </p:txBody>
      </p:sp>
      <p:sp>
        <p:nvSpPr>
          <p:cNvPr id="17" name="Rectangle 16">
            <a:extLst>
              <a:ext uri="{FF2B5EF4-FFF2-40B4-BE49-F238E27FC236}">
                <a16:creationId xmlns:a16="http://schemas.microsoft.com/office/drawing/2014/main" id="{87ACB9FA-C8E8-43F1-868B-D328ECFC3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8" name="Content Placeholder 7" descr="Chart">
            <a:extLst>
              <a:ext uri="{FF2B5EF4-FFF2-40B4-BE49-F238E27FC236}">
                <a16:creationId xmlns:a16="http://schemas.microsoft.com/office/drawing/2014/main" id="{20C180B3-FF82-4BC4-AA2E-E7DF3EF96D83}"/>
              </a:ext>
            </a:extLst>
          </p:cNvPr>
          <p:cNvGraphicFramePr>
            <a:graphicFrameLocks noGrp="1"/>
          </p:cNvGraphicFramePr>
          <p:nvPr>
            <p:ph idx="1"/>
            <p:extLst>
              <p:ext uri="{D42A27DB-BD31-4B8C-83A1-F6EECF244321}">
                <p14:modId xmlns:p14="http://schemas.microsoft.com/office/powerpoint/2010/main" val="3164025411"/>
              </p:ext>
            </p:extLst>
          </p:nvPr>
        </p:nvGraphicFramePr>
        <p:xfrm>
          <a:off x="268941" y="414714"/>
          <a:ext cx="8169222" cy="602857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89714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DA178560-78C9-4CB5-BE46-05302CDA8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multiple people looking at blueprints&#10;">
            <a:extLst>
              <a:ext uri="{FF2B5EF4-FFF2-40B4-BE49-F238E27FC236}">
                <a16:creationId xmlns:a16="http://schemas.microsoft.com/office/drawing/2014/main" id="{DC582F7A-0108-4267-A3E3-CA43CDA209C6}"/>
              </a:ext>
            </a:extLst>
          </p:cNvPr>
          <p:cNvPicPr>
            <a:picLocks noChangeAspect="1"/>
          </p:cNvPicPr>
          <p:nvPr/>
        </p:nvPicPr>
        <p:blipFill rotWithShape="1">
          <a:blip r:embed="rId3"/>
          <a:srcRect l="25"/>
          <a:stretch/>
        </p:blipFill>
        <p:spPr>
          <a:xfrm>
            <a:off x="20" y="1"/>
            <a:ext cx="12188932" cy="6858000"/>
          </a:xfrm>
          <a:prstGeom prst="rect">
            <a:avLst/>
          </a:prstGeom>
        </p:spPr>
      </p:pic>
      <p:sp>
        <p:nvSpPr>
          <p:cNvPr id="34" name="Rectangle 33">
            <a:extLst>
              <a:ext uri="{FF2B5EF4-FFF2-40B4-BE49-F238E27FC236}">
                <a16:creationId xmlns:a16="http://schemas.microsoft.com/office/drawing/2014/main" id="{69461EC9-A94F-4225-B526-5C862F340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8492750-E12D-4995-ABCB-5BB846060890}"/>
              </a:ext>
            </a:extLst>
          </p:cNvPr>
          <p:cNvSpPr>
            <a:spLocks noGrp="1"/>
          </p:cNvSpPr>
          <p:nvPr>
            <p:ph type="title"/>
          </p:nvPr>
        </p:nvSpPr>
        <p:spPr>
          <a:xfrm>
            <a:off x="252919" y="1123837"/>
            <a:ext cx="2947482" cy="4601183"/>
          </a:xfrm>
        </p:spPr>
        <p:txBody>
          <a:bodyPr>
            <a:normAutofit/>
          </a:bodyPr>
          <a:lstStyle/>
          <a:p>
            <a:r>
              <a:rPr lang="en-US" sz="2400" dirty="0"/>
              <a:t>- Project Description</a:t>
            </a:r>
            <a:br>
              <a:rPr lang="en-US" sz="2400" dirty="0"/>
            </a:br>
            <a:r>
              <a:rPr lang="en-US" sz="2400" dirty="0"/>
              <a:t>- Approach</a:t>
            </a:r>
            <a:br>
              <a:rPr lang="en-US" sz="2400" dirty="0"/>
            </a:br>
            <a:r>
              <a:rPr lang="en-US" sz="2400" dirty="0"/>
              <a:t>- Tech Stack Used</a:t>
            </a:r>
            <a:br>
              <a:rPr lang="en-US" sz="2400" dirty="0"/>
            </a:br>
            <a:r>
              <a:rPr lang="en-US" sz="2400" dirty="0"/>
              <a:t>- Insights</a:t>
            </a:r>
            <a:br>
              <a:rPr lang="en-US" sz="2400" dirty="0"/>
            </a:br>
            <a:r>
              <a:rPr lang="en-US" sz="2400" dirty="0"/>
              <a:t>- Result</a:t>
            </a:r>
            <a:br>
              <a:rPr lang="en-US" sz="2400" dirty="0"/>
            </a:br>
            <a:r>
              <a:rPr lang="en-US" sz="2400" dirty="0"/>
              <a:t>- Drive Link</a:t>
            </a:r>
          </a:p>
        </p:txBody>
      </p:sp>
      <p:sp>
        <p:nvSpPr>
          <p:cNvPr id="36" name="Rectangle 35">
            <a:extLst>
              <a:ext uri="{FF2B5EF4-FFF2-40B4-BE49-F238E27FC236}">
                <a16:creationId xmlns:a16="http://schemas.microsoft.com/office/drawing/2014/main" id="{D87160F7-FCB2-48B7-8BB8-BEFF45F6BF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7130" y="754144"/>
            <a:ext cx="7865196" cy="5335760"/>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E9282B84-621E-4580-80B7-222118AE4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3" descr="Icon SmartArt placeholder ">
            <a:extLst>
              <a:ext uri="{FF2B5EF4-FFF2-40B4-BE49-F238E27FC236}">
                <a16:creationId xmlns:a16="http://schemas.microsoft.com/office/drawing/2014/main" id="{F5DF3745-CCEE-4BD3-9E49-A25F9124ACF6}"/>
              </a:ext>
            </a:extLst>
          </p:cNvPr>
          <p:cNvGraphicFramePr>
            <a:graphicFrameLocks noGrp="1"/>
          </p:cNvGraphicFramePr>
          <p:nvPr>
            <p:ph idx="1"/>
            <p:extLst>
              <p:ext uri="{D42A27DB-BD31-4B8C-83A1-F6EECF244321}">
                <p14:modId xmlns:p14="http://schemas.microsoft.com/office/powerpoint/2010/main" val="2826998391"/>
              </p:ext>
            </p:extLst>
          </p:nvPr>
        </p:nvGraphicFramePr>
        <p:xfrm>
          <a:off x="3972128" y="971055"/>
          <a:ext cx="7315200" cy="4901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15916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CAE39-A382-2FDD-08C0-2A4F5DC554F7}"/>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5D3221DC-C39A-00E0-A714-AC90C3BB1450}"/>
              </a:ext>
            </a:extLst>
          </p:cNvPr>
          <p:cNvSpPr>
            <a:spLocks noGrp="1"/>
          </p:cNvSpPr>
          <p:nvPr>
            <p:ph idx="1"/>
          </p:nvPr>
        </p:nvSpPr>
        <p:spPr>
          <a:xfrm>
            <a:off x="3714751" y="790575"/>
            <a:ext cx="7896224" cy="5248275"/>
          </a:xfrm>
          <a:solidFill>
            <a:schemeClr val="bg1"/>
          </a:solidFill>
        </p:spPr>
        <p:txBody>
          <a:bodyPr>
            <a:normAutofit/>
          </a:bodyPr>
          <a:lstStyle/>
          <a:p>
            <a:pPr marL="0" indent="0">
              <a:buNone/>
            </a:pPr>
            <a:r>
              <a:rPr lang="en-US" sz="1400" dirty="0">
                <a:latin typeface="Calibri" panose="020F0502020204030204" pitchFamily="34" charset="0"/>
                <a:ea typeface="Calibri" panose="020F0502020204030204" pitchFamily="34" charset="0"/>
                <a:cs typeface="Calibri" panose="020F0502020204030204" pitchFamily="34" charset="0"/>
              </a:rPr>
              <a:t>To review the findings of our analysis in this project, we can have a quick recap. The hiring analysis reveals a total of 4697 new hires, with males comprising 54.57% and females 39.51% of the workforce. The average salary is $49,983.74, with notable disparities between minimum and maximum salaries and identification of three outliers. Salary distribution highlights a concentration between $72,000 to $82,000, with minimal salaries below $2,000. Operations department hired the most employees, while Human Resources hired the least. Position tier analysis shows 'C9' as the most common position and 'I4' as the least. Visualizations, including pie charts and histograms, effectively depict these insights, aiding in workforce and strategic planning.</a:t>
            </a:r>
          </a:p>
          <a:p>
            <a:pPr marL="0" indent="0">
              <a:buNone/>
            </a:pPr>
            <a:r>
              <a:rPr lang="en-US" sz="1400" dirty="0">
                <a:latin typeface="Calibri" panose="020F0502020204030204" pitchFamily="34" charset="0"/>
                <a:ea typeface="Calibri" panose="020F0502020204030204" pitchFamily="34" charset="0"/>
                <a:cs typeface="Calibri" panose="020F0502020204030204" pitchFamily="34" charset="0"/>
              </a:rPr>
              <a:t>By leveraging visualizations and data analysis tools, we stand to gain valuable insights into hiring patterns, salary structures, departmental allocations, and position distributions within our organization. These findings provide a comprehensive understanding of our workforce dynamics and can guide strategic decision-making moving forward.</a:t>
            </a:r>
          </a:p>
        </p:txBody>
      </p:sp>
    </p:spTree>
    <p:extLst>
      <p:ext uri="{BB962C8B-B14F-4D97-AF65-F5344CB8AC3E}">
        <p14:creationId xmlns:p14="http://schemas.microsoft.com/office/powerpoint/2010/main" val="4119205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4A7FC5-56F0-4FE3-8383-04EE929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Working">
            <a:extLst>
              <a:ext uri="{FF2B5EF4-FFF2-40B4-BE49-F238E27FC236}">
                <a16:creationId xmlns:a16="http://schemas.microsoft.com/office/drawing/2014/main" id="{BC829010-59E7-4B6E-AE76-EEE7D0ED0D8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0" y="-1"/>
            <a:ext cx="12188932" cy="6858000"/>
          </a:xfrm>
          <a:prstGeom prst="rect">
            <a:avLst/>
          </a:prstGeom>
        </p:spPr>
      </p:pic>
      <p:sp>
        <p:nvSpPr>
          <p:cNvPr id="12" name="Rectangle 11">
            <a:extLst>
              <a:ext uri="{FF2B5EF4-FFF2-40B4-BE49-F238E27FC236}">
                <a16:creationId xmlns:a16="http://schemas.microsoft.com/office/drawing/2014/main" id="{DE6BEBC3-6A99-4A53-9835-9875E0841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993299F-3E8A-4BF7-9C3D-B9F22CF94C4E}"/>
              </a:ext>
            </a:extLst>
          </p:cNvPr>
          <p:cNvSpPr>
            <a:spLocks noGrp="1"/>
          </p:cNvSpPr>
          <p:nvPr>
            <p:ph type="ctrTitle"/>
          </p:nvPr>
        </p:nvSpPr>
        <p:spPr>
          <a:xfrm>
            <a:off x="1069848" y="1298448"/>
            <a:ext cx="7315200" cy="2130552"/>
          </a:xfrm>
        </p:spPr>
        <p:txBody>
          <a:bodyPr>
            <a:normAutofit/>
          </a:bodyPr>
          <a:lstStyle/>
          <a:p>
            <a:r>
              <a:rPr lang="en-US" sz="6000" b="1" dirty="0"/>
              <a:t>DRIVE LINK</a:t>
            </a:r>
          </a:p>
        </p:txBody>
      </p:sp>
      <p:sp>
        <p:nvSpPr>
          <p:cNvPr id="3" name="Subtitle 2">
            <a:extLst>
              <a:ext uri="{FF2B5EF4-FFF2-40B4-BE49-F238E27FC236}">
                <a16:creationId xmlns:a16="http://schemas.microsoft.com/office/drawing/2014/main" id="{EF6083A9-53C1-4358-80D7-727411C121D9}"/>
              </a:ext>
            </a:extLst>
          </p:cNvPr>
          <p:cNvSpPr>
            <a:spLocks noGrp="1"/>
          </p:cNvSpPr>
          <p:nvPr>
            <p:ph type="subTitle" idx="1"/>
          </p:nvPr>
        </p:nvSpPr>
        <p:spPr>
          <a:xfrm>
            <a:off x="1100015" y="3454094"/>
            <a:ext cx="7315200" cy="2130552"/>
          </a:xfrm>
        </p:spPr>
        <p:txBody>
          <a:bodyPr>
            <a:normAutofit/>
          </a:bodyPr>
          <a:lstStyle/>
          <a:p>
            <a:r>
              <a:rPr lang="en-US" b="1" dirty="0"/>
              <a:t>Please click below to find the link to the excel sheet:</a:t>
            </a:r>
          </a:p>
          <a:p>
            <a:r>
              <a:rPr lang="en-US" b="1" dirty="0">
                <a:hlinkClick r:id="rId4"/>
              </a:rPr>
              <a:t>Statistics</a:t>
            </a:r>
            <a:endParaRPr lang="en-US" dirty="0"/>
          </a:p>
        </p:txBody>
      </p:sp>
      <p:sp>
        <p:nvSpPr>
          <p:cNvPr id="14" name="Rectangle 13">
            <a:extLst>
              <a:ext uri="{FF2B5EF4-FFF2-40B4-BE49-F238E27FC236}">
                <a16:creationId xmlns:a16="http://schemas.microsoft.com/office/drawing/2014/main" id="{D1006911-EDB8-4CDF-AEAA-A3FA06085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5816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CAE39-A382-2FDD-08C0-2A4F5DC554F7}"/>
              </a:ext>
            </a:extLst>
          </p:cNvPr>
          <p:cNvSpPr>
            <a:spLocks noGrp="1"/>
          </p:cNvSpPr>
          <p:nvPr>
            <p:ph type="title"/>
          </p:nvPr>
        </p:nvSpPr>
        <p:spPr/>
        <p:txBody>
          <a:bodyPr/>
          <a:lstStyle/>
          <a:p>
            <a:r>
              <a:rPr lang="en-IN" dirty="0"/>
              <a:t>PROJECT DESCRIPTION</a:t>
            </a:r>
          </a:p>
        </p:txBody>
      </p:sp>
      <p:sp>
        <p:nvSpPr>
          <p:cNvPr id="3" name="Content Placeholder 2">
            <a:extLst>
              <a:ext uri="{FF2B5EF4-FFF2-40B4-BE49-F238E27FC236}">
                <a16:creationId xmlns:a16="http://schemas.microsoft.com/office/drawing/2014/main" id="{5D3221DC-C39A-00E0-A714-AC90C3BB1450}"/>
              </a:ext>
            </a:extLst>
          </p:cNvPr>
          <p:cNvSpPr>
            <a:spLocks noGrp="1"/>
          </p:cNvSpPr>
          <p:nvPr>
            <p:ph idx="1"/>
          </p:nvPr>
        </p:nvSpPr>
        <p:spPr>
          <a:xfrm>
            <a:off x="3629025" y="815340"/>
            <a:ext cx="8020050" cy="5227320"/>
          </a:xfrm>
          <a:solidFill>
            <a:schemeClr val="bg1"/>
          </a:solidFill>
        </p:spPr>
        <p:txBody>
          <a:bodyPr>
            <a:normAutofit/>
          </a:bodyPr>
          <a:lstStyle/>
          <a:p>
            <a:pPr marL="0" indent="0">
              <a:buNone/>
            </a:pPr>
            <a:r>
              <a:rPr lang="en-US" sz="1600" dirty="0"/>
              <a:t>As a data analyst for a multinational corporation, my role involved examining the company's hiring process data to extract significant insights. The hiring process is a critical function within any organization, and comprehending trends like rejection rates, interview frequencies, job classifications, and vacant positions can furnish invaluable intelligence for the recruitment department. </a:t>
            </a:r>
          </a:p>
          <a:p>
            <a:pPr marL="0" indent="0">
              <a:buNone/>
            </a:pPr>
            <a:r>
              <a:rPr lang="en-US" sz="1600" dirty="0"/>
              <a:t>In this capacity, I was given a dataset containing records of prior hires. The objective was to delve into this dataset, conduct analyses that address key questions pivotal to enhancing the company's hiring procedures. By doing so, I contribute to refining and optimizing the hiring process for better organizational outcomes.</a:t>
            </a:r>
            <a:endParaRPr lang="en-IN" sz="1600" dirty="0"/>
          </a:p>
        </p:txBody>
      </p:sp>
    </p:spTree>
    <p:extLst>
      <p:ext uri="{BB962C8B-B14F-4D97-AF65-F5344CB8AC3E}">
        <p14:creationId xmlns:p14="http://schemas.microsoft.com/office/powerpoint/2010/main" val="322795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CAE39-A382-2FDD-08C0-2A4F5DC554F7}"/>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5D3221DC-C39A-00E0-A714-AC90C3BB1450}"/>
              </a:ext>
            </a:extLst>
          </p:cNvPr>
          <p:cNvSpPr>
            <a:spLocks noGrp="1"/>
          </p:cNvSpPr>
          <p:nvPr>
            <p:ph idx="1"/>
          </p:nvPr>
        </p:nvSpPr>
        <p:spPr>
          <a:xfrm>
            <a:off x="3714751" y="790575"/>
            <a:ext cx="7896224" cy="5248275"/>
          </a:xfrm>
          <a:solidFill>
            <a:schemeClr val="bg1"/>
          </a:solidFill>
        </p:spPr>
        <p:txBody>
          <a:bodyPr>
            <a:normAutofit/>
          </a:bodyPr>
          <a:lstStyle/>
          <a:p>
            <a:pPr marL="0" indent="0">
              <a:buNone/>
            </a:pPr>
            <a:r>
              <a:rPr lang="en-US" sz="1600" dirty="0"/>
              <a:t>The approach commenced by downloading the provided dataset, followed by an extensive exploratory data analysis (EDA) using Microsoft Excel. </a:t>
            </a:r>
          </a:p>
          <a:p>
            <a:pPr marL="0" indent="0">
              <a:buNone/>
            </a:pPr>
            <a:r>
              <a:rPr lang="en-US" sz="1600" dirty="0"/>
              <a:t>This involved scrutinizing each column to identify data types, validating data accuracy, and addressing missing values across different columns. The EDA phase was pivotal for understanding the dataset's structure and ensuring data integrity. </a:t>
            </a:r>
          </a:p>
          <a:p>
            <a:pPr marL="0" indent="0">
              <a:buNone/>
            </a:pPr>
            <a:r>
              <a:rPr lang="en-US" sz="1600" dirty="0"/>
              <a:t>Subsequently, I leveraged Excel's functionality, employing a combination of formulae, pivot tables, and various charts to delve into the dataset and answer specific inquiries. Excel's pivot tables enabled dynamic summarization and aggregation of data, facilitating a comprehensive analysis of trends and patterns within the hiring process. </a:t>
            </a:r>
          </a:p>
          <a:p>
            <a:pPr marL="0" indent="0">
              <a:buNone/>
            </a:pPr>
            <a:r>
              <a:rPr lang="en-US" sz="1600" dirty="0"/>
              <a:t>Furthermore, the use of charts like bar graphs, pie charts, and scatter plots provided visual representations to elucidate key insights derived from the data. This approach ensured a systematic and insightful analysis, offering actionable recommendations for optimizing the company's hiring procedures based on empirical evidence and data-driven observations.</a:t>
            </a:r>
            <a:endParaRPr lang="en-IN" sz="1600" dirty="0"/>
          </a:p>
        </p:txBody>
      </p:sp>
    </p:spTree>
    <p:extLst>
      <p:ext uri="{BB962C8B-B14F-4D97-AF65-F5344CB8AC3E}">
        <p14:creationId xmlns:p14="http://schemas.microsoft.com/office/powerpoint/2010/main" val="1947631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CAE39-A382-2FDD-08C0-2A4F5DC554F7}"/>
              </a:ext>
            </a:extLst>
          </p:cNvPr>
          <p:cNvSpPr>
            <a:spLocks noGrp="1"/>
          </p:cNvSpPr>
          <p:nvPr>
            <p:ph type="title"/>
          </p:nvPr>
        </p:nvSpPr>
        <p:spPr/>
        <p:txBody>
          <a:bodyPr/>
          <a:lstStyle/>
          <a:p>
            <a:r>
              <a:rPr lang="en-IN" dirty="0"/>
              <a:t>TECH STACK USED</a:t>
            </a:r>
          </a:p>
        </p:txBody>
      </p:sp>
      <p:sp>
        <p:nvSpPr>
          <p:cNvPr id="3" name="Content Placeholder 2">
            <a:extLst>
              <a:ext uri="{FF2B5EF4-FFF2-40B4-BE49-F238E27FC236}">
                <a16:creationId xmlns:a16="http://schemas.microsoft.com/office/drawing/2014/main" id="{5D3221DC-C39A-00E0-A714-AC90C3BB1450}"/>
              </a:ext>
            </a:extLst>
          </p:cNvPr>
          <p:cNvSpPr>
            <a:spLocks noGrp="1"/>
          </p:cNvSpPr>
          <p:nvPr>
            <p:ph idx="1"/>
          </p:nvPr>
        </p:nvSpPr>
        <p:spPr>
          <a:xfrm>
            <a:off x="3714749" y="809625"/>
            <a:ext cx="7943851" cy="5257800"/>
          </a:xfrm>
          <a:solidFill>
            <a:schemeClr val="bg1"/>
          </a:solidFill>
        </p:spPr>
        <p:txBody>
          <a:bodyPr>
            <a:normAutofit/>
          </a:bodyPr>
          <a:lstStyle/>
          <a:p>
            <a:pPr marL="0" indent="0">
              <a:buNone/>
            </a:pPr>
            <a:r>
              <a:rPr lang="en-US" sz="1600" dirty="0"/>
              <a:t>For data analysis, Microsoft Excel 365 was employed as the primary tool. This version facilitated efficient handling of datasets, enabling data cleaning, manipulation, and visualization. Excel's features like pivot tables, functions, and charts were utilized to derive insights, supporting informed decision-making and enhancing analytical efficiency.</a:t>
            </a:r>
          </a:p>
          <a:p>
            <a:pPr marL="0" indent="0">
              <a:buNone/>
            </a:pPr>
            <a:r>
              <a:rPr lang="en-US" sz="1600" dirty="0"/>
              <a:t>The analysis report was created using Microsoft PowerPoint 365, leveraging its intuitive interface and powerful features for designing impactful visualizations and presenting analytical findings.</a:t>
            </a:r>
            <a:endParaRPr lang="en-IN" sz="1800" dirty="0"/>
          </a:p>
        </p:txBody>
      </p:sp>
    </p:spTree>
    <p:extLst>
      <p:ext uri="{BB962C8B-B14F-4D97-AF65-F5344CB8AC3E}">
        <p14:creationId xmlns:p14="http://schemas.microsoft.com/office/powerpoint/2010/main" val="4126946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19A7-5DD8-8ACC-F612-73A38536DDDF}"/>
              </a:ext>
            </a:extLst>
          </p:cNvPr>
          <p:cNvSpPr>
            <a:spLocks noGrp="1"/>
          </p:cNvSpPr>
          <p:nvPr>
            <p:ph type="ctrTitle"/>
          </p:nvPr>
        </p:nvSpPr>
        <p:spPr/>
        <p:txBody>
          <a:bodyPr/>
          <a:lstStyle/>
          <a:p>
            <a:r>
              <a:rPr lang="en-IN" dirty="0"/>
              <a:t>Exploratory Data Analysis (EDA)</a:t>
            </a:r>
          </a:p>
        </p:txBody>
      </p:sp>
    </p:spTree>
    <p:extLst>
      <p:ext uri="{BB962C8B-B14F-4D97-AF65-F5344CB8AC3E}">
        <p14:creationId xmlns:p14="http://schemas.microsoft.com/office/powerpoint/2010/main" val="3904514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F9DE327-AEAE-44B2-8483-660A265AE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1492CA2-7E37-4577-8E02-1E79AE7EED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2856"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2110722-2775-4A70-8182-7C215D42C9B2}"/>
              </a:ext>
            </a:extLst>
          </p:cNvPr>
          <p:cNvSpPr>
            <a:spLocks noGrp="1"/>
          </p:cNvSpPr>
          <p:nvPr>
            <p:ph type="title"/>
          </p:nvPr>
        </p:nvSpPr>
        <p:spPr>
          <a:xfrm>
            <a:off x="8895775" y="1123837"/>
            <a:ext cx="2947482" cy="4601183"/>
          </a:xfrm>
        </p:spPr>
        <p:txBody>
          <a:bodyPr>
            <a:normAutofit/>
          </a:bodyPr>
          <a:lstStyle/>
          <a:p>
            <a:r>
              <a:rPr lang="en-US" dirty="0"/>
              <a:t>Column Value Analysis</a:t>
            </a:r>
          </a:p>
        </p:txBody>
      </p:sp>
      <p:sp>
        <p:nvSpPr>
          <p:cNvPr id="17" name="Rectangle 16">
            <a:extLst>
              <a:ext uri="{FF2B5EF4-FFF2-40B4-BE49-F238E27FC236}">
                <a16:creationId xmlns:a16="http://schemas.microsoft.com/office/drawing/2014/main" id="{87ACB9FA-C8E8-43F1-868B-D328ECFC3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8" name="Content Placeholder 7" descr="Chart">
            <a:extLst>
              <a:ext uri="{FF2B5EF4-FFF2-40B4-BE49-F238E27FC236}">
                <a16:creationId xmlns:a16="http://schemas.microsoft.com/office/drawing/2014/main" id="{20C180B3-FF82-4BC4-AA2E-E7DF3EF96D83}"/>
              </a:ext>
            </a:extLst>
          </p:cNvPr>
          <p:cNvGraphicFramePr>
            <a:graphicFrameLocks noGrp="1"/>
          </p:cNvGraphicFramePr>
          <p:nvPr>
            <p:ph idx="1"/>
            <p:extLst>
              <p:ext uri="{D42A27DB-BD31-4B8C-83A1-F6EECF244321}">
                <p14:modId xmlns:p14="http://schemas.microsoft.com/office/powerpoint/2010/main" val="2189808826"/>
              </p:ext>
            </p:extLst>
          </p:nvPr>
        </p:nvGraphicFramePr>
        <p:xfrm>
          <a:off x="268941" y="355604"/>
          <a:ext cx="8169222" cy="602857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52862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F9DE327-AEAE-44B2-8483-660A265AE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1492CA2-7E37-4577-8E02-1E79AE7EED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2856"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2110722-2775-4A70-8182-7C215D42C9B2}"/>
              </a:ext>
            </a:extLst>
          </p:cNvPr>
          <p:cNvSpPr>
            <a:spLocks noGrp="1"/>
          </p:cNvSpPr>
          <p:nvPr>
            <p:ph type="title"/>
          </p:nvPr>
        </p:nvSpPr>
        <p:spPr>
          <a:xfrm>
            <a:off x="8895775" y="1123837"/>
            <a:ext cx="2947482" cy="4601183"/>
          </a:xfrm>
        </p:spPr>
        <p:txBody>
          <a:bodyPr>
            <a:normAutofit/>
          </a:bodyPr>
          <a:lstStyle/>
          <a:p>
            <a:r>
              <a:rPr lang="en-US" dirty="0"/>
              <a:t>Handling Missing Values</a:t>
            </a:r>
          </a:p>
        </p:txBody>
      </p:sp>
      <p:sp>
        <p:nvSpPr>
          <p:cNvPr id="17" name="Rectangle 16">
            <a:extLst>
              <a:ext uri="{FF2B5EF4-FFF2-40B4-BE49-F238E27FC236}">
                <a16:creationId xmlns:a16="http://schemas.microsoft.com/office/drawing/2014/main" id="{87ACB9FA-C8E8-43F1-868B-D328ECFC3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8" name="Content Placeholder 7" descr="Chart">
            <a:extLst>
              <a:ext uri="{FF2B5EF4-FFF2-40B4-BE49-F238E27FC236}">
                <a16:creationId xmlns:a16="http://schemas.microsoft.com/office/drawing/2014/main" id="{20C180B3-FF82-4BC4-AA2E-E7DF3EF96D83}"/>
              </a:ext>
            </a:extLst>
          </p:cNvPr>
          <p:cNvGraphicFramePr>
            <a:graphicFrameLocks noGrp="1"/>
          </p:cNvGraphicFramePr>
          <p:nvPr>
            <p:ph idx="1"/>
            <p:extLst>
              <p:ext uri="{D42A27DB-BD31-4B8C-83A1-F6EECF244321}">
                <p14:modId xmlns:p14="http://schemas.microsoft.com/office/powerpoint/2010/main" val="2111976302"/>
              </p:ext>
            </p:extLst>
          </p:nvPr>
        </p:nvGraphicFramePr>
        <p:xfrm>
          <a:off x="236817" y="757325"/>
          <a:ext cx="8169222" cy="53293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40452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F9DE327-AEAE-44B2-8483-660A265AE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1492CA2-7E37-4577-8E02-1E79AE7EED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2856"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2110722-2775-4A70-8182-7C215D42C9B2}"/>
              </a:ext>
            </a:extLst>
          </p:cNvPr>
          <p:cNvSpPr>
            <a:spLocks noGrp="1"/>
          </p:cNvSpPr>
          <p:nvPr>
            <p:ph type="title"/>
          </p:nvPr>
        </p:nvSpPr>
        <p:spPr>
          <a:xfrm>
            <a:off x="8895775" y="1123837"/>
            <a:ext cx="2947482" cy="4601183"/>
          </a:xfrm>
        </p:spPr>
        <p:txBody>
          <a:bodyPr>
            <a:normAutofit/>
          </a:bodyPr>
          <a:lstStyle/>
          <a:p>
            <a:r>
              <a:rPr lang="en-US" dirty="0"/>
              <a:t>Handling Missing Values</a:t>
            </a:r>
          </a:p>
        </p:txBody>
      </p:sp>
      <p:sp>
        <p:nvSpPr>
          <p:cNvPr id="17" name="Rectangle 16">
            <a:extLst>
              <a:ext uri="{FF2B5EF4-FFF2-40B4-BE49-F238E27FC236}">
                <a16:creationId xmlns:a16="http://schemas.microsoft.com/office/drawing/2014/main" id="{87ACB9FA-C8E8-43F1-868B-D328ECFC3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8" name="Content Placeholder 7" descr="Chart">
            <a:extLst>
              <a:ext uri="{FF2B5EF4-FFF2-40B4-BE49-F238E27FC236}">
                <a16:creationId xmlns:a16="http://schemas.microsoft.com/office/drawing/2014/main" id="{20C180B3-FF82-4BC4-AA2E-E7DF3EF96D83}"/>
              </a:ext>
            </a:extLst>
          </p:cNvPr>
          <p:cNvGraphicFramePr>
            <a:graphicFrameLocks noGrp="1"/>
          </p:cNvGraphicFramePr>
          <p:nvPr>
            <p:ph idx="1"/>
            <p:extLst>
              <p:ext uri="{D42A27DB-BD31-4B8C-83A1-F6EECF244321}">
                <p14:modId xmlns:p14="http://schemas.microsoft.com/office/powerpoint/2010/main" val="2615882429"/>
              </p:ext>
            </p:extLst>
          </p:nvPr>
        </p:nvGraphicFramePr>
        <p:xfrm>
          <a:off x="268941" y="414714"/>
          <a:ext cx="8169222" cy="602857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37544082"/>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A82F57F-EFCE-45E0-9F75-822371CB5F7C}">
  <ds:schemaRefs>
    <ds:schemaRef ds:uri="http://schemas.microsoft.com/sharepoint/v3/contenttype/forms"/>
  </ds:schemaRefs>
</ds:datastoreItem>
</file>

<file path=customXml/itemProps2.xml><?xml version="1.0" encoding="utf-8"?>
<ds:datastoreItem xmlns:ds="http://schemas.openxmlformats.org/officeDocument/2006/customXml" ds:itemID="{1179D151-6AED-4C4E-9A23-4BEC5BA436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668657-C50E-4365-A5FD-AC07593EBE5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Architecture design</Template>
  <TotalTime>177</TotalTime>
  <Words>1450</Words>
  <Application>Microsoft Office PowerPoint</Application>
  <PresentationFormat>Widescreen</PresentationFormat>
  <Paragraphs>93</Paragraphs>
  <Slides>21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Corbel</vt:lpstr>
      <vt:lpstr>Wingdings 2</vt:lpstr>
      <vt:lpstr>Frame</vt:lpstr>
      <vt:lpstr>Hiring Process Analytics</vt:lpstr>
      <vt:lpstr>- Project Description - Approach - Tech Stack Used - Insights - Result - Drive Link</vt:lpstr>
      <vt:lpstr>PROJECT DESCRIPTION</vt:lpstr>
      <vt:lpstr>APPROACH</vt:lpstr>
      <vt:lpstr>TECH STACK USED</vt:lpstr>
      <vt:lpstr>Exploratory Data Analysis (EDA)</vt:lpstr>
      <vt:lpstr>Column Value Analysis</vt:lpstr>
      <vt:lpstr>Handling Missing Values</vt:lpstr>
      <vt:lpstr>Handling Missing Values</vt:lpstr>
      <vt:lpstr>INSIGHTS: Hiring Analysis</vt:lpstr>
      <vt:lpstr>The hiring process involves bringing new individuals into the organization for various roles.  Task: Determine the gender distribution of hires. How many males and females have been hired by the company?</vt:lpstr>
      <vt:lpstr>INSIGHTS: Salary Analysis</vt:lpstr>
      <vt:lpstr>The average salary is calculated by adding up the salaries of a group of employees and then dividing the total by the number of employees.  Task: What is the average salary offered by this company? Use Excel functions to calculate this.</vt:lpstr>
      <vt:lpstr>INSIGHTS: Salary  Distribution</vt:lpstr>
      <vt:lpstr>Class intervals represent ranges of values, in this case, salary ranges. The class interval is the difference between the upper and lower limits of a class.  Task: Create class intervals for the salaries in the company. This will help you understand the salary distribution.</vt:lpstr>
      <vt:lpstr>INSIGHTS: Departmental Analysis</vt:lpstr>
      <vt:lpstr>Visualizing data through charts and plots is a crucial part of data analysis.  Task: Use a pie chart, bar graph, or any other suitable visualization to show the proportion of people working in different departments.</vt:lpstr>
      <vt:lpstr>INSIGHTS: Position Tier Analysis</vt:lpstr>
      <vt:lpstr>Different positions within a company often have different tiers or levels.  Task: Use a chart or graph to represent the different position tiers within the company. This will help you understand the distribution of positions across different tiers.</vt:lpstr>
      <vt:lpstr>RESULT</vt:lpstr>
      <vt:lpstr>DRIVE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Hiring Process Analytics</dc:title>
  <dc:creator>Aayushi Gupta</dc:creator>
  <cp:lastModifiedBy>Aayushi Gupta</cp:lastModifiedBy>
  <cp:revision>17</cp:revision>
  <dcterms:created xsi:type="dcterms:W3CDTF">2024-04-07T14:24:13Z</dcterms:created>
  <dcterms:modified xsi:type="dcterms:W3CDTF">2024-04-07T17:22:13Z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