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 id="268" r:id="rId40"/>
    <p:sldId id="269" r:id="rId41"/>
    <p:sldId id="270" r:id="rId42"/>
    <p:sldId id="271" r:id="rId43"/>
    <p:sldId id="272" r:id="rId44"/>
    <p:sldId id="273" r:id="rId4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elegraf" charset="1" panose="00000500000000000000"/>
      <p:regular r:id="rId10"/>
    </p:embeddedFont>
    <p:embeddedFont>
      <p:font typeface="Telegraf Bold" charset="1" panose="00000800000000000000"/>
      <p:regular r:id="rId11"/>
    </p:embeddedFont>
    <p:embeddedFont>
      <p:font typeface="Calistoga" charset="1" panose="00000500000000000000"/>
      <p:regular r:id="rId12"/>
    </p:embeddedFont>
    <p:embeddedFont>
      <p:font typeface="DM Sans" charset="1" panose="00000000000000000000"/>
      <p:regular r:id="rId13"/>
    </p:embeddedFont>
    <p:embeddedFont>
      <p:font typeface="DM Sans Bold" charset="1" panose="00000000000000000000"/>
      <p:regular r:id="rId14"/>
    </p:embeddedFont>
    <p:embeddedFont>
      <p:font typeface="DM Sans Italics" charset="1" panose="00000000000000000000"/>
      <p:regular r:id="rId15"/>
    </p:embeddedFont>
    <p:embeddedFont>
      <p:font typeface="DM Sans Bold Italics" charset="1" panose="00000000000000000000"/>
      <p:regular r:id="rId16"/>
    </p:embeddedFont>
    <p:embeddedFont>
      <p:font typeface="Red Hat Display" charset="1" panose="02010503040201060303"/>
      <p:regular r:id="rId17"/>
    </p:embeddedFont>
    <p:embeddedFont>
      <p:font typeface="Red Hat Display Bold" charset="1" panose="02010803040201060303"/>
      <p:regular r:id="rId18"/>
    </p:embeddedFont>
    <p:embeddedFont>
      <p:font typeface="Red Hat Display Italics" charset="1" panose="020105030402010D0303"/>
      <p:regular r:id="rId19"/>
    </p:embeddedFont>
    <p:embeddedFont>
      <p:font typeface="Red Hat Display Bold Italics" charset="1" panose="020108030402010D0303"/>
      <p:regular r:id="rId20"/>
    </p:embeddedFont>
    <p:embeddedFont>
      <p:font typeface="Agrandir Medium" charset="1" panose="00000600000000000000"/>
      <p:regular r:id="rId21"/>
    </p:embeddedFont>
    <p:embeddedFont>
      <p:font typeface="Agrandir Medium Bold" charset="1" panose="00000900000000000000"/>
      <p:regular r:id="rId22"/>
    </p:embeddedFont>
    <p:embeddedFont>
      <p:font typeface="Agrandir Medium Italics" charset="1" panose="00000600000000000000"/>
      <p:regular r:id="rId23"/>
    </p:embeddedFont>
    <p:embeddedFont>
      <p:font typeface="Agrandir Medium Bold Italics" charset="1" panose="00000900000000000000"/>
      <p:regular r:id="rId24"/>
    </p:embeddedFont>
    <p:embeddedFont>
      <p:font typeface="Horizon" charset="1" panose="02000500000000000000"/>
      <p:regular r:id="rId25"/>
    </p:embeddedFont>
    <p:embeddedFont>
      <p:font typeface="Cy Grotesk Key Demi" charset="1" panose="00000700000000000000"/>
      <p:regular r:id="rId26"/>
    </p:embeddedFont>
    <p:embeddedFont>
      <p:font typeface="Cy Grotesk Key Demi Bold" charset="1" panose="000009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29" Target="slides/slide2.xml" Type="http://schemas.openxmlformats.org/officeDocument/2006/relationships/slide"/><Relationship Id="rId3" Target="viewProps.xml" Type="http://schemas.openxmlformats.org/officeDocument/2006/relationships/viewProps"/><Relationship Id="rId30" Target="slides/slide3.xml" Type="http://schemas.openxmlformats.org/officeDocument/2006/relationships/slide"/><Relationship Id="rId31" Target="slides/slide4.xml" Type="http://schemas.openxmlformats.org/officeDocument/2006/relationships/slide"/><Relationship Id="rId32" Target="slides/slide5.xml" Type="http://schemas.openxmlformats.org/officeDocument/2006/relationships/slide"/><Relationship Id="rId33" Target="slides/slide6.xml" Type="http://schemas.openxmlformats.org/officeDocument/2006/relationships/slide"/><Relationship Id="rId34" Target="slides/slide7.xml" Type="http://schemas.openxmlformats.org/officeDocument/2006/relationships/slide"/><Relationship Id="rId35" Target="slides/slide8.xml" Type="http://schemas.openxmlformats.org/officeDocument/2006/relationships/slide"/><Relationship Id="rId36" Target="slides/slide9.xml" Type="http://schemas.openxmlformats.org/officeDocument/2006/relationships/slide"/><Relationship Id="rId37" Target="slides/slide10.xml" Type="http://schemas.openxmlformats.org/officeDocument/2006/relationships/slide"/><Relationship Id="rId38" Target="slides/slide11.xml" Type="http://schemas.openxmlformats.org/officeDocument/2006/relationships/slide"/><Relationship Id="rId39" Target="slides/slide12.xml" Type="http://schemas.openxmlformats.org/officeDocument/2006/relationships/slide"/><Relationship Id="rId4" Target="theme/theme1.xml" Type="http://schemas.openxmlformats.org/officeDocument/2006/relationships/theme"/><Relationship Id="rId40" Target="slides/slide13.xml" Type="http://schemas.openxmlformats.org/officeDocument/2006/relationships/slide"/><Relationship Id="rId41" Target="slides/slide14.xml" Type="http://schemas.openxmlformats.org/officeDocument/2006/relationships/slide"/><Relationship Id="rId42" Target="slides/slide15.xml" Type="http://schemas.openxmlformats.org/officeDocument/2006/relationships/slide"/><Relationship Id="rId43" Target="slides/slide16.xml" Type="http://schemas.openxmlformats.org/officeDocument/2006/relationships/slide"/><Relationship Id="rId44" Target="slides/slide17.xml" Type="http://schemas.openxmlformats.org/officeDocument/2006/relationships/slide"/><Relationship Id="rId45" Target="slides/slide18.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svg" Type="http://schemas.openxmlformats.org/officeDocument/2006/relationships/image"/><Relationship Id="rId4" Target="../media/image42.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4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9F5F4"/>
        </a:solidFill>
      </p:bgPr>
    </p:bg>
    <p:spTree>
      <p:nvGrpSpPr>
        <p:cNvPr id="1" name=""/>
        <p:cNvGrpSpPr/>
        <p:nvPr/>
      </p:nvGrpSpPr>
      <p:grpSpPr>
        <a:xfrm>
          <a:off x="0" y="0"/>
          <a:ext cx="0" cy="0"/>
          <a:chOff x="0" y="0"/>
          <a:chExt cx="0" cy="0"/>
        </a:xfrm>
      </p:grpSpPr>
      <p:sp>
        <p:nvSpPr>
          <p:cNvPr name="TextBox 2" id="2"/>
          <p:cNvSpPr txBox="true"/>
          <p:nvPr/>
        </p:nvSpPr>
        <p:spPr>
          <a:xfrm rot="0">
            <a:off x="-4052981" y="622722"/>
            <a:ext cx="25620102" cy="9425928"/>
          </a:xfrm>
          <a:prstGeom prst="rect">
            <a:avLst/>
          </a:prstGeom>
        </p:spPr>
        <p:txBody>
          <a:bodyPr anchor="t" rtlCol="false" tIns="0" lIns="0" bIns="0" rIns="0">
            <a:spAutoFit/>
          </a:bodyPr>
          <a:lstStyle/>
          <a:p>
            <a:pPr algn="ctr">
              <a:lnSpc>
                <a:spcPts val="3248"/>
              </a:lnSpc>
              <a:spcBef>
                <a:spcPct val="0"/>
              </a:spcBef>
            </a:pPr>
            <a:r>
              <a:rPr lang="en-US" sz="2320" spc="116">
                <a:solidFill>
                  <a:srgbClr val="000000"/>
                </a:solidFill>
                <a:latin typeface="Calistoga"/>
              </a:rPr>
              <a:t> PROJECT REPORT ON </a:t>
            </a:r>
          </a:p>
          <a:p>
            <a:pPr algn="ctr">
              <a:lnSpc>
                <a:spcPts val="3248"/>
              </a:lnSpc>
              <a:spcBef>
                <a:spcPct val="0"/>
              </a:spcBef>
            </a:pPr>
            <a:r>
              <a:rPr lang="en-US" sz="2320" spc="116">
                <a:solidFill>
                  <a:srgbClr val="000000"/>
                </a:solidFill>
                <a:latin typeface="Calistoga"/>
              </a:rPr>
              <a:t>DROP-RED </a:t>
            </a:r>
          </a:p>
          <a:p>
            <a:pPr algn="ctr">
              <a:lnSpc>
                <a:spcPts val="3248"/>
              </a:lnSpc>
              <a:spcBef>
                <a:spcPct val="0"/>
              </a:spcBef>
            </a:pPr>
            <a:r>
              <a:rPr lang="en-US" sz="2320" spc="116">
                <a:solidFill>
                  <a:srgbClr val="000000"/>
                </a:solidFill>
                <a:latin typeface="Calistoga"/>
              </a:rPr>
              <a:t>Submitted in partial fulfilment of the requirements for the award of the degree of </a:t>
            </a:r>
          </a:p>
          <a:p>
            <a:pPr algn="ctr">
              <a:lnSpc>
                <a:spcPts val="3248"/>
              </a:lnSpc>
              <a:spcBef>
                <a:spcPct val="0"/>
              </a:spcBef>
            </a:pPr>
            <a:r>
              <a:rPr lang="en-US" sz="2320" spc="116">
                <a:solidFill>
                  <a:srgbClr val="000000"/>
                </a:solidFill>
                <a:latin typeface="Calistoga"/>
              </a:rPr>
              <a:t>BACHELOR OF COMPUTER APPLICATIONS </a:t>
            </a:r>
          </a:p>
          <a:p>
            <a:pPr algn="ctr">
              <a:lnSpc>
                <a:spcPts val="3248"/>
              </a:lnSpc>
              <a:spcBef>
                <a:spcPct val="0"/>
              </a:spcBef>
            </a:pPr>
            <a:r>
              <a:rPr lang="en-US" sz="2320" spc="116">
                <a:solidFill>
                  <a:srgbClr val="000000"/>
                </a:solidFill>
                <a:latin typeface="Calistoga"/>
              </a:rPr>
              <a:t> </a:t>
            </a:r>
          </a:p>
          <a:p>
            <a:pPr algn="ctr">
              <a:lnSpc>
                <a:spcPts val="3248"/>
              </a:lnSpc>
              <a:spcBef>
                <a:spcPct val="0"/>
              </a:spcBef>
            </a:pPr>
            <a:r>
              <a:rPr lang="en-US" sz="2320" spc="116">
                <a:solidFill>
                  <a:srgbClr val="000000"/>
                </a:solidFill>
                <a:latin typeface="Calistoga"/>
              </a:rPr>
              <a:t>  </a:t>
            </a:r>
          </a:p>
          <a:p>
            <a:pPr algn="ctr">
              <a:lnSpc>
                <a:spcPts val="3248"/>
              </a:lnSpc>
              <a:spcBef>
                <a:spcPct val="0"/>
              </a:spcBef>
            </a:pPr>
            <a:r>
              <a:rPr lang="en-US" sz="2320" spc="116">
                <a:solidFill>
                  <a:srgbClr val="000000"/>
                </a:solidFill>
                <a:latin typeface="Calistoga"/>
              </a:rPr>
              <a:t>Batch: 2020 - 23 </a:t>
            </a:r>
          </a:p>
          <a:p>
            <a:pPr algn="ctr">
              <a:lnSpc>
                <a:spcPts val="3248"/>
              </a:lnSpc>
              <a:spcBef>
                <a:spcPct val="0"/>
              </a:spcBef>
            </a:pPr>
            <a:r>
              <a:rPr lang="en-US" sz="2320" spc="116">
                <a:solidFill>
                  <a:srgbClr val="000000"/>
                </a:solidFill>
                <a:latin typeface="Calistoga"/>
              </a:rPr>
              <a:t>Under the Guidance of                                                                                     Submitted By </a:t>
            </a:r>
          </a:p>
          <a:p>
            <a:pPr algn="ctr">
              <a:lnSpc>
                <a:spcPts val="3248"/>
              </a:lnSpc>
              <a:spcBef>
                <a:spcPct val="0"/>
              </a:spcBef>
            </a:pPr>
            <a:r>
              <a:rPr lang="en-US" sz="2320" spc="116">
                <a:solidFill>
                  <a:srgbClr val="000000"/>
                </a:solidFill>
                <a:latin typeface="Calistoga"/>
              </a:rPr>
              <a:t>                                                                                                             00228402020 Aayushi Srivastava </a:t>
            </a:r>
          </a:p>
          <a:p>
            <a:pPr algn="ctr">
              <a:lnSpc>
                <a:spcPts val="3248"/>
              </a:lnSpc>
              <a:spcBef>
                <a:spcPct val="0"/>
              </a:spcBef>
            </a:pPr>
            <a:r>
              <a:rPr lang="en-US" sz="2320" spc="116">
                <a:solidFill>
                  <a:srgbClr val="000000"/>
                </a:solidFill>
                <a:latin typeface="Calistoga"/>
              </a:rPr>
              <a:t>Dr. Ruchi Sawhney                                                            35528402020 Shweta Bisht </a:t>
            </a:r>
          </a:p>
          <a:p>
            <a:pPr algn="ctr">
              <a:lnSpc>
                <a:spcPts val="3248"/>
              </a:lnSpc>
              <a:spcBef>
                <a:spcPct val="0"/>
              </a:spcBef>
            </a:pPr>
            <a:r>
              <a:rPr lang="en-US" sz="2320" spc="116">
                <a:solidFill>
                  <a:srgbClr val="000000"/>
                </a:solidFill>
                <a:latin typeface="Calistoga"/>
              </a:rPr>
              <a:t> </a:t>
            </a:r>
          </a:p>
          <a:p>
            <a:pPr algn="ctr">
              <a:lnSpc>
                <a:spcPts val="3248"/>
              </a:lnSpc>
              <a:spcBef>
                <a:spcPct val="0"/>
              </a:spcBef>
            </a:pPr>
            <a:r>
              <a:rPr lang="en-US" sz="2320" spc="116">
                <a:solidFill>
                  <a:srgbClr val="000000"/>
                </a:solidFill>
                <a:latin typeface="Calistoga"/>
              </a:rPr>
              <a:t> </a:t>
            </a:r>
          </a:p>
          <a:p>
            <a:pPr algn="ctr">
              <a:lnSpc>
                <a:spcPts val="3248"/>
              </a:lnSpc>
              <a:spcBef>
                <a:spcPct val="0"/>
              </a:spcBef>
            </a:pPr>
            <a:r>
              <a:rPr lang="en-US" sz="2320" spc="116">
                <a:solidFill>
                  <a:srgbClr val="000000"/>
                </a:solidFill>
                <a:latin typeface="Calistoga"/>
              </a:rPr>
              <a:t> </a:t>
            </a:r>
          </a:p>
          <a:p>
            <a:pPr algn="ctr">
              <a:lnSpc>
                <a:spcPts val="3248"/>
              </a:lnSpc>
              <a:spcBef>
                <a:spcPct val="0"/>
              </a:spcBef>
            </a:pPr>
            <a:r>
              <a:rPr lang="en-US" sz="2320" spc="116">
                <a:solidFill>
                  <a:srgbClr val="000000"/>
                </a:solidFill>
                <a:latin typeface="Calistoga"/>
              </a:rPr>
              <a:t>Bosco Technical Training Society </a:t>
            </a:r>
          </a:p>
          <a:p>
            <a:pPr algn="ctr">
              <a:lnSpc>
                <a:spcPts val="3248"/>
              </a:lnSpc>
              <a:spcBef>
                <a:spcPct val="0"/>
              </a:spcBef>
            </a:pPr>
            <a:r>
              <a:rPr lang="en-US" sz="2320" spc="116">
                <a:solidFill>
                  <a:srgbClr val="000000"/>
                </a:solidFill>
                <a:latin typeface="Calistoga"/>
              </a:rPr>
              <a:t>Don Bosco Technical School, Okhla Road, New Delhi-110025 </a:t>
            </a:r>
          </a:p>
          <a:p>
            <a:pPr algn="ctr">
              <a:lnSpc>
                <a:spcPts val="3248"/>
              </a:lnSpc>
              <a:spcBef>
                <a:spcPct val="0"/>
              </a:spcBef>
            </a:pPr>
            <a:r>
              <a:rPr lang="en-US" sz="2320" spc="116">
                <a:solidFill>
                  <a:srgbClr val="000000"/>
                </a:solidFill>
                <a:latin typeface="Calistoga"/>
              </a:rPr>
              <a:t>9643868820, 8527787221, 011-41033889 </a:t>
            </a:r>
          </a:p>
          <a:p>
            <a:pPr algn="ctr">
              <a:lnSpc>
                <a:spcPts val="3248"/>
              </a:lnSpc>
              <a:spcBef>
                <a:spcPct val="0"/>
              </a:spcBef>
            </a:pPr>
            <a:r>
              <a:rPr lang="en-US" sz="2320" spc="116">
                <a:solidFill>
                  <a:srgbClr val="000000"/>
                </a:solidFill>
                <a:latin typeface="Calistoga"/>
              </a:rPr>
              <a:t>Affiliated to </a:t>
            </a:r>
          </a:p>
          <a:p>
            <a:pPr algn="ctr">
              <a:lnSpc>
                <a:spcPts val="3248"/>
              </a:lnSpc>
              <a:spcBef>
                <a:spcPct val="0"/>
              </a:spcBef>
            </a:pPr>
            <a:r>
              <a:rPr lang="en-US" sz="2320" spc="116">
                <a:solidFill>
                  <a:srgbClr val="000000"/>
                </a:solidFill>
                <a:latin typeface="Calistoga"/>
              </a:rPr>
              <a:t> </a:t>
            </a:r>
          </a:p>
          <a:p>
            <a:pPr algn="ctr">
              <a:lnSpc>
                <a:spcPts val="3248"/>
              </a:lnSpc>
              <a:spcBef>
                <a:spcPct val="0"/>
              </a:spcBef>
            </a:pPr>
            <a:r>
              <a:rPr lang="en-US" sz="2320" spc="116">
                <a:solidFill>
                  <a:srgbClr val="000000"/>
                </a:solidFill>
                <a:latin typeface="Calistoga"/>
              </a:rPr>
              <a:t>  </a:t>
            </a:r>
          </a:p>
          <a:p>
            <a:pPr algn="ctr">
              <a:lnSpc>
                <a:spcPts val="3248"/>
              </a:lnSpc>
              <a:spcBef>
                <a:spcPct val="0"/>
              </a:spcBef>
            </a:pPr>
            <a:r>
              <a:rPr lang="en-US" sz="2320" spc="116">
                <a:solidFill>
                  <a:srgbClr val="000000"/>
                </a:solidFill>
                <a:latin typeface="Calistoga"/>
              </a:rPr>
              <a:t>Guru Gobind Singh Indraprastha University, Delhi </a:t>
            </a:r>
          </a:p>
          <a:p>
            <a:pPr algn="ctr">
              <a:lnSpc>
                <a:spcPts val="3248"/>
              </a:lnSpc>
              <a:spcBef>
                <a:spcPct val="0"/>
              </a:spcBef>
            </a:pPr>
            <a:r>
              <a:rPr lang="en-US" sz="2320" spc="116">
                <a:solidFill>
                  <a:srgbClr val="000000"/>
                </a:solidFill>
                <a:latin typeface="Calistoga"/>
              </a:rPr>
              <a:t>Sector - 16C, Dwarka, New Delhi - 110078 (India) </a:t>
            </a:r>
          </a:p>
          <a:p>
            <a:pPr algn="ctr">
              <a:lnSpc>
                <a:spcPts val="3248"/>
              </a:lnSpc>
              <a:spcBef>
                <a:spcPct val="0"/>
              </a:spcBef>
            </a:pPr>
            <a:r>
              <a:rPr lang="en-US" sz="2320" spc="116">
                <a:solidFill>
                  <a:srgbClr val="000000"/>
                </a:solidFill>
                <a:latin typeface="Calistoga"/>
              </a:rPr>
              <a:t>Phone: +91-11-25302170, Fax: +91-11- 25302111 </a:t>
            </a:r>
          </a:p>
          <a:p>
            <a:pPr algn="ctr">
              <a:lnSpc>
                <a:spcPts val="3248"/>
              </a:lnSpc>
              <a:spcBef>
                <a:spcPct val="0"/>
              </a:spcBef>
            </a:pPr>
            <a:r>
              <a:rPr lang="en-US" sz="2320" spc="116">
                <a:solidFill>
                  <a:srgbClr val="000000"/>
                </a:solidFill>
                <a:latin typeface="Calistoga"/>
              </a:rPr>
              <a:t>E-Mail Id: ggsipu.pr@rediffmail.com, pro@ipu.ac.in </a:t>
            </a:r>
          </a:p>
        </p:txBody>
      </p:sp>
      <p:pic>
        <p:nvPicPr>
          <p:cNvPr name="Picture 3" id="3"/>
          <p:cNvPicPr>
            <a:picLocks noChangeAspect="true"/>
          </p:cNvPicPr>
          <p:nvPr/>
        </p:nvPicPr>
        <p:blipFill>
          <a:blip r:embed="rId2"/>
          <a:srcRect l="0" t="0" r="0" b="0"/>
          <a:stretch>
            <a:fillRect/>
          </a:stretch>
        </p:blipFill>
        <p:spPr>
          <a:xfrm flipH="false" flipV="false" rot="0">
            <a:off x="8147747" y="2172566"/>
            <a:ext cx="1067194" cy="1005625"/>
          </a:xfrm>
          <a:prstGeom prst="rect">
            <a:avLst/>
          </a:prstGeom>
        </p:spPr>
      </p:pic>
      <p:pic>
        <p:nvPicPr>
          <p:cNvPr name="Picture 4" id="4"/>
          <p:cNvPicPr>
            <a:picLocks noChangeAspect="true"/>
          </p:cNvPicPr>
          <p:nvPr/>
        </p:nvPicPr>
        <p:blipFill>
          <a:blip r:embed="rId3"/>
          <a:srcRect l="0" t="0" r="0" b="0"/>
          <a:stretch>
            <a:fillRect/>
          </a:stretch>
        </p:blipFill>
        <p:spPr>
          <a:xfrm flipH="false" flipV="false" rot="0">
            <a:off x="8074844" y="7546766"/>
            <a:ext cx="1364452" cy="980896"/>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p:cSld>
    <p:bg>
      <p:bgPr>
        <a:solidFill>
          <a:srgbClr val="FFAF00"/>
        </a:solidFill>
      </p:bgPr>
    </p:bg>
    <p:spTree>
      <p:nvGrpSpPr>
        <p:cNvPr id="1" name=""/>
        <p:cNvGrpSpPr/>
        <p:nvPr/>
      </p:nvGrpSpPr>
      <p:grpSpPr>
        <a:xfrm>
          <a:off x="0" y="0"/>
          <a:ext cx="0" cy="0"/>
          <a:chOff x="0" y="0"/>
          <a:chExt cx="0" cy="0"/>
        </a:xfrm>
      </p:grpSpPr>
      <p:sp>
        <p:nvSpPr>
          <p:cNvPr name="TextBox 2" id="2"/>
          <p:cNvSpPr txBox="true"/>
          <p:nvPr/>
        </p:nvSpPr>
        <p:spPr>
          <a:xfrm rot="0">
            <a:off x="810455" y="1069608"/>
            <a:ext cx="16667090" cy="844846"/>
          </a:xfrm>
          <a:prstGeom prst="rect">
            <a:avLst/>
          </a:prstGeom>
        </p:spPr>
        <p:txBody>
          <a:bodyPr anchor="t" rtlCol="false" tIns="0" lIns="0" bIns="0" rIns="0">
            <a:spAutoFit/>
          </a:bodyPr>
          <a:lstStyle/>
          <a:p>
            <a:pPr algn="ctr">
              <a:lnSpc>
                <a:spcPts val="6184"/>
              </a:lnSpc>
            </a:pPr>
            <a:r>
              <a:rPr lang="en-US" sz="6949" spc="347">
                <a:solidFill>
                  <a:srgbClr val="653924"/>
                </a:solidFill>
                <a:latin typeface="Calistoga"/>
              </a:rPr>
              <a:t>Tools,Platform/Hardware</a:t>
            </a:r>
          </a:p>
        </p:txBody>
      </p:sp>
      <p:grpSp>
        <p:nvGrpSpPr>
          <p:cNvPr name="Group 3" id="3"/>
          <p:cNvGrpSpPr/>
          <p:nvPr/>
        </p:nvGrpSpPr>
        <p:grpSpPr>
          <a:xfrm rot="0">
            <a:off x="3276046" y="2368320"/>
            <a:ext cx="5222395" cy="3432276"/>
            <a:chOff x="0" y="0"/>
            <a:chExt cx="1913890" cy="1257852"/>
          </a:xfrm>
        </p:grpSpPr>
        <p:sp>
          <p:nvSpPr>
            <p:cNvPr name="Freeform 4" id="4"/>
            <p:cNvSpPr/>
            <p:nvPr/>
          </p:nvSpPr>
          <p:spPr>
            <a:xfrm>
              <a:off x="0" y="0"/>
              <a:ext cx="1913890" cy="1257852"/>
            </a:xfrm>
            <a:custGeom>
              <a:avLst/>
              <a:gdLst/>
              <a:ahLst/>
              <a:cxnLst/>
              <a:rect r="r" b="b" t="t" l="l"/>
              <a:pathLst>
                <a:path h="1257852" w="1913890">
                  <a:moveTo>
                    <a:pt x="0" y="0"/>
                  </a:moveTo>
                  <a:lnTo>
                    <a:pt x="1913890" y="0"/>
                  </a:lnTo>
                  <a:lnTo>
                    <a:pt x="1913890" y="1257852"/>
                  </a:lnTo>
                  <a:lnTo>
                    <a:pt x="0" y="1257852"/>
                  </a:lnTo>
                  <a:close/>
                </a:path>
              </a:pathLst>
            </a:custGeom>
            <a:solidFill>
              <a:srgbClr val="EFE9CF"/>
            </a:solidFill>
          </p:spPr>
        </p:sp>
      </p:grpSp>
      <p:sp>
        <p:nvSpPr>
          <p:cNvPr name="TextBox 5" id="5"/>
          <p:cNvSpPr txBox="true"/>
          <p:nvPr/>
        </p:nvSpPr>
        <p:spPr>
          <a:xfrm rot="0">
            <a:off x="3947368" y="3919806"/>
            <a:ext cx="3879751" cy="434079"/>
          </a:xfrm>
          <a:prstGeom prst="rect">
            <a:avLst/>
          </a:prstGeom>
        </p:spPr>
        <p:txBody>
          <a:bodyPr anchor="t" rtlCol="false" tIns="0" lIns="0" bIns="0" rIns="0">
            <a:spAutoFit/>
          </a:bodyPr>
          <a:lstStyle/>
          <a:p>
            <a:pPr algn="ctr">
              <a:lnSpc>
                <a:spcPts val="3196"/>
              </a:lnSpc>
            </a:pPr>
            <a:r>
              <a:rPr lang="en-US" sz="3591" spc="179">
                <a:solidFill>
                  <a:srgbClr val="653924"/>
                </a:solidFill>
                <a:latin typeface="Calistoga"/>
              </a:rPr>
              <a:t>1.XAMPP Server</a:t>
            </a:r>
          </a:p>
        </p:txBody>
      </p:sp>
      <p:grpSp>
        <p:nvGrpSpPr>
          <p:cNvPr name="Group 6" id="6"/>
          <p:cNvGrpSpPr/>
          <p:nvPr/>
        </p:nvGrpSpPr>
        <p:grpSpPr>
          <a:xfrm rot="0">
            <a:off x="9789559" y="2368320"/>
            <a:ext cx="5222395" cy="3432276"/>
            <a:chOff x="0" y="0"/>
            <a:chExt cx="1913890" cy="1257852"/>
          </a:xfrm>
        </p:grpSpPr>
        <p:sp>
          <p:nvSpPr>
            <p:cNvPr name="Freeform 7" id="7"/>
            <p:cNvSpPr/>
            <p:nvPr/>
          </p:nvSpPr>
          <p:spPr>
            <a:xfrm>
              <a:off x="0" y="0"/>
              <a:ext cx="1913890" cy="1257852"/>
            </a:xfrm>
            <a:custGeom>
              <a:avLst/>
              <a:gdLst/>
              <a:ahLst/>
              <a:cxnLst/>
              <a:rect r="r" b="b" t="t" l="l"/>
              <a:pathLst>
                <a:path h="1257852" w="1913890">
                  <a:moveTo>
                    <a:pt x="0" y="0"/>
                  </a:moveTo>
                  <a:lnTo>
                    <a:pt x="1913890" y="0"/>
                  </a:lnTo>
                  <a:lnTo>
                    <a:pt x="1913890" y="1257852"/>
                  </a:lnTo>
                  <a:lnTo>
                    <a:pt x="0" y="1257852"/>
                  </a:lnTo>
                  <a:close/>
                </a:path>
              </a:pathLst>
            </a:custGeom>
            <a:solidFill>
              <a:srgbClr val="EFE9CF"/>
            </a:solidFill>
          </p:spPr>
        </p:sp>
      </p:grpSp>
      <p:sp>
        <p:nvSpPr>
          <p:cNvPr name="TextBox 8" id="8"/>
          <p:cNvSpPr txBox="true"/>
          <p:nvPr/>
        </p:nvSpPr>
        <p:spPr>
          <a:xfrm rot="0">
            <a:off x="10125220" y="4577268"/>
            <a:ext cx="4551073" cy="397472"/>
          </a:xfrm>
          <a:prstGeom prst="rect">
            <a:avLst/>
          </a:prstGeom>
        </p:spPr>
        <p:txBody>
          <a:bodyPr anchor="t" rtlCol="false" tIns="0" lIns="0" bIns="0" rIns="0">
            <a:spAutoFit/>
          </a:bodyPr>
          <a:lstStyle/>
          <a:p>
            <a:pPr algn="ctr">
              <a:lnSpc>
                <a:spcPts val="3179"/>
              </a:lnSpc>
            </a:pPr>
            <a:r>
              <a:rPr lang="en-US" sz="2606">
                <a:solidFill>
                  <a:srgbClr val="653924"/>
                </a:solidFill>
                <a:latin typeface="Red Hat Display"/>
              </a:rPr>
              <a:t>HTML, CSS, JavaScript</a:t>
            </a:r>
          </a:p>
        </p:txBody>
      </p:sp>
      <p:sp>
        <p:nvSpPr>
          <p:cNvPr name="TextBox 9" id="9"/>
          <p:cNvSpPr txBox="true"/>
          <p:nvPr/>
        </p:nvSpPr>
        <p:spPr>
          <a:xfrm rot="0">
            <a:off x="10280405" y="3522357"/>
            <a:ext cx="3879751" cy="831528"/>
          </a:xfrm>
          <a:prstGeom prst="rect">
            <a:avLst/>
          </a:prstGeom>
        </p:spPr>
        <p:txBody>
          <a:bodyPr anchor="t" rtlCol="false" tIns="0" lIns="0" bIns="0" rIns="0">
            <a:spAutoFit/>
          </a:bodyPr>
          <a:lstStyle/>
          <a:p>
            <a:pPr algn="ctr">
              <a:lnSpc>
                <a:spcPts val="3196"/>
              </a:lnSpc>
            </a:pPr>
            <a:r>
              <a:rPr lang="en-US" sz="3591" spc="179">
                <a:solidFill>
                  <a:srgbClr val="653924"/>
                </a:solidFill>
                <a:latin typeface="Calistoga"/>
              </a:rPr>
              <a:t>2.Front end</a:t>
            </a:r>
          </a:p>
          <a:p>
            <a:pPr algn="ctr">
              <a:lnSpc>
                <a:spcPts val="3196"/>
              </a:lnSpc>
            </a:pPr>
            <a:r>
              <a:rPr lang="en-US" sz="3591" spc="179">
                <a:solidFill>
                  <a:srgbClr val="653924"/>
                </a:solidFill>
                <a:latin typeface="Calistoga"/>
              </a:rPr>
              <a:t>Tools</a:t>
            </a:r>
          </a:p>
        </p:txBody>
      </p:sp>
      <p:grpSp>
        <p:nvGrpSpPr>
          <p:cNvPr name="Group 10" id="10"/>
          <p:cNvGrpSpPr/>
          <p:nvPr/>
        </p:nvGrpSpPr>
        <p:grpSpPr>
          <a:xfrm rot="0">
            <a:off x="3276046" y="6247629"/>
            <a:ext cx="5222395" cy="3432276"/>
            <a:chOff x="0" y="0"/>
            <a:chExt cx="1913890" cy="1257852"/>
          </a:xfrm>
        </p:grpSpPr>
        <p:sp>
          <p:nvSpPr>
            <p:cNvPr name="Freeform 11" id="11"/>
            <p:cNvSpPr/>
            <p:nvPr/>
          </p:nvSpPr>
          <p:spPr>
            <a:xfrm>
              <a:off x="0" y="0"/>
              <a:ext cx="1913890" cy="1257852"/>
            </a:xfrm>
            <a:custGeom>
              <a:avLst/>
              <a:gdLst/>
              <a:ahLst/>
              <a:cxnLst/>
              <a:rect r="r" b="b" t="t" l="l"/>
              <a:pathLst>
                <a:path h="1257852" w="1913890">
                  <a:moveTo>
                    <a:pt x="0" y="0"/>
                  </a:moveTo>
                  <a:lnTo>
                    <a:pt x="1913890" y="0"/>
                  </a:lnTo>
                  <a:lnTo>
                    <a:pt x="1913890" y="1257852"/>
                  </a:lnTo>
                  <a:lnTo>
                    <a:pt x="0" y="1257852"/>
                  </a:lnTo>
                  <a:close/>
                </a:path>
              </a:pathLst>
            </a:custGeom>
            <a:solidFill>
              <a:srgbClr val="EFE9CF"/>
            </a:solidFill>
          </p:spPr>
        </p:sp>
      </p:grpSp>
      <p:sp>
        <p:nvSpPr>
          <p:cNvPr name="TextBox 12" id="12"/>
          <p:cNvSpPr txBox="true"/>
          <p:nvPr/>
        </p:nvSpPr>
        <p:spPr>
          <a:xfrm rot="0">
            <a:off x="3947368" y="8336378"/>
            <a:ext cx="3879751" cy="397472"/>
          </a:xfrm>
          <a:prstGeom prst="rect">
            <a:avLst/>
          </a:prstGeom>
        </p:spPr>
        <p:txBody>
          <a:bodyPr anchor="t" rtlCol="false" tIns="0" lIns="0" bIns="0" rIns="0">
            <a:spAutoFit/>
          </a:bodyPr>
          <a:lstStyle/>
          <a:p>
            <a:pPr algn="ctr">
              <a:lnSpc>
                <a:spcPts val="3179"/>
              </a:lnSpc>
            </a:pPr>
            <a:r>
              <a:rPr lang="en-US" sz="2606">
                <a:solidFill>
                  <a:srgbClr val="653924"/>
                </a:solidFill>
                <a:latin typeface="Red Hat Display"/>
              </a:rPr>
              <a:t>PHP, MySQL</a:t>
            </a:r>
          </a:p>
        </p:txBody>
      </p:sp>
      <p:sp>
        <p:nvSpPr>
          <p:cNvPr name="TextBox 13" id="13"/>
          <p:cNvSpPr txBox="true"/>
          <p:nvPr/>
        </p:nvSpPr>
        <p:spPr>
          <a:xfrm rot="0">
            <a:off x="3947368" y="7454625"/>
            <a:ext cx="3879751" cy="434079"/>
          </a:xfrm>
          <a:prstGeom prst="rect">
            <a:avLst/>
          </a:prstGeom>
        </p:spPr>
        <p:txBody>
          <a:bodyPr anchor="t" rtlCol="false" tIns="0" lIns="0" bIns="0" rIns="0">
            <a:spAutoFit/>
          </a:bodyPr>
          <a:lstStyle/>
          <a:p>
            <a:pPr algn="ctr">
              <a:lnSpc>
                <a:spcPts val="3196"/>
              </a:lnSpc>
            </a:pPr>
            <a:r>
              <a:rPr lang="en-US" sz="3591" spc="179">
                <a:solidFill>
                  <a:srgbClr val="653924"/>
                </a:solidFill>
                <a:latin typeface="Calistoga"/>
              </a:rPr>
              <a:t>3.Back end Tools</a:t>
            </a:r>
          </a:p>
        </p:txBody>
      </p:sp>
      <p:grpSp>
        <p:nvGrpSpPr>
          <p:cNvPr name="Group 14" id="14"/>
          <p:cNvGrpSpPr/>
          <p:nvPr/>
        </p:nvGrpSpPr>
        <p:grpSpPr>
          <a:xfrm rot="0">
            <a:off x="9789559" y="6247629"/>
            <a:ext cx="5222395" cy="3432276"/>
            <a:chOff x="0" y="0"/>
            <a:chExt cx="1913890" cy="1257852"/>
          </a:xfrm>
        </p:grpSpPr>
        <p:sp>
          <p:nvSpPr>
            <p:cNvPr name="Freeform 15" id="15"/>
            <p:cNvSpPr/>
            <p:nvPr/>
          </p:nvSpPr>
          <p:spPr>
            <a:xfrm>
              <a:off x="0" y="0"/>
              <a:ext cx="1913890" cy="1257852"/>
            </a:xfrm>
            <a:custGeom>
              <a:avLst/>
              <a:gdLst/>
              <a:ahLst/>
              <a:cxnLst/>
              <a:rect r="r" b="b" t="t" l="l"/>
              <a:pathLst>
                <a:path h="1257852" w="1913890">
                  <a:moveTo>
                    <a:pt x="0" y="0"/>
                  </a:moveTo>
                  <a:lnTo>
                    <a:pt x="1913890" y="0"/>
                  </a:lnTo>
                  <a:lnTo>
                    <a:pt x="1913890" y="1257852"/>
                  </a:lnTo>
                  <a:lnTo>
                    <a:pt x="0" y="1257852"/>
                  </a:lnTo>
                  <a:close/>
                </a:path>
              </a:pathLst>
            </a:custGeom>
            <a:solidFill>
              <a:srgbClr val="EFE9CF"/>
            </a:solidFill>
          </p:spPr>
        </p:sp>
      </p:grpSp>
      <p:sp>
        <p:nvSpPr>
          <p:cNvPr name="TextBox 16" id="16"/>
          <p:cNvSpPr txBox="true"/>
          <p:nvPr/>
        </p:nvSpPr>
        <p:spPr>
          <a:xfrm rot="0">
            <a:off x="10460881" y="7410320"/>
            <a:ext cx="3879751" cy="831528"/>
          </a:xfrm>
          <a:prstGeom prst="rect">
            <a:avLst/>
          </a:prstGeom>
        </p:spPr>
        <p:txBody>
          <a:bodyPr anchor="t" rtlCol="false" tIns="0" lIns="0" bIns="0" rIns="0">
            <a:spAutoFit/>
          </a:bodyPr>
          <a:lstStyle/>
          <a:p>
            <a:pPr algn="ctr">
              <a:lnSpc>
                <a:spcPts val="3196"/>
              </a:lnSpc>
            </a:pPr>
            <a:r>
              <a:rPr lang="en-US" sz="3591" spc="179">
                <a:solidFill>
                  <a:srgbClr val="653924"/>
                </a:solidFill>
                <a:latin typeface="Calistoga"/>
              </a:rPr>
              <a:t>4.Operating System</a:t>
            </a:r>
          </a:p>
        </p:txBody>
      </p:sp>
      <p:sp>
        <p:nvSpPr>
          <p:cNvPr name="TextBox 17" id="17"/>
          <p:cNvSpPr txBox="true"/>
          <p:nvPr/>
        </p:nvSpPr>
        <p:spPr>
          <a:xfrm rot="0">
            <a:off x="10280405" y="8333068"/>
            <a:ext cx="4551073" cy="792039"/>
          </a:xfrm>
          <a:prstGeom prst="rect">
            <a:avLst/>
          </a:prstGeom>
        </p:spPr>
        <p:txBody>
          <a:bodyPr anchor="t" rtlCol="false" tIns="0" lIns="0" bIns="0" rIns="0">
            <a:spAutoFit/>
          </a:bodyPr>
          <a:lstStyle/>
          <a:p>
            <a:pPr algn="ctr">
              <a:lnSpc>
                <a:spcPts val="3179"/>
              </a:lnSpc>
            </a:pPr>
            <a:r>
              <a:rPr lang="en-US" sz="2606">
                <a:solidFill>
                  <a:srgbClr val="653924"/>
                </a:solidFill>
                <a:latin typeface="Red Hat Display"/>
              </a:rPr>
              <a:t>Google chrome, internet explorer.</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BA2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638807" y="2235273"/>
            <a:ext cx="12668811" cy="7129576"/>
          </a:xfrm>
          <a:prstGeom prst="rect">
            <a:avLst/>
          </a:prstGeom>
        </p:spPr>
      </p:pic>
      <p:sp>
        <p:nvSpPr>
          <p:cNvPr name="TextBox 3" id="3"/>
          <p:cNvSpPr txBox="true"/>
          <p:nvPr/>
        </p:nvSpPr>
        <p:spPr>
          <a:xfrm rot="0">
            <a:off x="2625447" y="161925"/>
            <a:ext cx="13037105" cy="1552575"/>
          </a:xfrm>
          <a:prstGeom prst="rect">
            <a:avLst/>
          </a:prstGeom>
        </p:spPr>
        <p:txBody>
          <a:bodyPr anchor="t" rtlCol="false" tIns="0" lIns="0" bIns="0" rIns="0">
            <a:spAutoFit/>
          </a:bodyPr>
          <a:lstStyle/>
          <a:p>
            <a:pPr algn="ctr">
              <a:lnSpc>
                <a:spcPts val="12599"/>
              </a:lnSpc>
            </a:pPr>
            <a:r>
              <a:rPr lang="en-US" sz="9000">
                <a:solidFill>
                  <a:srgbClr val="000000"/>
                </a:solidFill>
                <a:latin typeface="Cy Grotesk Key Demi"/>
              </a:rPr>
              <a:t>User Interface Design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4BA2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340923" y="1479853"/>
            <a:ext cx="13020145" cy="7327294"/>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4BA2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305608" y="1467898"/>
            <a:ext cx="13062632" cy="7351205"/>
          </a:xfrm>
          <a:prstGeom prst="rect">
            <a:avLst/>
          </a:prstGeom>
        </p:spPr>
      </p:pic>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4BA2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445318" y="1723479"/>
            <a:ext cx="12987416" cy="7308876"/>
          </a:xfrm>
          <a:prstGeom prst="rect">
            <a:avLst/>
          </a:prstGeom>
        </p:spPr>
      </p:pic>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408E9D"/>
        </a:solidFill>
      </p:bgPr>
    </p:bg>
    <p:spTree>
      <p:nvGrpSpPr>
        <p:cNvPr id="1" name=""/>
        <p:cNvGrpSpPr/>
        <p:nvPr/>
      </p:nvGrpSpPr>
      <p:grpSpPr>
        <a:xfrm>
          <a:off x="0" y="0"/>
          <a:ext cx="0" cy="0"/>
          <a:chOff x="0" y="0"/>
          <a:chExt cx="0" cy="0"/>
        </a:xfrm>
      </p:grpSpPr>
      <p:grpSp>
        <p:nvGrpSpPr>
          <p:cNvPr name="Group 2" id="2"/>
          <p:cNvGrpSpPr/>
          <p:nvPr/>
        </p:nvGrpSpPr>
        <p:grpSpPr>
          <a:xfrm rot="0">
            <a:off x="0" y="0"/>
            <a:ext cx="9144000" cy="10717111"/>
            <a:chOff x="0" y="0"/>
            <a:chExt cx="3093156" cy="3625294"/>
          </a:xfrm>
        </p:grpSpPr>
        <p:sp>
          <p:nvSpPr>
            <p:cNvPr name="Freeform 3" id="3"/>
            <p:cNvSpPr/>
            <p:nvPr/>
          </p:nvSpPr>
          <p:spPr>
            <a:xfrm>
              <a:off x="0" y="0"/>
              <a:ext cx="3093156" cy="3625294"/>
            </a:xfrm>
            <a:custGeom>
              <a:avLst/>
              <a:gdLst/>
              <a:ahLst/>
              <a:cxnLst/>
              <a:rect r="r" b="b" t="t" l="l"/>
              <a:pathLst>
                <a:path h="3625294" w="3093156">
                  <a:moveTo>
                    <a:pt x="0" y="0"/>
                  </a:moveTo>
                  <a:lnTo>
                    <a:pt x="3093156" y="0"/>
                  </a:lnTo>
                  <a:lnTo>
                    <a:pt x="3093156" y="3625294"/>
                  </a:lnTo>
                  <a:lnTo>
                    <a:pt x="0" y="3625294"/>
                  </a:lnTo>
                  <a:close/>
                </a:path>
              </a:pathLst>
            </a:custGeom>
            <a:solidFill>
              <a:srgbClr val="EFE9CF"/>
            </a:solidFill>
          </p:spPr>
        </p:sp>
      </p:grpSp>
      <p:pic>
        <p:nvPicPr>
          <p:cNvPr name="Picture 4" id="4"/>
          <p:cNvPicPr>
            <a:picLocks noChangeAspect="true"/>
          </p:cNvPicPr>
          <p:nvPr/>
        </p:nvPicPr>
        <p:blipFill>
          <a:blip r:embed="rId2"/>
          <a:srcRect l="0" t="0" r="0" b="0"/>
          <a:stretch>
            <a:fillRect/>
          </a:stretch>
        </p:blipFill>
        <p:spPr>
          <a:xfrm flipH="false" flipV="false" rot="0">
            <a:off x="7461437" y="3522622"/>
            <a:ext cx="2688212" cy="2688212"/>
          </a:xfrm>
          <a:prstGeom prst="rect">
            <a:avLst/>
          </a:prstGeom>
        </p:spPr>
      </p:pic>
      <p:sp>
        <p:nvSpPr>
          <p:cNvPr name="TextBox 5" id="5"/>
          <p:cNvSpPr txBox="true"/>
          <p:nvPr/>
        </p:nvSpPr>
        <p:spPr>
          <a:xfrm rot="0">
            <a:off x="8325130" y="1730228"/>
            <a:ext cx="7658511" cy="883145"/>
          </a:xfrm>
          <a:prstGeom prst="rect">
            <a:avLst/>
          </a:prstGeom>
        </p:spPr>
        <p:txBody>
          <a:bodyPr anchor="t" rtlCol="false" tIns="0" lIns="0" bIns="0" rIns="0">
            <a:spAutoFit/>
          </a:bodyPr>
          <a:lstStyle/>
          <a:p>
            <a:pPr algn="ctr">
              <a:lnSpc>
                <a:spcPts val="6399"/>
              </a:lnSpc>
            </a:pPr>
            <a:r>
              <a:rPr lang="en-US" sz="7189" spc="359">
                <a:solidFill>
                  <a:srgbClr val="EFE9CF"/>
                </a:solidFill>
                <a:latin typeface="Calistoga"/>
              </a:rPr>
              <a:t>the Project</a:t>
            </a:r>
          </a:p>
        </p:txBody>
      </p:sp>
      <p:sp>
        <p:nvSpPr>
          <p:cNvPr name="TextBox 6" id="6"/>
          <p:cNvSpPr txBox="true"/>
          <p:nvPr/>
        </p:nvSpPr>
        <p:spPr>
          <a:xfrm rot="0">
            <a:off x="1485489" y="1730228"/>
            <a:ext cx="7658511" cy="883145"/>
          </a:xfrm>
          <a:prstGeom prst="rect">
            <a:avLst/>
          </a:prstGeom>
        </p:spPr>
        <p:txBody>
          <a:bodyPr anchor="t" rtlCol="false" tIns="0" lIns="0" bIns="0" rIns="0">
            <a:spAutoFit/>
          </a:bodyPr>
          <a:lstStyle/>
          <a:p>
            <a:pPr algn="ctr">
              <a:lnSpc>
                <a:spcPts val="6399"/>
              </a:lnSpc>
            </a:pPr>
            <a:r>
              <a:rPr lang="en-US" sz="7189" spc="359">
                <a:solidFill>
                  <a:srgbClr val="653924"/>
                </a:solidFill>
                <a:latin typeface="Calistoga"/>
              </a:rPr>
              <a:t>Future Scope of </a:t>
            </a:r>
          </a:p>
        </p:txBody>
      </p:sp>
      <p:sp>
        <p:nvSpPr>
          <p:cNvPr name="TextBox 7" id="7"/>
          <p:cNvSpPr txBox="true"/>
          <p:nvPr/>
        </p:nvSpPr>
        <p:spPr>
          <a:xfrm rot="0">
            <a:off x="1712068" y="2618292"/>
            <a:ext cx="5396944" cy="6146692"/>
          </a:xfrm>
          <a:prstGeom prst="rect">
            <a:avLst/>
          </a:prstGeom>
        </p:spPr>
        <p:txBody>
          <a:bodyPr anchor="t" rtlCol="false" tIns="0" lIns="0" bIns="0" rIns="0">
            <a:spAutoFit/>
          </a:bodyPr>
          <a:lstStyle/>
          <a:p>
            <a:pPr algn="just">
              <a:lnSpc>
                <a:spcPts val="3711"/>
              </a:lnSpc>
            </a:pPr>
            <a:r>
              <a:rPr lang="en-US" sz="2474">
                <a:solidFill>
                  <a:srgbClr val="231F20"/>
                </a:solidFill>
                <a:latin typeface="Telegraf"/>
              </a:rPr>
              <a:t>This project can be really helpful in healthcare sector, as we know that every two seconds someone </a:t>
            </a:r>
            <a:r>
              <a:rPr lang="en-US" sz="2474">
                <a:solidFill>
                  <a:srgbClr val="231F20"/>
                </a:solidFill>
                <a:latin typeface="Telegraf"/>
              </a:rPr>
              <a:t>needs blood. It is essential for surgeries, cancer treatment, chronic illnesses, and traumatic injuries.</a:t>
            </a:r>
          </a:p>
          <a:p>
            <a:pPr algn="just">
              <a:lnSpc>
                <a:spcPts val="3711"/>
              </a:lnSpc>
            </a:pPr>
            <a:r>
              <a:rPr lang="en-US" sz="2474">
                <a:solidFill>
                  <a:srgbClr val="231F20"/>
                </a:solidFill>
                <a:latin typeface="Telegraf"/>
              </a:rPr>
              <a:t>Whether a patient receives whole blood, red cells, platelets or plasma, this lifesaving care starts with one person making a generous donation.The most important thing after that is the blood which is donated is used at its best.</a:t>
            </a:r>
          </a:p>
        </p:txBody>
      </p:sp>
      <p:sp>
        <p:nvSpPr>
          <p:cNvPr name="TextBox 8" id="8"/>
          <p:cNvSpPr txBox="true"/>
          <p:nvPr/>
        </p:nvSpPr>
        <p:spPr>
          <a:xfrm rot="0">
            <a:off x="10502075" y="2618292"/>
            <a:ext cx="5745253" cy="6087618"/>
          </a:xfrm>
          <a:prstGeom prst="rect">
            <a:avLst/>
          </a:prstGeom>
        </p:spPr>
        <p:txBody>
          <a:bodyPr anchor="t" rtlCol="false" tIns="0" lIns="0" bIns="0" rIns="0">
            <a:spAutoFit/>
          </a:bodyPr>
          <a:lstStyle/>
          <a:p>
            <a:pPr algn="just">
              <a:lnSpc>
                <a:spcPts val="3704"/>
              </a:lnSpc>
            </a:pPr>
            <a:r>
              <a:rPr lang="en-US" sz="2469">
                <a:solidFill>
                  <a:srgbClr val="EFE9CF"/>
                </a:solidFill>
                <a:latin typeface="Telegraf"/>
              </a:rPr>
              <a:t>The improper management of the blood leads to wastage of the available blood inventory.</a:t>
            </a:r>
          </a:p>
          <a:p>
            <a:pPr>
              <a:lnSpc>
                <a:spcPts val="3704"/>
              </a:lnSpc>
            </a:pPr>
            <a:r>
              <a:rPr lang="en-US" sz="2469">
                <a:solidFill>
                  <a:srgbClr val="EFE9CF"/>
                </a:solidFill>
                <a:latin typeface="Telegraf"/>
              </a:rPr>
              <a:t>DROP-RED is a web-based application which is built in a way that it should suits for all type of blood banks in future.</a:t>
            </a:r>
          </a:p>
          <a:p>
            <a:pPr algn="l">
              <a:lnSpc>
                <a:spcPts val="3704"/>
              </a:lnSpc>
            </a:pPr>
            <a:r>
              <a:rPr lang="en-US" sz="2469">
                <a:solidFill>
                  <a:srgbClr val="EFE9CF"/>
                </a:solidFill>
                <a:latin typeface="Telegraf"/>
              </a:rPr>
              <a:t>The main future scope of this project can be the use of the available blood inventory at its best and providing the awareness about importance of blood donation to both the donor or the receiver.</a:t>
            </a:r>
            <a:r>
              <a:rPr lang="en-US" sz="2469">
                <a:solidFill>
                  <a:srgbClr val="EFE9CF"/>
                </a:solidFill>
                <a:latin typeface="Telegraf"/>
              </a:rPr>
              <a:t>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C9E26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301928" y="99800"/>
            <a:ext cx="1108001" cy="2224089"/>
          </a:xfrm>
          <a:prstGeom prst="rect">
            <a:avLst/>
          </a:prstGeom>
        </p:spPr>
      </p:pic>
      <p:sp>
        <p:nvSpPr>
          <p:cNvPr name="TextBox 3" id="3"/>
          <p:cNvSpPr txBox="true"/>
          <p:nvPr/>
        </p:nvSpPr>
        <p:spPr>
          <a:xfrm rot="0">
            <a:off x="592210" y="1069608"/>
            <a:ext cx="16667090" cy="844846"/>
          </a:xfrm>
          <a:prstGeom prst="rect">
            <a:avLst/>
          </a:prstGeom>
        </p:spPr>
        <p:txBody>
          <a:bodyPr anchor="t" rtlCol="false" tIns="0" lIns="0" bIns="0" rIns="0">
            <a:spAutoFit/>
          </a:bodyPr>
          <a:lstStyle/>
          <a:p>
            <a:pPr algn="ctr">
              <a:lnSpc>
                <a:spcPts val="6184"/>
              </a:lnSpc>
            </a:pPr>
            <a:r>
              <a:rPr lang="en-US" sz="6949" spc="347">
                <a:solidFill>
                  <a:srgbClr val="653924"/>
                </a:solidFill>
                <a:latin typeface="Calistoga"/>
              </a:rPr>
              <a:t>CONCLUSION</a:t>
            </a:r>
          </a:p>
        </p:txBody>
      </p:sp>
      <p:sp>
        <p:nvSpPr>
          <p:cNvPr name="TextBox 4" id="4"/>
          <p:cNvSpPr txBox="true"/>
          <p:nvPr/>
        </p:nvSpPr>
        <p:spPr>
          <a:xfrm rot="0">
            <a:off x="234124" y="2133389"/>
            <a:ext cx="17025176" cy="7363396"/>
          </a:xfrm>
          <a:prstGeom prst="rect">
            <a:avLst/>
          </a:prstGeom>
        </p:spPr>
        <p:txBody>
          <a:bodyPr anchor="t" rtlCol="false" tIns="0" lIns="0" bIns="0" rIns="0">
            <a:spAutoFit/>
          </a:bodyPr>
          <a:lstStyle/>
          <a:p>
            <a:pPr algn="just" marL="848879" indent="-424439" lvl="1">
              <a:lnSpc>
                <a:spcPts val="5504"/>
              </a:lnSpc>
              <a:buFont typeface="Arial"/>
              <a:buChar char="•"/>
            </a:pPr>
            <a:r>
              <a:rPr lang="en-US" sz="3931" spc="196">
                <a:solidFill>
                  <a:srgbClr val="737373"/>
                </a:solidFill>
                <a:latin typeface="Agrandir Medium"/>
              </a:rPr>
              <a:t>The project helped us in gaining practical knowledge of not only programming with web-</a:t>
            </a:r>
            <a:r>
              <a:rPr lang="en-US" sz="3931" spc="196">
                <a:solidFill>
                  <a:srgbClr val="737373"/>
                </a:solidFill>
                <a:latin typeface="Agrandir Medium"/>
              </a:rPr>
              <a:t>based application development but also about all management and handling that is related with  “blood bank management system”.</a:t>
            </a:r>
          </a:p>
          <a:p>
            <a:pPr algn="just">
              <a:lnSpc>
                <a:spcPts val="5504"/>
              </a:lnSpc>
            </a:pPr>
          </a:p>
          <a:p>
            <a:pPr algn="just" marL="848879" indent="-424439" lvl="1">
              <a:lnSpc>
                <a:spcPts val="5504"/>
              </a:lnSpc>
              <a:buFont typeface="Arial"/>
              <a:buChar char="•"/>
            </a:pPr>
            <a:r>
              <a:rPr lang="en-US" sz="3931" spc="196">
                <a:solidFill>
                  <a:srgbClr val="737373"/>
                </a:solidFill>
                <a:latin typeface="Agrandir Medium"/>
              </a:rPr>
              <a:t> This will provide better opportunities and guidance in future</a:t>
            </a:r>
          </a:p>
          <a:p>
            <a:pPr algn="just">
              <a:lnSpc>
                <a:spcPts val="4932"/>
              </a:lnSpc>
            </a:pPr>
            <a:r>
              <a:rPr lang="en-US" sz="3523" spc="176">
                <a:solidFill>
                  <a:srgbClr val="737373"/>
                </a:solidFill>
                <a:latin typeface="Agrandir Medium"/>
              </a:rPr>
              <a:t>      </a:t>
            </a:r>
            <a:r>
              <a:rPr lang="en-US" sz="3523" spc="176">
                <a:solidFill>
                  <a:srgbClr val="737373"/>
                </a:solidFill>
                <a:latin typeface="Agrandir Medium"/>
              </a:rPr>
              <a:t>for developing projects independently.</a:t>
            </a:r>
          </a:p>
          <a:p>
            <a:pPr algn="just">
              <a:lnSpc>
                <a:spcPts val="4932"/>
              </a:lnSpc>
            </a:pPr>
          </a:p>
          <a:p>
            <a:pPr algn="just" marL="760665" indent="-380333" lvl="1">
              <a:lnSpc>
                <a:spcPts val="4932"/>
              </a:lnSpc>
              <a:buFont typeface="Arial"/>
              <a:buChar char="•"/>
            </a:pPr>
            <a:r>
              <a:rPr lang="en-US" sz="3523" spc="176">
                <a:solidFill>
                  <a:srgbClr val="737373"/>
                </a:solidFill>
                <a:latin typeface="Agrandir Medium"/>
              </a:rPr>
              <a:t> </a:t>
            </a:r>
            <a:r>
              <a:rPr lang="en-US" sz="3523" spc="176">
                <a:solidFill>
                  <a:srgbClr val="737373"/>
                </a:solidFill>
                <a:latin typeface="Agrandir Medium"/>
              </a:rPr>
              <a:t>It gave us the requisite practical knowledge to supplement the      already taught theoretical concepts, thus making us more competent as a computer student.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969200"/>
        </a:solidFill>
      </p:bgPr>
    </p:bg>
    <p:spTree>
      <p:nvGrpSpPr>
        <p:cNvPr id="1" name=""/>
        <p:cNvGrpSpPr/>
        <p:nvPr/>
      </p:nvGrpSpPr>
      <p:grpSpPr>
        <a:xfrm>
          <a:off x="0" y="0"/>
          <a:ext cx="0" cy="0"/>
          <a:chOff x="0" y="0"/>
          <a:chExt cx="0" cy="0"/>
        </a:xfrm>
      </p:grpSpPr>
      <p:grpSp>
        <p:nvGrpSpPr>
          <p:cNvPr name="Group 2" id="2"/>
          <p:cNvGrpSpPr/>
          <p:nvPr/>
        </p:nvGrpSpPr>
        <p:grpSpPr>
          <a:xfrm rot="0">
            <a:off x="0" y="8704666"/>
            <a:ext cx="18288000" cy="1582334"/>
            <a:chOff x="0" y="0"/>
            <a:chExt cx="6186311" cy="535259"/>
          </a:xfrm>
        </p:grpSpPr>
        <p:sp>
          <p:nvSpPr>
            <p:cNvPr name="Freeform 3" id="3"/>
            <p:cNvSpPr/>
            <p:nvPr/>
          </p:nvSpPr>
          <p:spPr>
            <a:xfrm>
              <a:off x="0" y="0"/>
              <a:ext cx="6186311" cy="535259"/>
            </a:xfrm>
            <a:custGeom>
              <a:avLst/>
              <a:gdLst/>
              <a:ahLst/>
              <a:cxnLst/>
              <a:rect r="r" b="b" t="t" l="l"/>
              <a:pathLst>
                <a:path h="535259" w="6186311">
                  <a:moveTo>
                    <a:pt x="0" y="0"/>
                  </a:moveTo>
                  <a:lnTo>
                    <a:pt x="6186311" y="0"/>
                  </a:lnTo>
                  <a:lnTo>
                    <a:pt x="6186311" y="535259"/>
                  </a:lnTo>
                  <a:lnTo>
                    <a:pt x="0" y="535259"/>
                  </a:lnTo>
                  <a:close/>
                </a:path>
              </a:pathLst>
            </a:custGeom>
            <a:solidFill>
              <a:srgbClr val="EFE9CF"/>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86382">
            <a:off x="10260911" y="1754893"/>
            <a:ext cx="9047266" cy="8422182"/>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4790782" y="1751423"/>
            <a:ext cx="6953243" cy="6953243"/>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4BA2F"/>
        </a:solidFill>
      </p:bgPr>
    </p:bg>
    <p:spTree>
      <p:nvGrpSpPr>
        <p:cNvPr id="1" name=""/>
        <p:cNvGrpSpPr/>
        <p:nvPr/>
      </p:nvGrpSpPr>
      <p:grpSpPr>
        <a:xfrm>
          <a:off x="0" y="0"/>
          <a:ext cx="0" cy="0"/>
          <a:chOff x="0" y="0"/>
          <a:chExt cx="0" cy="0"/>
        </a:xfrm>
      </p:grpSpPr>
      <p:grpSp>
        <p:nvGrpSpPr>
          <p:cNvPr name="Group 2" id="2"/>
          <p:cNvGrpSpPr/>
          <p:nvPr/>
        </p:nvGrpSpPr>
        <p:grpSpPr>
          <a:xfrm rot="0">
            <a:off x="0" y="8704666"/>
            <a:ext cx="18288000" cy="1582334"/>
            <a:chOff x="0" y="0"/>
            <a:chExt cx="6186311" cy="535259"/>
          </a:xfrm>
        </p:grpSpPr>
        <p:sp>
          <p:nvSpPr>
            <p:cNvPr name="Freeform 3" id="3"/>
            <p:cNvSpPr/>
            <p:nvPr/>
          </p:nvSpPr>
          <p:spPr>
            <a:xfrm>
              <a:off x="0" y="0"/>
              <a:ext cx="6186311" cy="535259"/>
            </a:xfrm>
            <a:custGeom>
              <a:avLst/>
              <a:gdLst/>
              <a:ahLst/>
              <a:cxnLst/>
              <a:rect r="r" b="b" t="t" l="l"/>
              <a:pathLst>
                <a:path h="535259" w="6186311">
                  <a:moveTo>
                    <a:pt x="0" y="0"/>
                  </a:moveTo>
                  <a:lnTo>
                    <a:pt x="6186311" y="0"/>
                  </a:lnTo>
                  <a:lnTo>
                    <a:pt x="6186311" y="535259"/>
                  </a:lnTo>
                  <a:lnTo>
                    <a:pt x="0" y="535259"/>
                  </a:lnTo>
                  <a:close/>
                </a:path>
              </a:pathLst>
            </a:custGeom>
            <a:solidFill>
              <a:srgbClr val="EFE9CF"/>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21658" y="2596237"/>
            <a:ext cx="2519265" cy="4114800"/>
          </a:xfrm>
          <a:prstGeom prst="rect">
            <a:avLst/>
          </a:prstGeom>
        </p:spPr>
      </p:pic>
      <p:sp>
        <p:nvSpPr>
          <p:cNvPr name="TextBox 5" id="5"/>
          <p:cNvSpPr txBox="true"/>
          <p:nvPr/>
        </p:nvSpPr>
        <p:spPr>
          <a:xfrm rot="0">
            <a:off x="5281439" y="3843904"/>
            <a:ext cx="12132554" cy="2439930"/>
          </a:xfrm>
          <a:prstGeom prst="rect">
            <a:avLst/>
          </a:prstGeom>
        </p:spPr>
        <p:txBody>
          <a:bodyPr anchor="t" rtlCol="false" tIns="0" lIns="0" bIns="0" rIns="0">
            <a:spAutoFit/>
          </a:bodyPr>
          <a:lstStyle/>
          <a:p>
            <a:pPr algn="r">
              <a:lnSpc>
                <a:spcPts val="9293"/>
              </a:lnSpc>
            </a:pPr>
            <a:r>
              <a:rPr lang="en-US" sz="10442" spc="522">
                <a:solidFill>
                  <a:srgbClr val="F9F5F4"/>
                </a:solidFill>
                <a:latin typeface="Calistoga"/>
              </a:rPr>
              <a:t>Thank you for listening!</a:t>
            </a:r>
          </a:p>
        </p:txBody>
      </p:sp>
      <p:grpSp>
        <p:nvGrpSpPr>
          <p:cNvPr name="Group 6" id="6"/>
          <p:cNvGrpSpPr/>
          <p:nvPr/>
        </p:nvGrpSpPr>
        <p:grpSpPr>
          <a:xfrm rot="0">
            <a:off x="2745650" y="4550496"/>
            <a:ext cx="2071281" cy="1186007"/>
            <a:chOff x="0" y="0"/>
            <a:chExt cx="2761708" cy="1581343"/>
          </a:xfrm>
        </p:grpSpPr>
        <p:sp>
          <p:nvSpPr>
            <p:cNvPr name="TextBox 7" id="7"/>
            <p:cNvSpPr txBox="true"/>
            <p:nvPr/>
          </p:nvSpPr>
          <p:spPr>
            <a:xfrm rot="0">
              <a:off x="0" y="85725"/>
              <a:ext cx="2761708" cy="1232807"/>
            </a:xfrm>
            <a:prstGeom prst="rect">
              <a:avLst/>
            </a:prstGeom>
          </p:spPr>
          <p:txBody>
            <a:bodyPr anchor="t" rtlCol="false" tIns="0" lIns="0" bIns="0" rIns="0">
              <a:spAutoFit/>
            </a:bodyPr>
            <a:lstStyle/>
            <a:p>
              <a:pPr algn="ctr">
                <a:lnSpc>
                  <a:spcPts val="3124"/>
                </a:lnSpc>
              </a:pPr>
              <a:r>
                <a:rPr lang="en-US" sz="3905">
                  <a:solidFill>
                    <a:srgbClr val="CFFF00"/>
                  </a:solidFill>
                  <a:latin typeface="Horizon"/>
                </a:rPr>
                <a:t>DROP</a:t>
              </a:r>
            </a:p>
          </p:txBody>
        </p:sp>
        <p:sp>
          <p:nvSpPr>
            <p:cNvPr name="TextBox 8" id="8"/>
            <p:cNvSpPr txBox="true"/>
            <p:nvPr/>
          </p:nvSpPr>
          <p:spPr>
            <a:xfrm rot="0">
              <a:off x="0" y="875535"/>
              <a:ext cx="2761708" cy="705807"/>
            </a:xfrm>
            <a:prstGeom prst="rect">
              <a:avLst/>
            </a:prstGeom>
          </p:spPr>
          <p:txBody>
            <a:bodyPr anchor="t" rtlCol="false" tIns="0" lIns="0" bIns="0" rIns="0">
              <a:spAutoFit/>
            </a:bodyPr>
            <a:lstStyle/>
            <a:p>
              <a:pPr algn="ctr">
                <a:lnSpc>
                  <a:spcPts val="3124"/>
                </a:lnSpc>
              </a:pPr>
              <a:r>
                <a:rPr lang="en-US" sz="3905">
                  <a:solidFill>
                    <a:srgbClr val="CFFF00"/>
                  </a:solidFill>
                  <a:latin typeface="Horizon"/>
                </a:rPr>
                <a:t>RED</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C19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8870170"/>
            <a:ext cx="7238744" cy="1618846"/>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053345" y="8870170"/>
            <a:ext cx="7238744" cy="1618846"/>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8933039" y="-474930"/>
            <a:ext cx="17674012" cy="10154523"/>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067233" y="8870170"/>
            <a:ext cx="7238744" cy="1618846"/>
          </a:xfrm>
          <a:prstGeom prst="rect">
            <a:avLst/>
          </a:prstGeom>
        </p:spPr>
      </p:pic>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73746" y="1830263"/>
            <a:ext cx="3682049" cy="7849330"/>
          </a:xfrm>
          <a:prstGeom prst="rect">
            <a:avLst/>
          </a:prstGeom>
        </p:spPr>
      </p:pic>
      <p:pic>
        <p:nvPicPr>
          <p:cNvPr name="Picture 7" id="7"/>
          <p:cNvPicPr>
            <a:picLocks noChangeAspect="true"/>
          </p:cNvPicPr>
          <p:nvPr/>
        </p:nvPicPr>
        <p:blipFill>
          <a:blip r:embed="rId8"/>
          <a:srcRect l="0" t="0" r="0" b="0"/>
          <a:stretch>
            <a:fillRect/>
          </a:stretch>
        </p:blipFill>
        <p:spPr>
          <a:xfrm flipH="false" flipV="false" rot="0">
            <a:off x="15445147" y="0"/>
            <a:ext cx="2842853" cy="2842853"/>
          </a:xfrm>
          <a:prstGeom prst="rect">
            <a:avLst/>
          </a:prstGeom>
        </p:spPr>
      </p:pic>
      <p:pic>
        <p:nvPicPr>
          <p:cNvPr name="Picture 8" id="8"/>
          <p:cNvPicPr>
            <a:picLocks noChangeAspect="true"/>
          </p:cNvPicPr>
          <p:nvPr/>
        </p:nvPicPr>
        <p:blipFill>
          <a:blip r:embed="rId9"/>
          <a:srcRect l="0" t="0" r="0" b="0"/>
          <a:stretch>
            <a:fillRect/>
          </a:stretch>
        </p:blipFill>
        <p:spPr>
          <a:xfrm flipH="false" flipV="false" rot="0">
            <a:off x="9919633" y="3095749"/>
            <a:ext cx="2173124" cy="2047751"/>
          </a:xfrm>
          <a:prstGeom prst="rect">
            <a:avLst/>
          </a:prstGeom>
        </p:spPr>
      </p:pic>
      <p:sp>
        <p:nvSpPr>
          <p:cNvPr name="TextBox 9" id="9"/>
          <p:cNvSpPr txBox="true"/>
          <p:nvPr/>
        </p:nvSpPr>
        <p:spPr>
          <a:xfrm rot="0">
            <a:off x="6508825" y="1209675"/>
            <a:ext cx="8725249" cy="1249097"/>
          </a:xfrm>
          <a:prstGeom prst="rect">
            <a:avLst/>
          </a:prstGeom>
        </p:spPr>
        <p:txBody>
          <a:bodyPr anchor="t" rtlCol="false" tIns="0" lIns="0" bIns="0" rIns="0">
            <a:spAutoFit/>
          </a:bodyPr>
          <a:lstStyle/>
          <a:p>
            <a:pPr algn="ctr">
              <a:lnSpc>
                <a:spcPts val="9427"/>
              </a:lnSpc>
            </a:pPr>
            <a:r>
              <a:rPr lang="en-US" sz="9427" spc="471">
                <a:solidFill>
                  <a:srgbClr val="653924"/>
                </a:solidFill>
                <a:latin typeface="Calistoga"/>
              </a:rPr>
              <a:t>DROP RED</a:t>
            </a:r>
          </a:p>
        </p:txBody>
      </p:sp>
      <p:sp>
        <p:nvSpPr>
          <p:cNvPr name="TextBox 10" id="10"/>
          <p:cNvSpPr txBox="true"/>
          <p:nvPr/>
        </p:nvSpPr>
        <p:spPr>
          <a:xfrm rot="0">
            <a:off x="6729293" y="2487347"/>
            <a:ext cx="8284313" cy="459926"/>
          </a:xfrm>
          <a:prstGeom prst="rect">
            <a:avLst/>
          </a:prstGeom>
        </p:spPr>
        <p:txBody>
          <a:bodyPr anchor="t" rtlCol="false" tIns="0" lIns="0" bIns="0" rIns="0">
            <a:spAutoFit/>
          </a:bodyPr>
          <a:lstStyle/>
          <a:p>
            <a:pPr algn="ctr">
              <a:lnSpc>
                <a:spcPts val="3536"/>
              </a:lnSpc>
            </a:pPr>
            <a:r>
              <a:rPr lang="en-US" sz="3214" spc="3">
                <a:solidFill>
                  <a:srgbClr val="653924"/>
                </a:solidFill>
                <a:latin typeface="Red Hat Display Bold"/>
              </a:rPr>
              <a:t>MINOR PROJECT</a:t>
            </a:r>
          </a:p>
        </p:txBody>
      </p:sp>
      <p:sp>
        <p:nvSpPr>
          <p:cNvPr name="TextBox 11" id="11"/>
          <p:cNvSpPr txBox="true"/>
          <p:nvPr/>
        </p:nvSpPr>
        <p:spPr>
          <a:xfrm rot="0">
            <a:off x="9765951" y="7783522"/>
            <a:ext cx="8284313" cy="498026"/>
          </a:xfrm>
          <a:prstGeom prst="rect">
            <a:avLst/>
          </a:prstGeom>
        </p:spPr>
        <p:txBody>
          <a:bodyPr anchor="t" rtlCol="false" tIns="0" lIns="0" bIns="0" rIns="0">
            <a:spAutoFit/>
          </a:bodyPr>
          <a:lstStyle/>
          <a:p>
            <a:pPr algn="ctr">
              <a:lnSpc>
                <a:spcPts val="3536"/>
              </a:lnSpc>
            </a:pPr>
            <a:r>
              <a:rPr lang="en-US" sz="3214" spc="3">
                <a:solidFill>
                  <a:srgbClr val="653924"/>
                </a:solidFill>
                <a:latin typeface="Telegraf"/>
              </a:rPr>
              <a:t>PRESENTED BY AAYUSHI, SHWETA</a:t>
            </a:r>
          </a:p>
        </p:txBody>
      </p:sp>
      <p:sp>
        <p:nvSpPr>
          <p:cNvPr name="TextBox 12" id="12"/>
          <p:cNvSpPr txBox="true"/>
          <p:nvPr/>
        </p:nvSpPr>
        <p:spPr>
          <a:xfrm rot="0">
            <a:off x="11006195" y="8281547"/>
            <a:ext cx="5621662" cy="635280"/>
          </a:xfrm>
          <a:prstGeom prst="rect">
            <a:avLst/>
          </a:prstGeom>
        </p:spPr>
        <p:txBody>
          <a:bodyPr anchor="t" rtlCol="false" tIns="0" lIns="0" bIns="0" rIns="0">
            <a:spAutoFit/>
          </a:bodyPr>
          <a:lstStyle/>
          <a:p>
            <a:pPr algn="ctr">
              <a:lnSpc>
                <a:spcPts val="2399"/>
              </a:lnSpc>
            </a:pPr>
            <a:r>
              <a:rPr lang="en-US" sz="2181" spc="2">
                <a:solidFill>
                  <a:srgbClr val="653924"/>
                </a:solidFill>
                <a:latin typeface="Telegraf"/>
              </a:rPr>
              <a:t>UNDER THE GUIDANCE OF</a:t>
            </a:r>
          </a:p>
          <a:p>
            <a:pPr algn="ctr">
              <a:lnSpc>
                <a:spcPts val="2399"/>
              </a:lnSpc>
            </a:pPr>
            <a:r>
              <a:rPr lang="en-US" sz="2181" spc="2">
                <a:solidFill>
                  <a:srgbClr val="653924"/>
                </a:solidFill>
                <a:latin typeface="Telegraf"/>
              </a:rPr>
              <a:t> DR.RUCHI SAWHNEY</a:t>
            </a:r>
          </a:p>
        </p:txBody>
      </p:sp>
      <p:sp>
        <p:nvSpPr>
          <p:cNvPr name="TextBox 13" id="13"/>
          <p:cNvSpPr txBox="true"/>
          <p:nvPr/>
        </p:nvSpPr>
        <p:spPr>
          <a:xfrm rot="0">
            <a:off x="8760018" y="5143500"/>
            <a:ext cx="5148089" cy="1450643"/>
          </a:xfrm>
          <a:prstGeom prst="rect">
            <a:avLst/>
          </a:prstGeom>
        </p:spPr>
        <p:txBody>
          <a:bodyPr anchor="t" rtlCol="false" tIns="0" lIns="0" bIns="0" rIns="0">
            <a:spAutoFit/>
          </a:bodyPr>
          <a:lstStyle/>
          <a:p>
            <a:pPr algn="ctr">
              <a:lnSpc>
                <a:spcPts val="1896"/>
              </a:lnSpc>
            </a:pPr>
            <a:r>
              <a:rPr lang="en-US" sz="1723" spc="1">
                <a:solidFill>
                  <a:srgbClr val="653924"/>
                </a:solidFill>
                <a:latin typeface="Telegraf"/>
              </a:rPr>
              <a:t> </a:t>
            </a:r>
          </a:p>
          <a:p>
            <a:pPr algn="ctr">
              <a:lnSpc>
                <a:spcPts val="1896"/>
              </a:lnSpc>
            </a:pPr>
            <a:r>
              <a:rPr lang="en-US" sz="1723" spc="1">
                <a:solidFill>
                  <a:srgbClr val="653924"/>
                </a:solidFill>
                <a:latin typeface="Telegraf Bold"/>
              </a:rPr>
              <a:t>Bosco Technical Training Society </a:t>
            </a:r>
          </a:p>
          <a:p>
            <a:pPr algn="ctr">
              <a:lnSpc>
                <a:spcPts val="1896"/>
              </a:lnSpc>
            </a:pPr>
            <a:r>
              <a:rPr lang="en-US" sz="1723" spc="1">
                <a:solidFill>
                  <a:srgbClr val="653924"/>
                </a:solidFill>
                <a:latin typeface="Telegraf Bold"/>
              </a:rPr>
              <a:t>Don Bosco Technical School, Okhla Road, New Delhi-110025 </a:t>
            </a:r>
          </a:p>
          <a:p>
            <a:pPr algn="ctr">
              <a:lnSpc>
                <a:spcPts val="1896"/>
              </a:lnSpc>
            </a:pPr>
          </a:p>
          <a:p>
            <a:pPr algn="ctr">
              <a:lnSpc>
                <a:spcPts val="1896"/>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D8B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41273" y="584376"/>
            <a:ext cx="15205454" cy="21778646"/>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2832941" y="5113885"/>
            <a:ext cx="1584312" cy="989229"/>
          </a:xfrm>
          <a:prstGeom prst="rect">
            <a:avLst/>
          </a:prstGeom>
        </p:spPr>
      </p:pic>
      <p:sp>
        <p:nvSpPr>
          <p:cNvPr name="TextBox 4" id="4"/>
          <p:cNvSpPr txBox="true"/>
          <p:nvPr/>
        </p:nvSpPr>
        <p:spPr>
          <a:xfrm rot="0">
            <a:off x="3265093" y="3813238"/>
            <a:ext cx="11757815" cy="1056604"/>
          </a:xfrm>
          <a:prstGeom prst="rect">
            <a:avLst/>
          </a:prstGeom>
        </p:spPr>
        <p:txBody>
          <a:bodyPr anchor="t" rtlCol="false" tIns="0" lIns="0" bIns="0" rIns="0">
            <a:spAutoFit/>
          </a:bodyPr>
          <a:lstStyle/>
          <a:p>
            <a:pPr algn="ctr">
              <a:lnSpc>
                <a:spcPts val="7761"/>
              </a:lnSpc>
            </a:pPr>
            <a:r>
              <a:rPr lang="en-US" sz="8721" spc="436">
                <a:solidFill>
                  <a:srgbClr val="653924"/>
                </a:solidFill>
                <a:latin typeface="Calistoga"/>
              </a:rPr>
              <a:t>Table Of Contents</a:t>
            </a:r>
          </a:p>
        </p:txBody>
      </p:sp>
      <p:sp>
        <p:nvSpPr>
          <p:cNvPr name="TextBox 5" id="5"/>
          <p:cNvSpPr txBox="true"/>
          <p:nvPr/>
        </p:nvSpPr>
        <p:spPr>
          <a:xfrm rot="0">
            <a:off x="4512695" y="5401110"/>
            <a:ext cx="4067397" cy="459926"/>
          </a:xfrm>
          <a:prstGeom prst="rect">
            <a:avLst/>
          </a:prstGeom>
        </p:spPr>
        <p:txBody>
          <a:bodyPr anchor="t" rtlCol="false" tIns="0" lIns="0" bIns="0" rIns="0">
            <a:spAutoFit/>
          </a:bodyPr>
          <a:lstStyle/>
          <a:p>
            <a:pPr>
              <a:lnSpc>
                <a:spcPts val="3536"/>
              </a:lnSpc>
            </a:pPr>
            <a:r>
              <a:rPr lang="en-US" sz="3214" spc="3">
                <a:solidFill>
                  <a:srgbClr val="653924"/>
                </a:solidFill>
                <a:latin typeface="Red Hat Display"/>
              </a:rPr>
              <a:t>INTRODUCTION</a:t>
            </a:r>
          </a:p>
        </p:txBody>
      </p:sp>
      <p:sp>
        <p:nvSpPr>
          <p:cNvPr name="TextBox 6" id="6"/>
          <p:cNvSpPr txBox="true"/>
          <p:nvPr/>
        </p:nvSpPr>
        <p:spPr>
          <a:xfrm rot="0">
            <a:off x="4417253" y="7108647"/>
            <a:ext cx="4067397" cy="459926"/>
          </a:xfrm>
          <a:prstGeom prst="rect">
            <a:avLst/>
          </a:prstGeom>
        </p:spPr>
        <p:txBody>
          <a:bodyPr anchor="t" rtlCol="false" tIns="0" lIns="0" bIns="0" rIns="0">
            <a:spAutoFit/>
          </a:bodyPr>
          <a:lstStyle/>
          <a:p>
            <a:pPr>
              <a:lnSpc>
                <a:spcPts val="3536"/>
              </a:lnSpc>
            </a:pPr>
            <a:r>
              <a:rPr lang="en-US" sz="3214" spc="3">
                <a:solidFill>
                  <a:srgbClr val="653924"/>
                </a:solidFill>
                <a:latin typeface="Red Hat Display"/>
              </a:rPr>
              <a:t>OBJECTIVES</a:t>
            </a:r>
          </a:p>
        </p:txBody>
      </p:sp>
      <p:sp>
        <p:nvSpPr>
          <p:cNvPr name="TextBox 7" id="7"/>
          <p:cNvSpPr txBox="true"/>
          <p:nvPr/>
        </p:nvSpPr>
        <p:spPr>
          <a:xfrm rot="0">
            <a:off x="10552537" y="5401110"/>
            <a:ext cx="4367013" cy="459926"/>
          </a:xfrm>
          <a:prstGeom prst="rect">
            <a:avLst/>
          </a:prstGeom>
        </p:spPr>
        <p:txBody>
          <a:bodyPr anchor="t" rtlCol="false" tIns="0" lIns="0" bIns="0" rIns="0">
            <a:spAutoFit/>
          </a:bodyPr>
          <a:lstStyle/>
          <a:p>
            <a:pPr>
              <a:lnSpc>
                <a:spcPts val="3536"/>
              </a:lnSpc>
            </a:pPr>
            <a:r>
              <a:rPr lang="en-US" sz="3214" spc="3">
                <a:solidFill>
                  <a:srgbClr val="653924"/>
                </a:solidFill>
                <a:latin typeface="Red Hat Display"/>
              </a:rPr>
              <a:t>TOOLS REQUIRED</a:t>
            </a:r>
          </a:p>
        </p:txBody>
      </p:sp>
      <p:sp>
        <p:nvSpPr>
          <p:cNvPr name="TextBox 8" id="8"/>
          <p:cNvSpPr txBox="true"/>
          <p:nvPr/>
        </p:nvSpPr>
        <p:spPr>
          <a:xfrm rot="0">
            <a:off x="10552537" y="6858283"/>
            <a:ext cx="4367013" cy="907601"/>
          </a:xfrm>
          <a:prstGeom prst="rect">
            <a:avLst/>
          </a:prstGeom>
        </p:spPr>
        <p:txBody>
          <a:bodyPr anchor="t" rtlCol="false" tIns="0" lIns="0" bIns="0" rIns="0">
            <a:spAutoFit/>
          </a:bodyPr>
          <a:lstStyle/>
          <a:p>
            <a:pPr>
              <a:lnSpc>
                <a:spcPts val="3536"/>
              </a:lnSpc>
            </a:pPr>
            <a:r>
              <a:rPr lang="en-US" sz="3214" spc="3">
                <a:solidFill>
                  <a:srgbClr val="653924"/>
                </a:solidFill>
                <a:latin typeface="Red Hat Display"/>
              </a:rPr>
              <a:t>SCOPE OF THE PROJECT</a:t>
            </a:r>
          </a:p>
        </p:txBody>
      </p:sp>
      <p:pic>
        <p:nvPicPr>
          <p:cNvPr name="Picture 9" id="9"/>
          <p:cNvPicPr>
            <a:picLocks noChangeAspect="true"/>
          </p:cNvPicPr>
          <p:nvPr/>
        </p:nvPicPr>
        <p:blipFill>
          <a:blip r:embed="rId4"/>
          <a:srcRect l="0" t="0" r="0" b="0"/>
          <a:stretch>
            <a:fillRect/>
          </a:stretch>
        </p:blipFill>
        <p:spPr>
          <a:xfrm flipH="false" flipV="false" rot="0">
            <a:off x="2832941" y="6829708"/>
            <a:ext cx="1584312" cy="989229"/>
          </a:xfrm>
          <a:prstGeom prst="rect">
            <a:avLst/>
          </a:prstGeom>
        </p:spPr>
      </p:pic>
      <p:pic>
        <p:nvPicPr>
          <p:cNvPr name="Picture 10" id="10"/>
          <p:cNvPicPr>
            <a:picLocks noChangeAspect="true"/>
          </p:cNvPicPr>
          <p:nvPr/>
        </p:nvPicPr>
        <p:blipFill>
          <a:blip r:embed="rId4"/>
          <a:srcRect l="0" t="0" r="0" b="0"/>
          <a:stretch>
            <a:fillRect/>
          </a:stretch>
        </p:blipFill>
        <p:spPr>
          <a:xfrm flipH="false" flipV="false" rot="0">
            <a:off x="8580091" y="5113885"/>
            <a:ext cx="1584312" cy="989229"/>
          </a:xfrm>
          <a:prstGeom prst="rect">
            <a:avLst/>
          </a:prstGeom>
        </p:spPr>
      </p:pic>
      <p:pic>
        <p:nvPicPr>
          <p:cNvPr name="Picture 11" id="11"/>
          <p:cNvPicPr>
            <a:picLocks noChangeAspect="true"/>
          </p:cNvPicPr>
          <p:nvPr/>
        </p:nvPicPr>
        <p:blipFill>
          <a:blip r:embed="rId4"/>
          <a:srcRect l="0" t="0" r="0" b="0"/>
          <a:stretch>
            <a:fillRect/>
          </a:stretch>
        </p:blipFill>
        <p:spPr>
          <a:xfrm flipH="false" flipV="false" rot="0">
            <a:off x="8580091" y="6829708"/>
            <a:ext cx="1584312" cy="989229"/>
          </a:xfrm>
          <a:prstGeom prst="rect">
            <a:avLst/>
          </a:prstGeom>
        </p:spPr>
      </p:pic>
      <p:pic>
        <p:nvPicPr>
          <p:cNvPr name="Picture 12" id="12"/>
          <p:cNvPicPr>
            <a:picLocks noChangeAspect="true"/>
          </p:cNvPicPr>
          <p:nvPr/>
        </p:nvPicPr>
        <p:blipFill>
          <a:blip r:embed="rId4"/>
          <a:srcRect l="0" t="0" r="0" b="0"/>
          <a:stretch>
            <a:fillRect/>
          </a:stretch>
        </p:blipFill>
        <p:spPr>
          <a:xfrm flipH="false" flipV="false" rot="0">
            <a:off x="2928383" y="8323762"/>
            <a:ext cx="1584312" cy="989229"/>
          </a:xfrm>
          <a:prstGeom prst="rect">
            <a:avLst/>
          </a:prstGeom>
        </p:spPr>
      </p:pic>
      <p:sp>
        <p:nvSpPr>
          <p:cNvPr name="TextBox 13" id="13"/>
          <p:cNvSpPr txBox="true"/>
          <p:nvPr/>
        </p:nvSpPr>
        <p:spPr>
          <a:xfrm rot="0">
            <a:off x="4512695" y="8405390"/>
            <a:ext cx="3676872" cy="817715"/>
          </a:xfrm>
          <a:prstGeom prst="rect">
            <a:avLst/>
          </a:prstGeom>
        </p:spPr>
        <p:txBody>
          <a:bodyPr anchor="t" rtlCol="false" tIns="0" lIns="0" bIns="0" rIns="0">
            <a:spAutoFit/>
          </a:bodyPr>
          <a:lstStyle/>
          <a:p>
            <a:pPr>
              <a:lnSpc>
                <a:spcPts val="3196"/>
              </a:lnSpc>
            </a:pPr>
            <a:r>
              <a:rPr lang="en-US" sz="2905" spc="2">
                <a:solidFill>
                  <a:srgbClr val="653924"/>
                </a:solidFill>
                <a:latin typeface="Red Hat Display"/>
              </a:rPr>
              <a:t>USER INTERFACE DESIGN</a:t>
            </a:r>
          </a:p>
        </p:txBody>
      </p:sp>
      <p:pic>
        <p:nvPicPr>
          <p:cNvPr name="Picture 14" id="14"/>
          <p:cNvPicPr>
            <a:picLocks noChangeAspect="true"/>
          </p:cNvPicPr>
          <p:nvPr/>
        </p:nvPicPr>
        <p:blipFill>
          <a:blip r:embed="rId4"/>
          <a:srcRect l="0" t="0" r="0" b="0"/>
          <a:stretch>
            <a:fillRect/>
          </a:stretch>
        </p:blipFill>
        <p:spPr>
          <a:xfrm flipH="false" flipV="false" rot="0">
            <a:off x="8580091" y="8323762"/>
            <a:ext cx="1584312" cy="989229"/>
          </a:xfrm>
          <a:prstGeom prst="rect">
            <a:avLst/>
          </a:prstGeom>
        </p:spPr>
      </p:pic>
      <p:sp>
        <p:nvSpPr>
          <p:cNvPr name="TextBox 15" id="15"/>
          <p:cNvSpPr txBox="true"/>
          <p:nvPr/>
        </p:nvSpPr>
        <p:spPr>
          <a:xfrm rot="0">
            <a:off x="10552537" y="8342812"/>
            <a:ext cx="3178579" cy="1062398"/>
          </a:xfrm>
          <a:prstGeom prst="rect">
            <a:avLst/>
          </a:prstGeom>
        </p:spPr>
        <p:txBody>
          <a:bodyPr anchor="t" rtlCol="false" tIns="0" lIns="0" bIns="0" rIns="0">
            <a:spAutoFit/>
          </a:bodyPr>
          <a:lstStyle/>
          <a:p>
            <a:pPr>
              <a:lnSpc>
                <a:spcPts val="2763"/>
              </a:lnSpc>
            </a:pPr>
            <a:r>
              <a:rPr lang="en-US" sz="2512" spc="2">
                <a:solidFill>
                  <a:srgbClr val="653924"/>
                </a:solidFill>
                <a:latin typeface="Red Hat Display"/>
              </a:rPr>
              <a:t>FUTURE SCOPE/CONCLUSION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9CF"/>
        </a:solidFill>
      </p:bgPr>
    </p:bg>
    <p:spTree>
      <p:nvGrpSpPr>
        <p:cNvPr id="1" name=""/>
        <p:cNvGrpSpPr/>
        <p:nvPr/>
      </p:nvGrpSpPr>
      <p:grpSpPr>
        <a:xfrm>
          <a:off x="0" y="0"/>
          <a:ext cx="0" cy="0"/>
          <a:chOff x="0" y="0"/>
          <a:chExt cx="0" cy="0"/>
        </a:xfrm>
      </p:grpSpPr>
      <p:grpSp>
        <p:nvGrpSpPr>
          <p:cNvPr name="Group 2" id="2"/>
          <p:cNvGrpSpPr/>
          <p:nvPr/>
        </p:nvGrpSpPr>
        <p:grpSpPr>
          <a:xfrm rot="0">
            <a:off x="0" y="8704666"/>
            <a:ext cx="18288000" cy="1582334"/>
            <a:chOff x="0" y="0"/>
            <a:chExt cx="6186311" cy="535259"/>
          </a:xfrm>
        </p:grpSpPr>
        <p:sp>
          <p:nvSpPr>
            <p:cNvPr name="Freeform 3" id="3"/>
            <p:cNvSpPr/>
            <p:nvPr/>
          </p:nvSpPr>
          <p:spPr>
            <a:xfrm>
              <a:off x="0" y="0"/>
              <a:ext cx="6186311" cy="535259"/>
            </a:xfrm>
            <a:custGeom>
              <a:avLst/>
              <a:gdLst/>
              <a:ahLst/>
              <a:cxnLst/>
              <a:rect r="r" b="b" t="t" l="l"/>
              <a:pathLst>
                <a:path h="535259" w="6186311">
                  <a:moveTo>
                    <a:pt x="0" y="0"/>
                  </a:moveTo>
                  <a:lnTo>
                    <a:pt x="6186311" y="0"/>
                  </a:lnTo>
                  <a:lnTo>
                    <a:pt x="6186311" y="535259"/>
                  </a:lnTo>
                  <a:lnTo>
                    <a:pt x="0" y="535259"/>
                  </a:lnTo>
                  <a:close/>
                </a:path>
              </a:pathLst>
            </a:custGeom>
            <a:solidFill>
              <a:srgbClr val="969200"/>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047534" y="538290"/>
            <a:ext cx="3633930" cy="9210421"/>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6172200"/>
            <a:ext cx="3740727" cy="4114800"/>
          </a:xfrm>
          <a:prstGeom prst="rect">
            <a:avLst/>
          </a:prstGeom>
        </p:spPr>
      </p:pic>
      <p:sp>
        <p:nvSpPr>
          <p:cNvPr name="TextBox 6" id="6"/>
          <p:cNvSpPr txBox="true"/>
          <p:nvPr/>
        </p:nvSpPr>
        <p:spPr>
          <a:xfrm rot="0">
            <a:off x="452566" y="3447232"/>
            <a:ext cx="9654619" cy="1008808"/>
          </a:xfrm>
          <a:prstGeom prst="rect">
            <a:avLst/>
          </a:prstGeom>
        </p:spPr>
        <p:txBody>
          <a:bodyPr anchor="t" rtlCol="false" tIns="0" lIns="0" bIns="0" rIns="0">
            <a:spAutoFit/>
          </a:bodyPr>
          <a:lstStyle/>
          <a:p>
            <a:pPr>
              <a:lnSpc>
                <a:spcPts val="7309"/>
              </a:lnSpc>
            </a:pPr>
            <a:r>
              <a:rPr lang="en-US" sz="8212" spc="410">
                <a:solidFill>
                  <a:srgbClr val="4B230F"/>
                </a:solidFill>
                <a:latin typeface="Calistoga"/>
              </a:rPr>
              <a:t>Introduction </a:t>
            </a:r>
          </a:p>
        </p:txBody>
      </p:sp>
      <p:sp>
        <p:nvSpPr>
          <p:cNvPr name="TextBox 7" id="7"/>
          <p:cNvSpPr txBox="true"/>
          <p:nvPr/>
        </p:nvSpPr>
        <p:spPr>
          <a:xfrm rot="0">
            <a:off x="8586032" y="1757222"/>
            <a:ext cx="6363548" cy="5807211"/>
          </a:xfrm>
          <a:prstGeom prst="rect">
            <a:avLst/>
          </a:prstGeom>
        </p:spPr>
        <p:txBody>
          <a:bodyPr anchor="t" rtlCol="false" tIns="0" lIns="0" bIns="0" rIns="0">
            <a:spAutoFit/>
          </a:bodyPr>
          <a:lstStyle/>
          <a:p>
            <a:pPr marL="556969" indent="-278484" lvl="1">
              <a:lnSpc>
                <a:spcPts val="3869"/>
              </a:lnSpc>
              <a:buFont typeface="Arial"/>
              <a:buChar char="•"/>
            </a:pPr>
            <a:r>
              <a:rPr lang="en-US" sz="2579">
                <a:solidFill>
                  <a:srgbClr val="4B230F"/>
                </a:solidFill>
                <a:latin typeface="DM Sans"/>
              </a:rPr>
              <a:t>This project is designed to store, process and manage information concerned within blood bank.</a:t>
            </a:r>
          </a:p>
          <a:p>
            <a:pPr>
              <a:lnSpc>
                <a:spcPts val="3869"/>
              </a:lnSpc>
            </a:pPr>
          </a:p>
          <a:p>
            <a:pPr marL="556969" indent="-278484" lvl="1">
              <a:lnSpc>
                <a:spcPts val="3869"/>
              </a:lnSpc>
              <a:buFont typeface="Arial"/>
              <a:buChar char="•"/>
            </a:pPr>
            <a:r>
              <a:rPr lang="en-US" sz="2579">
                <a:solidFill>
                  <a:srgbClr val="4B230F"/>
                </a:solidFill>
                <a:latin typeface="DM Sans"/>
              </a:rPr>
              <a:t>This is design to handle the daily transaction of the blood bank and search the details when required.</a:t>
            </a:r>
          </a:p>
          <a:p>
            <a:pPr>
              <a:lnSpc>
                <a:spcPts val="3869"/>
              </a:lnSpc>
            </a:pPr>
          </a:p>
          <a:p>
            <a:pPr marL="556969" indent="-278484" lvl="1">
              <a:lnSpc>
                <a:spcPts val="3869"/>
              </a:lnSpc>
              <a:buFont typeface="Arial"/>
              <a:buChar char="•"/>
            </a:pPr>
            <a:r>
              <a:rPr lang="en-US" sz="2579">
                <a:solidFill>
                  <a:srgbClr val="4B230F"/>
                </a:solidFill>
                <a:latin typeface="DM Sans"/>
              </a:rPr>
              <a:t>Aim is to provide transparency in this field, and make the process of donating blood from blood bank hassle free.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C303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121112" y="503539"/>
            <a:ext cx="14045776" cy="21223013"/>
          </a:xfrm>
          <a:prstGeom prst="rect">
            <a:avLst/>
          </a:prstGeom>
        </p:spPr>
      </p:pic>
      <p:sp>
        <p:nvSpPr>
          <p:cNvPr name="TextBox 3" id="3"/>
          <p:cNvSpPr txBox="true"/>
          <p:nvPr/>
        </p:nvSpPr>
        <p:spPr>
          <a:xfrm rot="0">
            <a:off x="3296576" y="4086896"/>
            <a:ext cx="11694849" cy="1056604"/>
          </a:xfrm>
          <a:prstGeom prst="rect">
            <a:avLst/>
          </a:prstGeom>
        </p:spPr>
        <p:txBody>
          <a:bodyPr anchor="t" rtlCol="false" tIns="0" lIns="0" bIns="0" rIns="0">
            <a:spAutoFit/>
          </a:bodyPr>
          <a:lstStyle/>
          <a:p>
            <a:pPr algn="ctr">
              <a:lnSpc>
                <a:spcPts val="7761"/>
              </a:lnSpc>
            </a:pPr>
            <a:r>
              <a:rPr lang="en-US" sz="8721" spc="436">
                <a:solidFill>
                  <a:srgbClr val="653924"/>
                </a:solidFill>
                <a:latin typeface="Calistoga"/>
              </a:rPr>
              <a:t>Problem Statement</a:t>
            </a:r>
          </a:p>
        </p:txBody>
      </p:sp>
      <p:sp>
        <p:nvSpPr>
          <p:cNvPr name="TextBox 4" id="4"/>
          <p:cNvSpPr txBox="true"/>
          <p:nvPr/>
        </p:nvSpPr>
        <p:spPr>
          <a:xfrm rot="0">
            <a:off x="4125648" y="5432223"/>
            <a:ext cx="10339345" cy="4219575"/>
          </a:xfrm>
          <a:prstGeom prst="rect">
            <a:avLst/>
          </a:prstGeom>
        </p:spPr>
        <p:txBody>
          <a:bodyPr anchor="t" rtlCol="false" tIns="0" lIns="0" bIns="0" rIns="0">
            <a:spAutoFit/>
          </a:bodyPr>
          <a:lstStyle/>
          <a:p>
            <a:pPr marL="807228" indent="-403614" lvl="1">
              <a:lnSpc>
                <a:spcPts val="5608"/>
              </a:lnSpc>
              <a:buFont typeface="Arial"/>
              <a:buChar char="•"/>
            </a:pPr>
            <a:r>
              <a:rPr lang="en-US" sz="3738">
                <a:solidFill>
                  <a:srgbClr val="653924"/>
                </a:solidFill>
                <a:latin typeface="Red Hat Display"/>
              </a:rPr>
              <a:t>Scarcity of rare blood group.</a:t>
            </a:r>
          </a:p>
          <a:p>
            <a:pPr marL="807228" indent="-403614" lvl="1">
              <a:lnSpc>
                <a:spcPts val="5608"/>
              </a:lnSpc>
              <a:buFont typeface="Arial"/>
              <a:buChar char="•"/>
            </a:pPr>
            <a:r>
              <a:rPr lang="en-US" sz="3738">
                <a:solidFill>
                  <a:srgbClr val="653924"/>
                </a:solidFill>
                <a:latin typeface="Red Hat Display"/>
              </a:rPr>
              <a:t>Unavailability of blood during emergency.</a:t>
            </a:r>
          </a:p>
          <a:p>
            <a:pPr marL="807228" indent="-403614" lvl="1">
              <a:lnSpc>
                <a:spcPts val="5608"/>
              </a:lnSpc>
              <a:buFont typeface="Arial"/>
              <a:buChar char="•"/>
            </a:pPr>
            <a:r>
              <a:rPr lang="en-US" sz="3738">
                <a:solidFill>
                  <a:srgbClr val="653924"/>
                </a:solidFill>
                <a:latin typeface="Red Hat Display"/>
              </a:rPr>
              <a:t>less awareness among people about blood donation .</a:t>
            </a:r>
          </a:p>
          <a:p>
            <a:pPr algn="l" marL="807228" indent="-403614" lvl="1">
              <a:lnSpc>
                <a:spcPts val="5608"/>
              </a:lnSpc>
              <a:buFont typeface="Arial"/>
              <a:buChar char="•"/>
            </a:pPr>
            <a:r>
              <a:rPr lang="en-US" sz="3738">
                <a:solidFill>
                  <a:srgbClr val="653924"/>
                </a:solidFill>
                <a:latin typeface="Red Hat Display"/>
              </a:rPr>
              <a:t>Deaths due to lack of blood during operations.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9C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4909558" y="-693234"/>
            <a:ext cx="8468885" cy="11912754"/>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5076771" y="2282591"/>
            <a:ext cx="7629090" cy="5721817"/>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9692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88803" y="1264855"/>
            <a:ext cx="16510395" cy="11707371"/>
          </a:xfrm>
          <a:prstGeom prst="rect">
            <a:avLst/>
          </a:prstGeom>
        </p:spPr>
      </p:pic>
      <p:sp>
        <p:nvSpPr>
          <p:cNvPr name="TextBox 3" id="3"/>
          <p:cNvSpPr txBox="true"/>
          <p:nvPr/>
        </p:nvSpPr>
        <p:spPr>
          <a:xfrm rot="0">
            <a:off x="10793311" y="5340146"/>
            <a:ext cx="5580128" cy="3795205"/>
          </a:xfrm>
          <a:prstGeom prst="rect">
            <a:avLst/>
          </a:prstGeom>
        </p:spPr>
        <p:txBody>
          <a:bodyPr anchor="t" rtlCol="false" tIns="0" lIns="0" bIns="0" rIns="0">
            <a:spAutoFit/>
          </a:bodyPr>
          <a:lstStyle/>
          <a:p>
            <a:pPr marL="731538" indent="-365769" lvl="1">
              <a:lnSpc>
                <a:spcPts val="5082"/>
              </a:lnSpc>
              <a:buFont typeface="Arial"/>
              <a:buChar char="•"/>
            </a:pPr>
            <a:r>
              <a:rPr lang="en-US" sz="3388">
                <a:solidFill>
                  <a:srgbClr val="653924"/>
                </a:solidFill>
                <a:latin typeface="Red Hat Display"/>
              </a:rPr>
              <a:t>Privacy is difficult to maintain and manage.</a:t>
            </a:r>
          </a:p>
          <a:p>
            <a:pPr>
              <a:lnSpc>
                <a:spcPts val="5082"/>
              </a:lnSpc>
            </a:pPr>
          </a:p>
          <a:p>
            <a:pPr algn="l" marL="731538" indent="-365769" lvl="1">
              <a:lnSpc>
                <a:spcPts val="5082"/>
              </a:lnSpc>
              <a:buFont typeface="Arial"/>
              <a:buChar char="•"/>
            </a:pPr>
            <a:r>
              <a:rPr lang="en-US" sz="3388">
                <a:solidFill>
                  <a:srgbClr val="653924"/>
                </a:solidFill>
                <a:latin typeface="Red Hat Display"/>
              </a:rPr>
              <a:t>Time consuming is retiring, storing and updating the data.</a:t>
            </a:r>
          </a:p>
        </p:txBody>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0" y="51644"/>
            <a:ext cx="2338189" cy="2426422"/>
          </a:xfrm>
          <a:prstGeom prst="rect">
            <a:avLst/>
          </a:prstGeom>
        </p:spPr>
      </p:pic>
      <p:sp>
        <p:nvSpPr>
          <p:cNvPr name="TextBox 5" id="5"/>
          <p:cNvSpPr txBox="true"/>
          <p:nvPr/>
        </p:nvSpPr>
        <p:spPr>
          <a:xfrm rot="0">
            <a:off x="2404593" y="2801709"/>
            <a:ext cx="7316228" cy="843834"/>
          </a:xfrm>
          <a:prstGeom prst="rect">
            <a:avLst/>
          </a:prstGeom>
        </p:spPr>
        <p:txBody>
          <a:bodyPr anchor="t" rtlCol="false" tIns="0" lIns="0" bIns="0" rIns="0">
            <a:spAutoFit/>
          </a:bodyPr>
          <a:lstStyle/>
          <a:p>
            <a:pPr algn="ctr">
              <a:lnSpc>
                <a:spcPts val="6113"/>
              </a:lnSpc>
            </a:pPr>
            <a:r>
              <a:rPr lang="en-US" sz="6868" spc="343">
                <a:solidFill>
                  <a:srgbClr val="653924"/>
                </a:solidFill>
                <a:latin typeface="Calistoga"/>
              </a:rPr>
              <a:t>Existing</a:t>
            </a:r>
          </a:p>
        </p:txBody>
      </p:sp>
      <p:sp>
        <p:nvSpPr>
          <p:cNvPr name="TextBox 6" id="6"/>
          <p:cNvSpPr txBox="true"/>
          <p:nvPr/>
        </p:nvSpPr>
        <p:spPr>
          <a:xfrm rot="0">
            <a:off x="2338189" y="5340146"/>
            <a:ext cx="5580128" cy="3157030"/>
          </a:xfrm>
          <a:prstGeom prst="rect">
            <a:avLst/>
          </a:prstGeom>
        </p:spPr>
        <p:txBody>
          <a:bodyPr anchor="t" rtlCol="false" tIns="0" lIns="0" bIns="0" rIns="0">
            <a:spAutoFit/>
          </a:bodyPr>
          <a:lstStyle/>
          <a:p>
            <a:pPr marL="731538" indent="-365769" lvl="1">
              <a:lnSpc>
                <a:spcPts val="5082"/>
              </a:lnSpc>
              <a:buFont typeface="Arial"/>
              <a:buChar char="•"/>
            </a:pPr>
            <a:r>
              <a:rPr lang="en-US" sz="3388">
                <a:solidFill>
                  <a:srgbClr val="653924"/>
                </a:solidFill>
                <a:latin typeface="Red Hat Display"/>
              </a:rPr>
              <a:t>The management of data records was very poor.</a:t>
            </a:r>
          </a:p>
          <a:p>
            <a:pPr>
              <a:lnSpc>
                <a:spcPts val="5082"/>
              </a:lnSpc>
            </a:pPr>
            <a:r>
              <a:rPr lang="en-US" sz="3388">
                <a:solidFill>
                  <a:srgbClr val="653924"/>
                </a:solidFill>
                <a:latin typeface="Red Hat Display"/>
              </a:rPr>
              <a:t>. </a:t>
            </a:r>
          </a:p>
          <a:p>
            <a:pPr algn="l" marL="731538" indent="-365769" lvl="1">
              <a:lnSpc>
                <a:spcPts val="5082"/>
              </a:lnSpc>
              <a:buFont typeface="Arial"/>
              <a:buChar char="•"/>
            </a:pPr>
            <a:r>
              <a:rPr lang="en-US" sz="3388">
                <a:solidFill>
                  <a:srgbClr val="653924"/>
                </a:solidFill>
                <a:latin typeface="Red Hat Display"/>
              </a:rPr>
              <a:t>It needed  an upgradation.</a:t>
            </a:r>
          </a:p>
        </p:txBody>
      </p:sp>
      <p:sp>
        <p:nvSpPr>
          <p:cNvPr name="TextBox 7" id="7"/>
          <p:cNvSpPr txBox="true"/>
          <p:nvPr/>
        </p:nvSpPr>
        <p:spPr>
          <a:xfrm rot="0">
            <a:off x="8483273" y="2801709"/>
            <a:ext cx="7316228" cy="843834"/>
          </a:xfrm>
          <a:prstGeom prst="rect">
            <a:avLst/>
          </a:prstGeom>
        </p:spPr>
        <p:txBody>
          <a:bodyPr anchor="t" rtlCol="false" tIns="0" lIns="0" bIns="0" rIns="0">
            <a:spAutoFit/>
          </a:bodyPr>
          <a:lstStyle/>
          <a:p>
            <a:pPr algn="ctr">
              <a:lnSpc>
                <a:spcPts val="6113"/>
              </a:lnSpc>
            </a:pPr>
            <a:r>
              <a:rPr lang="en-US" sz="6868" spc="343">
                <a:solidFill>
                  <a:srgbClr val="653924"/>
                </a:solidFill>
                <a:latin typeface="Calistoga"/>
              </a:rPr>
              <a:t>System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408E9D"/>
        </a:solidFill>
      </p:bgPr>
    </p:bg>
    <p:spTree>
      <p:nvGrpSpPr>
        <p:cNvPr id="1" name=""/>
        <p:cNvGrpSpPr/>
        <p:nvPr/>
      </p:nvGrpSpPr>
      <p:grpSpPr>
        <a:xfrm>
          <a:off x="0" y="0"/>
          <a:ext cx="0" cy="0"/>
          <a:chOff x="0" y="0"/>
          <a:chExt cx="0" cy="0"/>
        </a:xfrm>
      </p:grpSpPr>
      <p:grpSp>
        <p:nvGrpSpPr>
          <p:cNvPr name="Group 2" id="2"/>
          <p:cNvGrpSpPr/>
          <p:nvPr/>
        </p:nvGrpSpPr>
        <p:grpSpPr>
          <a:xfrm rot="0">
            <a:off x="0" y="8704666"/>
            <a:ext cx="18288000" cy="1582334"/>
            <a:chOff x="0" y="0"/>
            <a:chExt cx="6186311" cy="535259"/>
          </a:xfrm>
        </p:grpSpPr>
        <p:sp>
          <p:nvSpPr>
            <p:cNvPr name="Freeform 3" id="3"/>
            <p:cNvSpPr/>
            <p:nvPr/>
          </p:nvSpPr>
          <p:spPr>
            <a:xfrm>
              <a:off x="0" y="0"/>
              <a:ext cx="6186311" cy="535259"/>
            </a:xfrm>
            <a:custGeom>
              <a:avLst/>
              <a:gdLst/>
              <a:ahLst/>
              <a:cxnLst/>
              <a:rect r="r" b="b" t="t" l="l"/>
              <a:pathLst>
                <a:path h="535259" w="6186311">
                  <a:moveTo>
                    <a:pt x="0" y="0"/>
                  </a:moveTo>
                  <a:lnTo>
                    <a:pt x="6186311" y="0"/>
                  </a:lnTo>
                  <a:lnTo>
                    <a:pt x="6186311" y="535259"/>
                  </a:lnTo>
                  <a:lnTo>
                    <a:pt x="0" y="535259"/>
                  </a:lnTo>
                  <a:close/>
                </a:path>
              </a:pathLst>
            </a:custGeom>
            <a:solidFill>
              <a:srgbClr val="EFE9CF"/>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96165" y="6567686"/>
            <a:ext cx="7017503" cy="5932980"/>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2915636" y="1346772"/>
            <a:ext cx="11941084" cy="6716860"/>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D8B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493990" y="1028700"/>
            <a:ext cx="19348776" cy="13720041"/>
          </a:xfrm>
          <a:prstGeom prst="rect">
            <a:avLst/>
          </a:prstGeom>
        </p:spPr>
      </p:pic>
      <p:sp>
        <p:nvSpPr>
          <p:cNvPr name="TextBox 3" id="3"/>
          <p:cNvSpPr txBox="true"/>
          <p:nvPr/>
        </p:nvSpPr>
        <p:spPr>
          <a:xfrm rot="0">
            <a:off x="7541150" y="2773279"/>
            <a:ext cx="7585455" cy="1057733"/>
          </a:xfrm>
          <a:prstGeom prst="rect">
            <a:avLst/>
          </a:prstGeom>
        </p:spPr>
        <p:txBody>
          <a:bodyPr anchor="t" rtlCol="false" tIns="0" lIns="0" bIns="0" rIns="0">
            <a:spAutoFit/>
          </a:bodyPr>
          <a:lstStyle/>
          <a:p>
            <a:pPr algn="ctr">
              <a:lnSpc>
                <a:spcPts val="7761"/>
              </a:lnSpc>
            </a:pPr>
            <a:r>
              <a:rPr lang="en-US" sz="8721" spc="436">
                <a:solidFill>
                  <a:srgbClr val="653924"/>
                </a:solidFill>
                <a:latin typeface="Calistoga"/>
              </a:rPr>
              <a:t>Objectives</a:t>
            </a:r>
          </a:p>
        </p:txBody>
      </p:sp>
      <p:sp>
        <p:nvSpPr>
          <p:cNvPr name="TextBox 4" id="4"/>
          <p:cNvSpPr txBox="true"/>
          <p:nvPr/>
        </p:nvSpPr>
        <p:spPr>
          <a:xfrm rot="0">
            <a:off x="6957474" y="4086379"/>
            <a:ext cx="4376404" cy="3155823"/>
          </a:xfrm>
          <a:prstGeom prst="rect">
            <a:avLst/>
          </a:prstGeom>
        </p:spPr>
        <p:txBody>
          <a:bodyPr anchor="t" rtlCol="false" tIns="0" lIns="0" bIns="0" rIns="0">
            <a:spAutoFit/>
          </a:bodyPr>
          <a:lstStyle/>
          <a:p>
            <a:pPr marL="550566" indent="-275283" lvl="1">
              <a:lnSpc>
                <a:spcPts val="3111"/>
              </a:lnSpc>
              <a:buFont typeface="Arial"/>
              <a:buChar char="•"/>
            </a:pPr>
            <a:r>
              <a:rPr lang="en-US" sz="2550">
                <a:solidFill>
                  <a:srgbClr val="653924"/>
                </a:solidFill>
                <a:latin typeface="Telegraf"/>
              </a:rPr>
              <a:t>The proposed system  is designed to help the Blood Bank </a:t>
            </a:r>
            <a:r>
              <a:rPr lang="en-US" sz="2550">
                <a:solidFill>
                  <a:srgbClr val="653924"/>
                </a:solidFill>
                <a:latin typeface="Telegraf"/>
              </a:rPr>
              <a:t>administrator to meet the demand of Blood by sending or serving the request for Blood  when</a:t>
            </a:r>
          </a:p>
          <a:p>
            <a:pPr algn="just">
              <a:lnSpc>
                <a:spcPts val="3111"/>
              </a:lnSpc>
            </a:pPr>
            <a:r>
              <a:rPr lang="en-US" sz="2550">
                <a:solidFill>
                  <a:srgbClr val="653924"/>
                </a:solidFill>
                <a:latin typeface="Telegraf"/>
              </a:rPr>
              <a:t>        </a:t>
            </a:r>
            <a:r>
              <a:rPr lang="en-US" sz="2550">
                <a:solidFill>
                  <a:srgbClr val="653924"/>
                </a:solidFill>
                <a:latin typeface="Telegraf"/>
              </a:rPr>
              <a:t>required.</a:t>
            </a:r>
          </a:p>
        </p:txBody>
      </p:sp>
      <p:sp>
        <p:nvSpPr>
          <p:cNvPr name="TextBox 5" id="5"/>
          <p:cNvSpPr txBox="true"/>
          <p:nvPr/>
        </p:nvSpPr>
        <p:spPr>
          <a:xfrm rot="0">
            <a:off x="11045505" y="7499376"/>
            <a:ext cx="4081100" cy="2565710"/>
          </a:xfrm>
          <a:prstGeom prst="rect">
            <a:avLst/>
          </a:prstGeom>
        </p:spPr>
        <p:txBody>
          <a:bodyPr anchor="t" rtlCol="false" tIns="0" lIns="0" bIns="0" rIns="0">
            <a:spAutoFit/>
          </a:bodyPr>
          <a:lstStyle/>
          <a:p>
            <a:pPr algn="ctr" marL="513417" indent="-256709" lvl="1">
              <a:lnSpc>
                <a:spcPts val="2901"/>
              </a:lnSpc>
              <a:buFont typeface="Arial"/>
              <a:buChar char="•"/>
            </a:pPr>
            <a:r>
              <a:rPr lang="en-US" sz="2378">
                <a:solidFill>
                  <a:srgbClr val="653924"/>
                </a:solidFill>
                <a:latin typeface="Telegraf"/>
              </a:rPr>
              <a:t>The  main objective of this system is to maintain whole information about the donor and donation process. </a:t>
            </a:r>
          </a:p>
          <a:p>
            <a:pPr algn="ctr">
              <a:lnSpc>
                <a:spcPts val="2901"/>
              </a:lnSpc>
            </a:pPr>
          </a:p>
        </p:txBody>
      </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1028700" y="1686361"/>
            <a:ext cx="4083219" cy="819624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DAFSM0jNgWg</dc:identifier>
  <dcterms:modified xsi:type="dcterms:W3CDTF">2011-08-01T06:04:30Z</dcterms:modified>
  <cp:revision>1</cp:revision>
  <dc:title>DROP RED</dc:title>
</cp:coreProperties>
</file>