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1"/>
  </p:sldMasterIdLst>
  <p:notesMasterIdLst>
    <p:notesMasterId r:id="rId13"/>
  </p:notesMasterIdLst>
  <p:sldIdLst>
    <p:sldId id="278" r:id="rId2"/>
    <p:sldId id="279" r:id="rId3"/>
    <p:sldId id="280" r:id="rId4"/>
    <p:sldId id="281" r:id="rId5"/>
    <p:sldId id="283" r:id="rId6"/>
    <p:sldId id="284" r:id="rId7"/>
    <p:sldId id="288" r:id="rId8"/>
    <p:sldId id="289" r:id="rId9"/>
    <p:sldId id="291" r:id="rId10"/>
    <p:sldId id="292"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F5CDCE"/>
    <a:srgbClr val="CDBE8A"/>
    <a:srgbClr val="202C8F"/>
    <a:srgbClr val="FDFBF6"/>
    <a:srgbClr val="DF8C8C"/>
    <a:srgbClr val="D4D593"/>
    <a:srgbClr val="E6F0FE"/>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7" d="100"/>
          <a:sy n="67" d="100"/>
        </p:scale>
        <p:origin x="64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647950" y="616078"/>
            <a:ext cx="7467599" cy="1225296"/>
          </a:xfrm>
        </p:spPr>
        <p:txBody>
          <a:bodyPr/>
          <a:lstStyle/>
          <a:p>
            <a:r>
              <a:rPr lang="en-IN" dirty="0"/>
              <a:t> </a:t>
            </a:r>
            <a:r>
              <a:rPr lang="en-IN" sz="6000" dirty="0">
                <a:latin typeface="Times New Roman" panose="02020603050405020304" pitchFamily="18" charset="0"/>
                <a:cs typeface="Times New Roman" panose="02020603050405020304" pitchFamily="18" charset="0"/>
              </a:rPr>
              <a:t>Heart Disease</a:t>
            </a:r>
            <a:br>
              <a:rPr lang="en-IN" sz="6000" dirty="0">
                <a:latin typeface="Times New Roman" panose="02020603050405020304" pitchFamily="18" charset="0"/>
                <a:cs typeface="Times New Roman" panose="02020603050405020304" pitchFamily="18" charset="0"/>
              </a:rPr>
            </a:br>
            <a:r>
              <a:rPr lang="en-IN" sz="6000" dirty="0">
                <a:latin typeface="Times New Roman" panose="02020603050405020304" pitchFamily="18" charset="0"/>
                <a:cs typeface="Times New Roman" panose="02020603050405020304" pitchFamily="18" charset="0"/>
              </a:rPr>
              <a:t>Prediction </a:t>
            </a:r>
            <a:br>
              <a:rPr lang="en-IN"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657600" y="2411157"/>
            <a:ext cx="5338762" cy="2145411"/>
          </a:xfrm>
        </p:spPr>
        <p:txBody>
          <a:bodyPr/>
          <a:lstStyle/>
          <a:p>
            <a:pPr algn="just"/>
            <a:r>
              <a:rPr lang="en-US" dirty="0">
                <a:solidFill>
                  <a:srgbClr val="FF0000"/>
                </a:solidFill>
                <a:latin typeface="Times New Roman" panose="02020603050405020304" pitchFamily="18" charset="0"/>
                <a:cs typeface="Times New Roman" panose="02020603050405020304" pitchFamily="18" charset="0"/>
              </a:rPr>
              <a:t>Name: Aayushi.V.Kosambia</a:t>
            </a:r>
          </a:p>
          <a:p>
            <a:pPr algn="just"/>
            <a:r>
              <a:rPr lang="en-US" dirty="0">
                <a:solidFill>
                  <a:srgbClr val="FF0000"/>
                </a:solidFill>
                <a:latin typeface="Times New Roman" panose="02020603050405020304" pitchFamily="18" charset="0"/>
                <a:cs typeface="Times New Roman" panose="02020603050405020304" pitchFamily="18" charset="0"/>
              </a:rPr>
              <a:t>Enrollment No.: 200420107096</a:t>
            </a:r>
          </a:p>
          <a:p>
            <a:pPr algn="just"/>
            <a:r>
              <a:rPr lang="en-US" dirty="0">
                <a:solidFill>
                  <a:srgbClr val="FF0000"/>
                </a:solidFill>
                <a:latin typeface="Times New Roman" panose="02020603050405020304" pitchFamily="18" charset="0"/>
                <a:cs typeface="Times New Roman" panose="02020603050405020304" pitchFamily="18" charset="0"/>
              </a:rPr>
              <a:t>Branch: CO (DIV-II)</a:t>
            </a:r>
          </a:p>
          <a:p>
            <a:pPr algn="just"/>
            <a:r>
              <a:rPr lang="en-US" dirty="0">
                <a:solidFill>
                  <a:srgbClr val="FF0000"/>
                </a:solidFill>
                <a:latin typeface="Times New Roman" panose="02020603050405020304" pitchFamily="18" charset="0"/>
                <a:cs typeface="Times New Roman" panose="02020603050405020304" pitchFamily="18" charset="0"/>
              </a:rPr>
              <a:t>Email:aayushikosambia.co20d2@scet.ac.in</a:t>
            </a:r>
          </a:p>
          <a:p>
            <a:pPr algn="just"/>
            <a:r>
              <a:rPr lang="en-US" dirty="0">
                <a:solidFill>
                  <a:srgbClr val="FF0000"/>
                </a:solidFill>
                <a:latin typeface="Times New Roman" panose="02020603050405020304" pitchFamily="18" charset="0"/>
                <a:cs typeface="Times New Roman" panose="02020603050405020304" pitchFamily="18" charset="0"/>
              </a:rPr>
              <a:t>Subject: Introduction to Data Analytics</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59080" y="347472"/>
            <a:ext cx="9923145" cy="768096"/>
          </a:xfrm>
        </p:spPr>
        <p:txBody>
          <a:bodyPr/>
          <a:lstStyle/>
          <a:p>
            <a:r>
              <a:rPr lang="en-US" sz="3600" dirty="0">
                <a:latin typeface="Times New Roman" panose="02020603050405020304" pitchFamily="18" charset="0"/>
                <a:cs typeface="Times New Roman" panose="02020603050405020304" pitchFamily="18" charset="0"/>
              </a:rPr>
              <a:t>different analytics (parameters).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8" name="Content Placeholder 7">
            <a:extLst>
              <a:ext uri="{FF2B5EF4-FFF2-40B4-BE49-F238E27FC236}">
                <a16:creationId xmlns:a16="http://schemas.microsoft.com/office/drawing/2014/main" id="{B2875777-92A8-4D06-9360-00918624C33B}"/>
              </a:ext>
            </a:extLst>
          </p:cNvPr>
          <p:cNvPicPr>
            <a:picLocks noGrp="1" noChangeAspect="1"/>
          </p:cNvPicPr>
          <p:nvPr>
            <p:ph idx="1"/>
          </p:nvPr>
        </p:nvPicPr>
        <p:blipFill>
          <a:blip r:embed="rId2"/>
          <a:stretch>
            <a:fillRect/>
          </a:stretch>
        </p:blipFill>
        <p:spPr>
          <a:xfrm>
            <a:off x="800100" y="1526380"/>
            <a:ext cx="7791450" cy="4302919"/>
          </a:xfrm>
          <a:prstGeom prst="rect">
            <a:avLst/>
          </a:prstGeom>
        </p:spPr>
      </p:pic>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Aayushi.V.Kosambia</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811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5" y="1646682"/>
            <a:ext cx="6187059" cy="4449318"/>
          </a:xfrm>
        </p:spPr>
        <p:txBody>
          <a:bodyPr/>
          <a:lstStyle/>
          <a:p>
            <a:pPr marL="457200" indent="-457200">
              <a:buFont typeface="+mj-lt"/>
              <a:buAutoNum type="arabicPeriod"/>
            </a:pPr>
            <a:r>
              <a:rPr lang="en-US" dirty="0"/>
              <a:t>Introduction​</a:t>
            </a:r>
          </a:p>
          <a:p>
            <a:pPr marL="457200" indent="-457200">
              <a:buFont typeface="+mj-lt"/>
              <a:buAutoNum type="arabicPeriod"/>
            </a:pPr>
            <a:r>
              <a:rPr lang="en-US" dirty="0"/>
              <a:t>​</a:t>
            </a:r>
            <a:r>
              <a:rPr lang="en-IN" dirty="0"/>
              <a:t>Objectives</a:t>
            </a:r>
          </a:p>
          <a:p>
            <a:pPr marL="457200" indent="-457200">
              <a:buFont typeface="+mj-lt"/>
              <a:buAutoNum type="arabicPeriod"/>
            </a:pPr>
            <a:r>
              <a:rPr lang="en-US" dirty="0"/>
              <a:t>Features</a:t>
            </a:r>
          </a:p>
          <a:p>
            <a:pPr marL="457200" indent="-457200">
              <a:buFont typeface="+mj-lt"/>
              <a:buAutoNum type="arabicPeriod"/>
            </a:pPr>
            <a:r>
              <a:rPr lang="en-US" dirty="0"/>
              <a:t>Method</a:t>
            </a:r>
          </a:p>
          <a:p>
            <a:pPr marL="457200" indent="-457200">
              <a:buFont typeface="+mj-lt"/>
              <a:buAutoNum type="arabicPeriod"/>
            </a:pPr>
            <a:r>
              <a:rPr lang="en-US" dirty="0"/>
              <a:t>Algorithms Used</a:t>
            </a:r>
          </a:p>
          <a:p>
            <a:pPr marL="457200" indent="-457200">
              <a:buFont typeface="+mj-lt"/>
              <a:buAutoNum type="arabicPeriod"/>
            </a:pPr>
            <a:r>
              <a:rPr lang="en-US" dirty="0"/>
              <a:t>Typical target group who will use solution</a:t>
            </a:r>
          </a:p>
          <a:p>
            <a:pPr marL="457200" indent="-457200">
              <a:buFont typeface="+mj-lt"/>
              <a:buAutoNum type="arabicPeriod"/>
            </a:pPr>
            <a:r>
              <a:rPr lang="en-IN" dirty="0"/>
              <a:t>Limitations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Different Analytics (Parameters).</a:t>
            </a:r>
            <a:endParaRPr lang="en-US" dirty="0"/>
          </a:p>
          <a:p>
            <a:endParaRPr lang="en-US" dirty="0"/>
          </a:p>
        </p:txBody>
      </p:sp>
      <p:sp>
        <p:nvSpPr>
          <p:cNvPr id="4" name="Rectangle 3">
            <a:extLst>
              <a:ext uri="{FF2B5EF4-FFF2-40B4-BE49-F238E27FC236}">
                <a16:creationId xmlns:a16="http://schemas.microsoft.com/office/drawing/2014/main" id="{EDE564B3-6473-4EB8-B589-C795AAC94E7F}"/>
              </a:ext>
            </a:extLst>
          </p:cNvPr>
          <p:cNvSpPr/>
          <p:nvPr/>
        </p:nvSpPr>
        <p:spPr>
          <a:xfrm>
            <a:off x="11525250" y="457885"/>
            <a:ext cx="295275" cy="369332"/>
          </a:xfrm>
          <a:prstGeom prst="rect">
            <a:avLst/>
          </a:prstGeom>
        </p:spPr>
        <p:txBody>
          <a:bodyPr wrap="square">
            <a:spAutoFit/>
          </a:bodyPr>
          <a:lstStyle/>
          <a:p>
            <a:r>
              <a:rPr lang="en-US" dirty="0"/>
              <a:t>2</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67403" y="457200"/>
            <a:ext cx="6766560" cy="768096"/>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371600"/>
            <a:ext cx="6766560" cy="4551680"/>
          </a:xfrm>
        </p:spPr>
        <p:txBody>
          <a:bodyPr/>
          <a:lstStyle/>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According to the World Health Organization, every year 12 million deaths occur worldwide due to Heart Disease. </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Heart Disease is even highlighted as a silent killer which leads to the death of the person without obvious symptoms.</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early diagnosis of heart disease plays a vital role in making decisions on lifestyle changes in high-risk patients and in turn reduce the complications. </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This project aims to predict future Heart Disease by analyzing data of patients which classifies whether they have heart disease or not using Data Analytics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a:pPr/>
              <a:t>3</a:t>
            </a:fld>
            <a:endParaRPr lang="en-US" dirty="0"/>
          </a:p>
          <a:p>
            <a:endParaRPr lang="en-US" dirty="0"/>
          </a:p>
        </p:txBody>
      </p:sp>
      <p:pic>
        <p:nvPicPr>
          <p:cNvPr id="4" name="Picture 3">
            <a:extLst>
              <a:ext uri="{FF2B5EF4-FFF2-40B4-BE49-F238E27FC236}">
                <a16:creationId xmlns:a16="http://schemas.microsoft.com/office/drawing/2014/main" id="{7FE762BD-39D4-4C07-825E-1CA085D96C07}"/>
              </a:ext>
            </a:extLst>
          </p:cNvPr>
          <p:cNvPicPr>
            <a:picLocks noChangeAspect="1"/>
          </p:cNvPicPr>
          <p:nvPr/>
        </p:nvPicPr>
        <p:blipFill>
          <a:blip r:embed="rId2"/>
          <a:stretch>
            <a:fillRect/>
          </a:stretch>
        </p:blipFill>
        <p:spPr>
          <a:xfrm>
            <a:off x="-35053" y="0"/>
            <a:ext cx="3454527" cy="6858000"/>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20827" y="720090"/>
            <a:ext cx="10671048" cy="768096"/>
          </a:xfrm>
        </p:spPr>
        <p:txBody>
          <a:bodyPr/>
          <a:lstStyle/>
          <a:p>
            <a:r>
              <a:rPr lang="en-IN" dirty="0"/>
              <a:t>Objectives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713232" y="1866899"/>
            <a:ext cx="3328416" cy="4714875"/>
          </a:xfrm>
          <a:solidFill>
            <a:srgbClr val="F5CDCE"/>
          </a:solidFill>
        </p:spPr>
        <p:txBody>
          <a:bodyPr/>
          <a:lstStyle/>
          <a:p>
            <a:pPr marL="342900" indent="-342900" algn="l">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To develop machine learning model to predict future possibility of heart disease by implementing Logistic Regression.</a:t>
            </a:r>
          </a:p>
          <a:p>
            <a:pPr algn="ctr"/>
            <a:endParaRPr lang="en-US" sz="3200" dirty="0">
              <a:solidFill>
                <a:schemeClr val="accent6"/>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04629E1F-0696-42EB-B969-E3FF729C10C8}"/>
              </a:ext>
            </a:extLst>
          </p:cNvPr>
          <p:cNvSpPr>
            <a:spLocks noGrp="1"/>
          </p:cNvSpPr>
          <p:nvPr>
            <p:ph type="body" sz="quarter" idx="15"/>
          </p:nvPr>
        </p:nvSpPr>
        <p:spPr>
          <a:xfrm>
            <a:off x="4443984" y="1866900"/>
            <a:ext cx="3328416" cy="4714874"/>
          </a:xfrm>
          <a:solidFill>
            <a:srgbClr val="AAC4E9"/>
          </a:solidFill>
        </p:spPr>
        <p:txBody>
          <a:bodyPr/>
          <a:lstStyle/>
          <a:p>
            <a:pPr marL="342900" indent="-342900" algn="l">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To determine significant risk factors based on medical dataset which may lead to heart disease.</a:t>
            </a:r>
            <a:endParaRPr lang="en-IN"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F1CB5D86-9DE6-4871-AC26-B64AC7DF42F0}"/>
              </a:ext>
            </a:extLst>
          </p:cNvPr>
          <p:cNvSpPr>
            <a:spLocks noGrp="1"/>
          </p:cNvSpPr>
          <p:nvPr>
            <p:ph type="body" sz="quarter" idx="17"/>
          </p:nvPr>
        </p:nvSpPr>
        <p:spPr>
          <a:xfrm>
            <a:off x="8092440" y="1866900"/>
            <a:ext cx="3328416" cy="4714874"/>
          </a:xfrm>
          <a:solidFill>
            <a:srgbClr val="CDBE8A"/>
          </a:solidFill>
        </p:spPr>
        <p:txBody>
          <a:bodyPr/>
          <a:lstStyle/>
          <a:p>
            <a:pPr marL="342900" indent="-342900" algn="l">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To analyze feature selection methods and understand their working principle.</a:t>
            </a:r>
            <a:endParaRPr lang="en-IN"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E1DEB60-E6F9-4330-82F9-EA9AA3C6CF84}"/>
              </a:ext>
            </a:extLst>
          </p:cNvPr>
          <p:cNvSpPr/>
          <p:nvPr/>
        </p:nvSpPr>
        <p:spPr>
          <a:xfrm>
            <a:off x="11433048" y="267385"/>
            <a:ext cx="476250" cy="369332"/>
          </a:xfrm>
          <a:prstGeom prst="rect">
            <a:avLst/>
          </a:prstGeom>
        </p:spPr>
        <p:txBody>
          <a:bodyPr wrap="square">
            <a:spAutoFit/>
          </a:bodyPr>
          <a:lstStyle/>
          <a:p>
            <a:r>
              <a:rPr lang="en-US" dirty="0"/>
              <a:t>4</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497840" y="172720"/>
            <a:ext cx="7777480" cy="762000"/>
          </a:xfrm>
        </p:spPr>
        <p:txBody>
          <a:bodyPr/>
          <a:lstStyle/>
          <a:p>
            <a:r>
              <a:rPr lang="en-US" sz="4400" b="1" dirty="0">
                <a:solidFill>
                  <a:schemeClr val="accent6"/>
                </a:solidFill>
                <a:latin typeface="Arial Black" panose="020B0604020202020204" pitchFamily="34" charset="0"/>
                <a:cs typeface="Arial Black" panose="020B0604020202020204" pitchFamily="34" charset="0"/>
              </a:rPr>
              <a:t>Features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E2558DA1-6230-4C58-ACF8-D1628072EF7A}"/>
              </a:ext>
            </a:extLst>
          </p:cNvPr>
          <p:cNvSpPr>
            <a:spLocks noGrp="1"/>
          </p:cNvSpPr>
          <p:nvPr>
            <p:ph idx="1"/>
          </p:nvPr>
        </p:nvSpPr>
        <p:spPr>
          <a:xfrm>
            <a:off x="345440" y="934720"/>
            <a:ext cx="7042912" cy="5628640"/>
          </a:xfrm>
        </p:spPr>
        <p:txBody>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Age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Gender</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Chest pain type(cp)</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Trestbps</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Cholesterol(Chol)</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Fasting blood sugar(fbs)</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Resting electrocardiographic results(restecg)</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Thalach</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Exercise induced angina(exang)</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Oldpeak</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Slope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Ca</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Thal</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Target</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dirty="0"/>
              <a:t>Method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3" name="Text Placeholder 2">
            <a:extLst>
              <a:ext uri="{FF2B5EF4-FFF2-40B4-BE49-F238E27FC236}">
                <a16:creationId xmlns:a16="http://schemas.microsoft.com/office/drawing/2014/main" id="{7B929584-8435-43B6-A0FC-065324020059}"/>
              </a:ext>
            </a:extLst>
          </p:cNvPr>
          <p:cNvSpPr>
            <a:spLocks noGrp="1"/>
          </p:cNvSpPr>
          <p:nvPr>
            <p:ph type="body" idx="1"/>
          </p:nvPr>
        </p:nvSpPr>
        <p:spPr>
          <a:solidFill>
            <a:schemeClr val="accent1"/>
          </a:solidFill>
        </p:spPr>
        <p:txBody>
          <a:bodyPr/>
          <a:lstStyle/>
          <a:p>
            <a:endParaRPr lang="en-IN" dirty="0"/>
          </a:p>
          <a:p>
            <a:endParaRPr lang="en-IN" dirty="0"/>
          </a:p>
          <a:p>
            <a:endParaRPr lang="en-IN" dirty="0"/>
          </a:p>
          <a:p>
            <a:endParaRPr lang="en-IN" dirty="0"/>
          </a:p>
          <a:p>
            <a:r>
              <a:rPr lang="en-IN" dirty="0"/>
              <a:t>Dataset</a:t>
            </a:r>
          </a:p>
        </p:txBody>
      </p:sp>
      <p:sp>
        <p:nvSpPr>
          <p:cNvPr id="4" name="Text Placeholder 3">
            <a:extLst>
              <a:ext uri="{FF2B5EF4-FFF2-40B4-BE49-F238E27FC236}">
                <a16:creationId xmlns:a16="http://schemas.microsoft.com/office/drawing/2014/main" id="{C1FA6D9F-629B-4459-9CCC-06A6FCEFB1A3}"/>
              </a:ext>
            </a:extLst>
          </p:cNvPr>
          <p:cNvSpPr>
            <a:spLocks noGrp="1"/>
          </p:cNvSpPr>
          <p:nvPr>
            <p:ph type="body" sz="quarter" idx="3"/>
          </p:nvPr>
        </p:nvSpPr>
        <p:spPr>
          <a:solidFill>
            <a:srgbClr val="AAC4E9"/>
          </a:solidFill>
        </p:spPr>
        <p:txBody>
          <a:bodyPr/>
          <a:lstStyle/>
          <a:p>
            <a:endParaRPr lang="en-IN" dirty="0"/>
          </a:p>
          <a:p>
            <a:endParaRPr lang="en-IN" dirty="0"/>
          </a:p>
          <a:p>
            <a:endParaRPr lang="en-IN" dirty="0"/>
          </a:p>
          <a:p>
            <a:endParaRPr lang="en-IN" dirty="0"/>
          </a:p>
          <a:p>
            <a:r>
              <a:rPr lang="en-IN" dirty="0"/>
              <a:t>Data Pre-processing</a:t>
            </a:r>
          </a:p>
        </p:txBody>
      </p:sp>
      <p:sp>
        <p:nvSpPr>
          <p:cNvPr id="5" name="Text Placeholder 4">
            <a:extLst>
              <a:ext uri="{FF2B5EF4-FFF2-40B4-BE49-F238E27FC236}">
                <a16:creationId xmlns:a16="http://schemas.microsoft.com/office/drawing/2014/main" id="{ED7C50BF-BE3D-4518-9A43-ED166E7C251F}"/>
              </a:ext>
            </a:extLst>
          </p:cNvPr>
          <p:cNvSpPr>
            <a:spLocks noGrp="1"/>
          </p:cNvSpPr>
          <p:nvPr>
            <p:ph type="body" sz="quarter" idx="13"/>
          </p:nvPr>
        </p:nvSpPr>
        <p:spPr>
          <a:solidFill>
            <a:srgbClr val="F5CDCE"/>
          </a:solidFill>
        </p:spPr>
        <p:txBody>
          <a:bodyPr/>
          <a:lstStyle/>
          <a:p>
            <a:endParaRPr lang="en-US" dirty="0"/>
          </a:p>
          <a:p>
            <a:endParaRPr lang="en-US" dirty="0"/>
          </a:p>
          <a:p>
            <a:r>
              <a:rPr lang="en-US" dirty="0"/>
              <a:t>Feature Selection Based on Information Gain</a:t>
            </a:r>
            <a:endParaRPr lang="en-IN" dirty="0"/>
          </a:p>
        </p:txBody>
      </p:sp>
      <p:sp>
        <p:nvSpPr>
          <p:cNvPr id="9" name="Text Placeholder 8">
            <a:extLst>
              <a:ext uri="{FF2B5EF4-FFF2-40B4-BE49-F238E27FC236}">
                <a16:creationId xmlns:a16="http://schemas.microsoft.com/office/drawing/2014/main" id="{64DD62BF-A1A8-4260-BB46-E126CB4F14D9}"/>
              </a:ext>
            </a:extLst>
          </p:cNvPr>
          <p:cNvSpPr>
            <a:spLocks noGrp="1"/>
          </p:cNvSpPr>
          <p:nvPr>
            <p:ph type="body" sz="quarter" idx="15"/>
          </p:nvPr>
        </p:nvSpPr>
        <p:spPr>
          <a:solidFill>
            <a:srgbClr val="AAC4E9"/>
          </a:solidFill>
        </p:spPr>
        <p:txBody>
          <a:bodyPr/>
          <a:lstStyle/>
          <a:p>
            <a:endParaRPr lang="en-US" dirty="0"/>
          </a:p>
          <a:p>
            <a:endParaRPr lang="en-US" dirty="0"/>
          </a:p>
          <a:p>
            <a:r>
              <a:rPr lang="en-US" dirty="0"/>
              <a:t>Imbalance Data Processing Based on Smote-</a:t>
            </a:r>
            <a:r>
              <a:rPr lang="en-US" dirty="0" err="1"/>
              <a:t>Enn</a:t>
            </a:r>
            <a:endParaRPr lang="en-IN" dirty="0"/>
          </a:p>
        </p:txBody>
      </p:sp>
      <p:sp>
        <p:nvSpPr>
          <p:cNvPr id="10" name="Text Placeholder 9">
            <a:extLst>
              <a:ext uri="{FF2B5EF4-FFF2-40B4-BE49-F238E27FC236}">
                <a16:creationId xmlns:a16="http://schemas.microsoft.com/office/drawing/2014/main" id="{AD4CB78F-D4A3-4C4A-B2A9-0A3198882731}"/>
              </a:ext>
            </a:extLst>
          </p:cNvPr>
          <p:cNvSpPr>
            <a:spLocks noGrp="1"/>
          </p:cNvSpPr>
          <p:nvPr>
            <p:ph type="body" sz="quarter" idx="17"/>
          </p:nvPr>
        </p:nvSpPr>
        <p:spPr>
          <a:solidFill>
            <a:srgbClr val="F5CDCE"/>
          </a:solidFill>
        </p:spPr>
        <p:txBody>
          <a:bodyPr/>
          <a:lstStyle/>
          <a:p>
            <a:endParaRPr lang="en-IN" dirty="0"/>
          </a:p>
          <a:p>
            <a:endParaRPr lang="en-IN" dirty="0"/>
          </a:p>
          <a:p>
            <a:endParaRPr lang="en-IN" dirty="0"/>
          </a:p>
          <a:p>
            <a:r>
              <a:rPr lang="en-IN" dirty="0"/>
              <a:t>Baseline Alogorithms</a:t>
            </a:r>
          </a:p>
        </p:txBody>
      </p:sp>
      <p:pic>
        <p:nvPicPr>
          <p:cNvPr id="22" name="Picture Placeholder 291" descr="checklist icon">
            <a:extLst>
              <a:ext uri="{FF2B5EF4-FFF2-40B4-BE49-F238E27FC236}">
                <a16:creationId xmlns:a16="http://schemas.microsoft.com/office/drawing/2014/main" id="{C2E4DE1A-9B6F-4E34-9850-A171B22665D5}"/>
              </a:ext>
            </a:extLst>
          </p:cNvPr>
          <p:cNvPicPr>
            <a:picLocks noGrp="1" noChangeAspect="1"/>
          </p:cNvPicPr>
          <p:nvPr>
            <p:ph type="pic" sz="quarter" idx="23"/>
          </p:nvPr>
        </p:nvPicPr>
        <p:blipFill rotWithShape="1">
          <a:blip r:embed="rId2"/>
          <a:srcRect/>
          <a:stretch/>
        </p:blipFill>
        <p:spPr>
          <a:xfrm>
            <a:off x="3529560" y="2139640"/>
            <a:ext cx="704088" cy="704088"/>
          </a:xfrm>
        </p:spPr>
      </p:pic>
      <p:pic>
        <p:nvPicPr>
          <p:cNvPr id="23" name="Picture Placeholder 289" descr="person with loud speaker icon">
            <a:extLst>
              <a:ext uri="{FF2B5EF4-FFF2-40B4-BE49-F238E27FC236}">
                <a16:creationId xmlns:a16="http://schemas.microsoft.com/office/drawing/2014/main" id="{47B4A65D-F501-44FB-BBB0-6200B324EEE8}"/>
              </a:ext>
            </a:extLst>
          </p:cNvPr>
          <p:cNvPicPr>
            <a:picLocks noGrp="1" noChangeAspect="1"/>
          </p:cNvPicPr>
          <p:nvPr>
            <p:ph type="pic" sz="quarter" idx="27"/>
          </p:nvPr>
        </p:nvPicPr>
        <p:blipFill rotWithShape="1">
          <a:blip r:embed="rId3"/>
          <a:srcRect t="113" b="113"/>
          <a:stretch/>
        </p:blipFill>
        <p:spPr>
          <a:xfrm>
            <a:off x="5770280" y="2111058"/>
            <a:ext cx="704088" cy="704088"/>
          </a:xfrm>
        </p:spPr>
      </p:pic>
      <p:pic>
        <p:nvPicPr>
          <p:cNvPr id="24" name="Picture Placeholder 287" descr="blueprint icon">
            <a:extLst>
              <a:ext uri="{FF2B5EF4-FFF2-40B4-BE49-F238E27FC236}">
                <a16:creationId xmlns:a16="http://schemas.microsoft.com/office/drawing/2014/main" id="{2B031D86-1042-4B25-AAB7-4A042F0BE9EA}"/>
              </a:ext>
            </a:extLst>
          </p:cNvPr>
          <p:cNvPicPr>
            <a:picLocks noGrp="1" noChangeAspect="1"/>
          </p:cNvPicPr>
          <p:nvPr>
            <p:ph type="pic" sz="quarter" idx="26"/>
          </p:nvPr>
        </p:nvPicPr>
        <p:blipFill rotWithShape="1">
          <a:blip r:embed="rId4"/>
          <a:srcRect t="431" b="431"/>
          <a:stretch/>
        </p:blipFill>
        <p:spPr>
          <a:xfrm>
            <a:off x="8011000" y="2111058"/>
            <a:ext cx="704088" cy="691706"/>
          </a:xfrm>
        </p:spPr>
      </p:pic>
      <p:pic>
        <p:nvPicPr>
          <p:cNvPr id="25" name="Picture Placeholder 269" descr="target icon">
            <a:extLst>
              <a:ext uri="{FF2B5EF4-FFF2-40B4-BE49-F238E27FC236}">
                <a16:creationId xmlns:a16="http://schemas.microsoft.com/office/drawing/2014/main" id="{491DC9C7-3DB1-4182-B2D0-22001BA6ABBF}"/>
              </a:ext>
            </a:extLst>
          </p:cNvPr>
          <p:cNvPicPr>
            <a:picLocks noGrp="1" noChangeAspect="1"/>
          </p:cNvPicPr>
          <p:nvPr>
            <p:ph type="pic" sz="quarter" idx="25"/>
          </p:nvPr>
        </p:nvPicPr>
        <p:blipFill rotWithShape="1">
          <a:blip r:embed="rId5"/>
          <a:srcRect t="113" b="113"/>
          <a:stretch/>
        </p:blipFill>
        <p:spPr>
          <a:xfrm>
            <a:off x="10332813" y="2139640"/>
            <a:ext cx="704088" cy="704088"/>
          </a:xfrm>
        </p:spPr>
      </p:pic>
      <p:pic>
        <p:nvPicPr>
          <p:cNvPr id="29" name="Picture Placeholder 269" descr="target icon">
            <a:extLst>
              <a:ext uri="{FF2B5EF4-FFF2-40B4-BE49-F238E27FC236}">
                <a16:creationId xmlns:a16="http://schemas.microsoft.com/office/drawing/2014/main" id="{5AD912AB-9347-4FD2-BCC0-6996467EB272}"/>
              </a:ext>
            </a:extLst>
          </p:cNvPr>
          <p:cNvPicPr>
            <a:picLocks noChangeAspect="1"/>
          </p:cNvPicPr>
          <p:nvPr/>
        </p:nvPicPr>
        <p:blipFill rotWithShape="1">
          <a:blip r:embed="rId5"/>
          <a:srcRect t="113" b="113"/>
          <a:stretch/>
        </p:blipFill>
        <p:spPr>
          <a:xfrm>
            <a:off x="1364278" y="2139640"/>
            <a:ext cx="704088" cy="704088"/>
          </a:xfrm>
          <a:prstGeom prst="ellipse">
            <a:avLst/>
          </a:prstGeom>
          <a:solidFill>
            <a:schemeClr val="accent3"/>
          </a:solidFill>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IN" dirty="0"/>
              <a:t>ALGORITHMS USED</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13"/>
          </p:nvPr>
        </p:nvPicPr>
        <p:blipFill rotWithShape="1">
          <a:blip r:embed="rId2"/>
          <a:srcRect/>
          <a:stretch/>
        </p:blipFill>
        <p:spPr/>
      </p:pic>
      <p:sp>
        <p:nvSpPr>
          <p:cNvPr id="19" name="Text Placeholder 18">
            <a:extLst>
              <a:ext uri="{FF2B5EF4-FFF2-40B4-BE49-F238E27FC236}">
                <a16:creationId xmlns:a16="http://schemas.microsoft.com/office/drawing/2014/main" id="{270C77AB-7E91-84A6-3E62-DAB80E1E4481}"/>
              </a:ext>
            </a:extLst>
          </p:cNvPr>
          <p:cNvSpPr>
            <a:spLocks noGrp="1"/>
          </p:cNvSpPr>
          <p:nvPr>
            <p:ph type="body" sz="quarter" idx="14"/>
          </p:nvPr>
        </p:nvSpPr>
        <p:spPr>
          <a:xfrm>
            <a:off x="758905" y="4989514"/>
            <a:ext cx="2598737" cy="1411285"/>
          </a:xfrm>
        </p:spPr>
        <p:txBody>
          <a:bodyPr/>
          <a:lstStyle/>
          <a:p>
            <a:pPr lvl="0"/>
            <a:r>
              <a:rPr lang="en-IN" dirty="0"/>
              <a:t>Logistic Regression</a:t>
            </a:r>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17"/>
          </p:nvPr>
        </p:nvPicPr>
        <p:blipFill rotWithShape="1">
          <a:blip r:embed="rId3"/>
          <a:srcRect/>
          <a:stretch/>
        </p:blipFill>
        <p:spPr>
          <a:xfrm>
            <a:off x="4326304" y="2407798"/>
            <a:ext cx="2596896" cy="2596896"/>
          </a:xfrm>
        </p:spPr>
      </p:pic>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6"/>
          </p:nvPr>
        </p:nvSpPr>
        <p:spPr>
          <a:xfrm>
            <a:off x="4342777" y="5004694"/>
            <a:ext cx="2598737" cy="1416426"/>
          </a:xfrm>
        </p:spPr>
        <p:txBody>
          <a:bodyPr/>
          <a:lstStyle/>
          <a:p>
            <a:r>
              <a:rPr lang="en-IN" dirty="0"/>
              <a:t>Backward Elimination Method</a:t>
            </a:r>
            <a:endParaRPr lang="en-US" dirty="0"/>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9"/>
          </p:nvPr>
        </p:nvSpPr>
        <p:spPr>
          <a:xfrm>
            <a:off x="7730915" y="4884272"/>
            <a:ext cx="2598737" cy="1536848"/>
          </a:xfrm>
        </p:spPr>
        <p:txBody>
          <a:bodyPr/>
          <a:lstStyle/>
          <a:p>
            <a:r>
              <a:rPr lang="en-US" dirty="0"/>
              <a:t>Recursive Feature Elimination using Cross-Validation (RFECV)</a:t>
            </a:r>
          </a:p>
        </p:txBody>
      </p:sp>
      <p:pic>
        <p:nvPicPr>
          <p:cNvPr id="57" name="Picture Placeholder 287" descr="blueprint icon">
            <a:extLst>
              <a:ext uri="{FF2B5EF4-FFF2-40B4-BE49-F238E27FC236}">
                <a16:creationId xmlns:a16="http://schemas.microsoft.com/office/drawing/2014/main" id="{2FA082D7-BD4E-4019-BAB1-91787125F42E}"/>
              </a:ext>
            </a:extLst>
          </p:cNvPr>
          <p:cNvPicPr>
            <a:picLocks noGrp="1" noChangeAspect="1"/>
          </p:cNvPicPr>
          <p:nvPr>
            <p:ph type="pic" sz="quarter" idx="20"/>
          </p:nvPr>
        </p:nvPicPr>
        <p:blipFill rotWithShape="1">
          <a:blip r:embed="rId4"/>
          <a:srcRect t="431" b="431"/>
          <a:stretch/>
        </p:blipFill>
        <p:spPr>
          <a:xfrm>
            <a:off x="7732713" y="2301875"/>
            <a:ext cx="2597150" cy="2597150"/>
          </a:xfrm>
        </p:spPr>
      </p:pic>
    </p:spTree>
    <p:extLst>
      <p:ext uri="{BB962C8B-B14F-4D97-AF65-F5344CB8AC3E}">
        <p14:creationId xmlns:p14="http://schemas.microsoft.com/office/powerpoint/2010/main" val="160049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C5F3-9122-4FB3-82F5-DF0FECE7D6F9}"/>
              </a:ext>
            </a:extLst>
          </p:cNvPr>
          <p:cNvSpPr>
            <a:spLocks noGrp="1"/>
          </p:cNvSpPr>
          <p:nvPr>
            <p:ph type="title"/>
          </p:nvPr>
        </p:nvSpPr>
        <p:spPr>
          <a:xfrm>
            <a:off x="3749040" y="101600"/>
            <a:ext cx="7853680" cy="1282192"/>
          </a:xfrm>
        </p:spPr>
        <p:txBody>
          <a:bodyPr/>
          <a:lstStyle/>
          <a:p>
            <a:r>
              <a:rPr lang="en-US" sz="4000" b="0" dirty="0"/>
              <a:t>Typical target group who will use solution</a:t>
            </a:r>
            <a:endParaRPr lang="en-IN" sz="4000"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idx="1"/>
          </p:nvPr>
        </p:nvSpPr>
        <p:spPr>
          <a:xfrm>
            <a:off x="3749040" y="1625600"/>
            <a:ext cx="8183880" cy="5039360"/>
          </a:xfrm>
        </p:spPr>
        <p:txBody>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Clinical decisions are often made based on doctor’s insight and experience rather than on the knowledge rich data hidden in the dataset. This practice leads to unwanted biases, errors and excessive medical costs which affects the quality of service provided to patients.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system will integrate clinical decision support with computer-based patient records (Data Sets).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will reduce medical errors, enhance patient safety, decrease unwanted practice variation, and improve patient outcome. This suggestion is promising as data modeling and analysis tools, e.g., data mining, have the potential to generate a knowledge rich environment which can help to significantly improve the quality of clinical decisions.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voluminous records in medical data domain and because of this, it has become necessary to use data mining techniques to help in decision support and prediction in the field of healthcare. Therefore, medical data mining contributes to business intelligence which is useful for diagnosing of disease </a:t>
            </a:r>
          </a:p>
          <a:p>
            <a:pPr lvl="0"/>
            <a:endParaRPr lang="en-US" sz="2000" dirty="0">
              <a:latin typeface="Times New Roman" panose="02020603050405020304" pitchFamily="18" charset="0"/>
              <a:cs typeface="Times New Roman" panose="02020603050405020304" pitchFamily="18" charset="0"/>
            </a:endParaRP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IN" b="0" dirty="0"/>
              <a:t>Limitations. </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ROI</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NICHE MARKETS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SUPPLY</a:t>
            </a:r>
            <a:r>
              <a:rPr lang="zh-CN" altLang="en-US"/>
              <a:t> </a:t>
            </a:r>
            <a:r>
              <a:rPr lang="en-US" altLang="zh-CN" dirty="0"/>
              <a:t>CHAINS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Cultivate one-to-one customer service with robust ideas</a:t>
            </a:r>
          </a:p>
          <a:p>
            <a:r>
              <a:rPr lang="en-US" dirty="0"/>
              <a:t>Maximize timely deliverables for real-time schemas</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{A79F050E-FD95-4D19-89EB-C2BE9F3ED8F1}tf78438558_win32</Template>
  <TotalTime>0</TotalTime>
  <Words>520</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Sabon Next LT</vt:lpstr>
      <vt:lpstr>Times New Roman</vt:lpstr>
      <vt:lpstr>Wingdings</vt:lpstr>
      <vt:lpstr>Office Theme</vt:lpstr>
      <vt:lpstr> Heart Disease Prediction  </vt:lpstr>
      <vt:lpstr>AGENDA</vt:lpstr>
      <vt:lpstr>Introduction</vt:lpstr>
      <vt:lpstr>Objectives</vt:lpstr>
      <vt:lpstr>Features</vt:lpstr>
      <vt:lpstr>Method </vt:lpstr>
      <vt:lpstr>ALGORITHMS USED</vt:lpstr>
      <vt:lpstr>Typical target group who will use solution</vt:lpstr>
      <vt:lpstr>Limitations. </vt:lpstr>
      <vt:lpstr>different analytics (parameters).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2022-11-21T15:57:01Z</dcterms:created>
  <dcterms:modified xsi:type="dcterms:W3CDTF">2022-11-22T12:47:05Z</dcterms:modified>
</cp:coreProperties>
</file>