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Poppins"/>
      <p:regular r:id="rId33"/>
      <p:bold r:id="rId34"/>
      <p:italic r:id="rId35"/>
      <p:boldItalic r:id="rId36"/>
    </p:embeddedFont>
    <p:embeddedFont>
      <p:font typeface="Poppins Light"/>
      <p:regular r:id="rId37"/>
      <p:bold r:id="rId38"/>
      <p:italic r:id="rId39"/>
      <p:boldItalic r:id="rId40"/>
    </p:embeddedFont>
    <p:embeddedFont>
      <p:font typeface="Poppins Medium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F4C98F-C032-45A1-B06F-14EFB7666AF4}">
  <a:tblStyle styleId="{C2F4C98F-C032-45A1-B06F-14EFB7666AF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5839F0C4-97DD-4F9A-891B-973FCC2F3F2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PoppinsMedium-bold.fntdata"/><Relationship Id="rId41" Type="http://schemas.openxmlformats.org/officeDocument/2006/relationships/font" Target="fonts/PoppinsMedium-regular.fntdata"/><Relationship Id="rId22" Type="http://schemas.openxmlformats.org/officeDocument/2006/relationships/slide" Target="slides/slide17.xml"/><Relationship Id="rId44" Type="http://schemas.openxmlformats.org/officeDocument/2006/relationships/font" Target="fonts/PoppinsMedium-boldItalic.fntdata"/><Relationship Id="rId21" Type="http://schemas.openxmlformats.org/officeDocument/2006/relationships/slide" Target="slides/slide16.xml"/><Relationship Id="rId43" Type="http://schemas.openxmlformats.org/officeDocument/2006/relationships/font" Target="fonts/PoppinsMedium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oppins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oppins-italic.fntdata"/><Relationship Id="rId12" Type="http://schemas.openxmlformats.org/officeDocument/2006/relationships/slide" Target="slides/slide7.xml"/><Relationship Id="rId34" Type="http://schemas.openxmlformats.org/officeDocument/2006/relationships/font" Target="fonts/Poppins-bold.fntdata"/><Relationship Id="rId15" Type="http://schemas.openxmlformats.org/officeDocument/2006/relationships/slide" Target="slides/slide10.xml"/><Relationship Id="rId37" Type="http://schemas.openxmlformats.org/officeDocument/2006/relationships/font" Target="fonts/PoppinsLight-regular.fntdata"/><Relationship Id="rId14" Type="http://schemas.openxmlformats.org/officeDocument/2006/relationships/slide" Target="slides/slide9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2.xml"/><Relationship Id="rId39" Type="http://schemas.openxmlformats.org/officeDocument/2006/relationships/font" Target="fonts/PoppinsLight-italic.fntdata"/><Relationship Id="rId16" Type="http://schemas.openxmlformats.org/officeDocument/2006/relationships/slide" Target="slides/slide11.xml"/><Relationship Id="rId38" Type="http://schemas.openxmlformats.org/officeDocument/2006/relationships/font" Target="fonts/Poppins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 Everyone,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Good Morning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we start with the presentation today, I would like to share a small recital.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been a part of Publicis Sapient for almost 3months now, and there is this fact that everyone of us would agree upon.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all started as fresh graduates, underwent 5weeks or so of rigorous training followed by what…5 weeks now of a Hands On project, and what has transpired in these days is a fact that we all are really proud of. A transformation from someone who could code, to someone who can not only code, but add value to everything he does.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have we succeeded at becoming a Product engineer?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Hi, I am Rajat, a small part of our big team 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am here with my colleagues Aman and Chinmay and we are here to give you a walkthrough of our Transformation, our Journey and the project we have been working for sometime now.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- 2 mins</a:t>
            </a:r>
            <a:endParaRPr/>
          </a:p>
        </p:txBody>
      </p:sp>
      <p:sp>
        <p:nvSpPr>
          <p:cNvPr id="183" name="Google Shape;18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19af4bff7_3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19af4bff7_3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119af4bff7_3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19af4bff7_6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19af4bff7_6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119af4bff7_6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3 mins	</a:t>
            </a:r>
            <a:endParaRPr/>
          </a:p>
        </p:txBody>
      </p:sp>
      <p:sp>
        <p:nvSpPr>
          <p:cNvPr id="263" name="Google Shape;26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satisfaction and brand value</a:t>
            </a:r>
            <a:endParaRPr/>
          </a:p>
        </p:txBody>
      </p:sp>
      <p:sp>
        <p:nvSpPr>
          <p:cNvPr id="271" name="Google Shape;27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19af4bff7_4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19af4bff7_4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119af4bff7_4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5 mins</a:t>
            </a:r>
            <a:endParaRPr/>
          </a:p>
        </p:txBody>
      </p:sp>
      <p:sp>
        <p:nvSpPr>
          <p:cNvPr id="314" name="Google Shape;31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AutoNum type="arabicPeriod"/>
            </a:pPr>
            <a:r>
              <a:rPr lang="en-US"/>
              <a:t>Product Thinking (Design Thinking, Requirement Analysis, 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AutoNum type="arabicPeriod"/>
            </a:pPr>
            <a:r>
              <a:rPr lang="en-US"/>
              <a:t>Multi Skilled (Frontend, Backend, DevOps)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AutoNum type="arabicPeriod"/>
            </a:pPr>
            <a:r>
              <a:rPr lang="en-US"/>
              <a:t>Fast Decision Making (Agile)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AutoNum type="arabicPeriod"/>
            </a:pPr>
            <a:r>
              <a:rPr lang="en-US"/>
              <a:t>Increasing the Pace (Automation CI/CD)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AutoNum type="arabicPeriod"/>
            </a:pPr>
            <a:r>
              <a:rPr lang="en-US"/>
              <a:t>Startup Mindset (Agile)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AutoNum type="arabicPeriod"/>
            </a:pPr>
            <a:r>
              <a:rPr lang="en-US"/>
              <a:t>Continuous Improvement (Retros)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2 mins</a:t>
            </a:r>
            <a:endParaRPr/>
          </a:p>
        </p:txBody>
      </p:sp>
      <p:sp>
        <p:nvSpPr>
          <p:cNvPr id="327" name="Google Shape;327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19af4bff7_6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19af4bff7_6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119af4bff7_6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  <a:endParaRPr/>
          </a:p>
        </p:txBody>
      </p:sp>
      <p:sp>
        <p:nvSpPr>
          <p:cNvPr id="343" name="Google Shape;34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  <a:endParaRPr/>
          </a:p>
        </p:txBody>
      </p:sp>
      <p:sp>
        <p:nvSpPr>
          <p:cNvPr id="351" name="Google Shape;351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POS- Student -5 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 - Professor - 3 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DropWizard- 3 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2 mins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Challenges-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Installing </a:t>
            </a:r>
            <a:r>
              <a:rPr lang="en-US"/>
              <a:t>the</a:t>
            </a:r>
            <a:r>
              <a:rPr lang="en-US"/>
              <a:t> Tomcat server and running application on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Learnings-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Got to learn new technologies.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Learnt working together in teams.(collaboration)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Learnt how to write code which is accepted by the industry.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Learnt how to make UML diagrams for the given problem.</a:t>
            </a:r>
            <a:endParaRPr/>
          </a:p>
        </p:txBody>
      </p:sp>
      <p:sp>
        <p:nvSpPr>
          <p:cNvPr id="384" name="Google Shape;38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19af4bff7_6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19af4bff7_6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1119af4bff7_6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- ?</a:t>
            </a:r>
            <a:endParaRPr/>
          </a:p>
        </p:txBody>
      </p:sp>
      <p:sp>
        <p:nvSpPr>
          <p:cNvPr id="399" name="Google Shape;399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After this show the testimonial video. 1 min</a:t>
            </a:r>
            <a:endParaRPr/>
          </a:p>
        </p:txBody>
      </p:sp>
      <p:sp>
        <p:nvSpPr>
          <p:cNvPr id="407" name="Google Shape;407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2 mins</a:t>
            </a:r>
            <a:endParaRPr/>
          </a:p>
        </p:txBody>
      </p:sp>
      <p:sp>
        <p:nvSpPr>
          <p:cNvPr id="93" name="Google Shape;9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19af4bff7_5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19af4bff7_5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119af4bff7_5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Swati</a:t>
            </a:r>
            <a:endParaRPr/>
          </a:p>
        </p:txBody>
      </p:sp>
      <p:sp>
        <p:nvSpPr>
          <p:cNvPr id="130" name="Google Shape;13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  <a:endParaRPr/>
          </a:p>
        </p:txBody>
      </p:sp>
      <p:sp>
        <p:nvSpPr>
          <p:cNvPr id="155" name="Google Shape;15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85800" y="685800"/>
            <a:ext cx="10817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"/>
              <a:buNone/>
              <a:defRPr b="0" i="0"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ircle image: Image Right">
  <p:cSld name="Half circle image: Image Righ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4"/>
          <p:cNvSpPr/>
          <p:nvPr>
            <p:ph idx="2" type="pic"/>
          </p:nvPr>
        </p:nvSpPr>
        <p:spPr>
          <a:xfrm>
            <a:off x="6281928" y="0"/>
            <a:ext cx="59100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anchorCtr="0" anchor="ctr" bIns="731500" lIns="0" spcFirstLastPara="1" rIns="0" wrap="square" tIns="0">
            <a:noAutofit/>
          </a:bodyPr>
          <a:lstStyle>
            <a:lvl1pPr lvl="0" marR="0" rtl="0" algn="ctr">
              <a:lnSpc>
                <a:spcPct val="2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None/>
              <a:defRPr b="0" i="0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685800" y="886969"/>
            <a:ext cx="52212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9"/>
              <a:buFont typeface="Poppins"/>
              <a:buNone/>
              <a:defRPr b="0" i="0" sz="2299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85800" y="2371745"/>
            <a:ext cx="5221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15714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/>
            </a:lvl1pPr>
            <a:lvl2pPr indent="-342900" lvl="1" marL="914400" rtl="0" algn="l">
              <a:lnSpc>
                <a:spcPct val="12222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12222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12222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12222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ize — Red">
  <p:cSld name="Seize — Red">
    <p:bg>
      <p:bgPr>
        <a:solidFill>
          <a:schemeClr val="accen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346610" y="2759428"/>
            <a:ext cx="9495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Poppins"/>
              <a:buNone/>
              <a:defRPr b="0" i="0" sz="3400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4" name="Google Shape;64;p15"/>
          <p:cNvSpPr/>
          <p:nvPr/>
        </p:nvSpPr>
        <p:spPr>
          <a:xfrm>
            <a:off x="3694176" y="1028700"/>
            <a:ext cx="4800600" cy="4800600"/>
          </a:xfrm>
          <a:custGeom>
            <a:rect b="b" l="l" r="r" t="t"/>
            <a:pathLst>
              <a:path extrusionOk="0" h="4800600" w="4800600">
                <a:moveTo>
                  <a:pt x="2400300" y="264771"/>
                </a:moveTo>
                <a:cubicBezTo>
                  <a:pt x="1220879" y="264771"/>
                  <a:pt x="264770" y="1220880"/>
                  <a:pt x="264770" y="2400301"/>
                </a:cubicBezTo>
                <a:cubicBezTo>
                  <a:pt x="264770" y="3579722"/>
                  <a:pt x="1220879" y="4535831"/>
                  <a:pt x="2400300" y="4535831"/>
                </a:cubicBezTo>
                <a:cubicBezTo>
                  <a:pt x="3579721" y="4535831"/>
                  <a:pt x="4535830" y="3579722"/>
                  <a:pt x="4535830" y="2400301"/>
                </a:cubicBezTo>
                <a:cubicBezTo>
                  <a:pt x="4535830" y="1220880"/>
                  <a:pt x="3579721" y="264771"/>
                  <a:pt x="2400300" y="264771"/>
                </a:cubicBezTo>
                <a:close/>
                <a:moveTo>
                  <a:pt x="2400300" y="0"/>
                </a:moveTo>
                <a:cubicBezTo>
                  <a:pt x="3725949" y="0"/>
                  <a:pt x="4800600" y="1074651"/>
                  <a:pt x="4800600" y="2400300"/>
                </a:cubicBezTo>
                <a:cubicBezTo>
                  <a:pt x="4800600" y="3725949"/>
                  <a:pt x="3725949" y="4800600"/>
                  <a:pt x="2400300" y="4800600"/>
                </a:cubicBezTo>
                <a:cubicBezTo>
                  <a:pt x="1074651" y="4800600"/>
                  <a:pt x="0" y="3725949"/>
                  <a:pt x="0" y="2400300"/>
                </a:cubicBezTo>
                <a:cubicBezTo>
                  <a:pt x="0" y="1074651"/>
                  <a:pt x="1074651" y="0"/>
                  <a:pt x="24003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ice — Red">
  <p:cSld name="Voice — Red">
    <p:bg>
      <p:bgPr>
        <a:solidFill>
          <a:schemeClr val="accen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type="ctrTitle"/>
          </p:nvPr>
        </p:nvSpPr>
        <p:spPr>
          <a:xfrm>
            <a:off x="1620012" y="2797769"/>
            <a:ext cx="89520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"/>
              <a:buNone/>
              <a:defRPr b="0" i="0" sz="4200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— Image">
  <p:cSld name="Agenda — Imag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>
            <p:ph idx="2" type="pic"/>
          </p:nvPr>
        </p:nvSpPr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anchorCtr="0" anchor="ctr" bIns="731500" lIns="0" spcFirstLastPara="1" rIns="0" wrap="square" tIns="0">
            <a:noAutofit/>
          </a:bodyPr>
          <a:lstStyle>
            <a:lvl1pPr lvl="0" marR="0" rtl="0" algn="ctr">
              <a:lnSpc>
                <a:spcPct val="3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None/>
              <a:defRPr b="0" i="0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type="ctrTitle"/>
          </p:nvPr>
        </p:nvSpPr>
        <p:spPr>
          <a:xfrm>
            <a:off x="685800" y="667512"/>
            <a:ext cx="4690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85800" y="1089835"/>
            <a:ext cx="4690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342900" lvl="1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3pPr>
            <a:lvl4pPr indent="-342900" lvl="3" marL="18288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342900" lvl="4" marL="22860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8.jp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jp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2.jpg"/><Relationship Id="rId9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.jpg"/><Relationship Id="rId7" Type="http://schemas.openxmlformats.org/officeDocument/2006/relationships/image" Target="../media/image5.jpg"/><Relationship Id="rId8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400" y="2746275"/>
            <a:ext cx="41719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ctrTitle"/>
          </p:nvPr>
        </p:nvSpPr>
        <p:spPr>
          <a:xfrm flipH="1">
            <a:off x="1152000" y="1272475"/>
            <a:ext cx="32682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/>
              <a:buNone/>
            </a:pPr>
            <a:r>
              <a:rPr lang="en-US" sz="4400"/>
              <a:t>Our Journey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222" l="48438" r="3145" t="262"/>
          <a:stretch/>
        </p:blipFill>
        <p:spPr>
          <a:xfrm>
            <a:off x="5864351" y="0"/>
            <a:ext cx="6363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4" name="Google Shape;194;p29"/>
          <p:cNvGraphicFramePr/>
          <p:nvPr/>
        </p:nvGraphicFramePr>
        <p:xfrm>
          <a:off x="109631" y="104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{C2F4C98F-C032-45A1-B06F-14EFB7666AF4}</a:tableStyleId>
              </a:tblPr>
              <a:tblGrid>
                <a:gridCol w="3832150"/>
                <a:gridCol w="3494400"/>
                <a:gridCol w="4157750"/>
              </a:tblGrid>
              <a:tr h="65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rgbClr val="FFFFFF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Timeline</a:t>
                      </a:r>
                      <a:endParaRPr sz="1900" u="none" cap="none" strike="noStrike">
                        <a:solidFill>
                          <a:srgbClr val="FFFFFF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600" marB="68600" marR="68600" marL="6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rgbClr val="FFFFFF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Modules</a:t>
                      </a:r>
                      <a:endParaRPr sz="1900" u="none" cap="none" strike="noStrike">
                        <a:solidFill>
                          <a:srgbClr val="FFFFFF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600" marB="68600" marR="68600" marL="6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rgbClr val="FFFFFF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Description</a:t>
                      </a:r>
                      <a:endParaRPr sz="1900" u="none" cap="none" strike="noStrike">
                        <a:solidFill>
                          <a:srgbClr val="FFFFFF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600" marB="68600" marR="68600" marL="6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1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00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 1</a:t>
                      </a:r>
                      <a:r>
                        <a:rPr lang="en-US" sz="16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  <a:r>
                        <a:rPr baseline="30000" lang="en-US" sz="1600" u="none" cap="none" strike="noStrike">
                          <a:solidFill>
                            <a:srgbClr val="00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th </a:t>
                      </a:r>
                      <a:r>
                        <a:rPr lang="en-US" sz="16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Jan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 – 2</a:t>
                      </a:r>
                      <a:r>
                        <a:rPr lang="en-US" sz="16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0</a:t>
                      </a:r>
                      <a:r>
                        <a:rPr baseline="30000" lang="en-US" sz="16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th 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Jan</a:t>
                      </a:r>
                      <a:r>
                        <a:rPr baseline="30000" lang="en-US" sz="16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   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600" marB="68600" marR="68600" marL="6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7305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Poppins Light"/>
                        <a:buChar char="●"/>
                      </a:pPr>
                      <a:r>
                        <a:rPr lang="en-US" sz="1700" u="none" cap="none" strike="noStrike">
                          <a:solidFill>
                            <a:srgbClr val="00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Unix commands</a:t>
                      </a:r>
                      <a:endParaRPr sz="1700" u="none" cap="none" strike="noStrike">
                        <a:solidFill>
                          <a:srgbClr val="00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  <a:p>
                      <a:pPr indent="-27305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Poppins Light"/>
                        <a:buChar char="●"/>
                      </a:pPr>
                      <a:r>
                        <a:rPr lang="en-US" sz="1700" u="none" cap="none" strike="noStrike">
                          <a:solidFill>
                            <a:srgbClr val="00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Git commands</a:t>
                      </a:r>
                      <a:endParaRPr sz="17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  <a:p>
                      <a:pPr indent="-27305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Poppins Light"/>
                        <a:buChar char="●"/>
                      </a:pPr>
                      <a:r>
                        <a:rPr lang="en-US" sz="17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SDLC</a:t>
                      </a:r>
                      <a:endParaRPr sz="17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  <a:p>
                      <a:pPr indent="-27305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Poppins Light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UML Diagrams</a:t>
                      </a:r>
                      <a:endParaRPr sz="1700">
                        <a:solidFill>
                          <a:schemeClr val="dk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600" marB="68600" marR="68600" marL="686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7305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Poppins Light"/>
                        <a:buChar char="●"/>
                      </a:pPr>
                      <a:r>
                        <a:rPr lang="en-US" sz="1700" u="none" cap="none" strike="noStrike">
                          <a:solidFill>
                            <a:srgbClr val="00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Environment Setup</a:t>
                      </a:r>
                      <a:endParaRPr sz="1700" u="none" cap="none" strike="noStrike">
                        <a:solidFill>
                          <a:srgbClr val="00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  <a:p>
                      <a:pPr indent="-27305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Poppins Light"/>
                        <a:buChar char="●"/>
                      </a:pPr>
                      <a:r>
                        <a:rPr lang="en-US" sz="1700" u="none" cap="none" strike="noStrike">
                          <a:solidFill>
                            <a:srgbClr val="00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Understanding Unix and Git commands</a:t>
                      </a:r>
                      <a:endParaRPr sz="1700" u="none" cap="none" strike="noStrike">
                        <a:solidFill>
                          <a:srgbClr val="00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  <a:p>
                      <a:pPr indent="-27305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Poppins Light"/>
                        <a:buChar char="●"/>
                      </a:pPr>
                      <a:r>
                        <a:rPr lang="en-US" sz="1700" u="none" cap="none" strike="noStrike">
                          <a:solidFill>
                            <a:srgbClr val="00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Requirement analysis and modelling</a:t>
                      </a:r>
                      <a:endParaRPr sz="1700" u="none" cap="none" strike="noStrike">
                        <a:solidFill>
                          <a:srgbClr val="00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600" marB="68600" marR="68600" marL="686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00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  <a:r>
                        <a:rPr lang="en-US" sz="16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  <a:r>
                        <a:rPr baseline="30000" lang="en-US" sz="16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st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 </a:t>
                      </a:r>
                      <a:r>
                        <a:rPr lang="en-US" sz="16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Jan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 – 2</a:t>
                      </a:r>
                      <a:r>
                        <a:rPr lang="en-US" sz="16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  <a:r>
                        <a:rPr baseline="30000" lang="en-US" sz="16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th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 </a:t>
                      </a:r>
                      <a:r>
                        <a:rPr lang="en-US" sz="16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Jan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600" marB="68600" marR="68600" marL="6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7305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Poppins Light"/>
                        <a:buChar char="●"/>
                      </a:pPr>
                      <a:r>
                        <a:rPr lang="en-US" sz="1700" u="none" cap="none" strike="noStrike">
                          <a:solidFill>
                            <a:srgbClr val="00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Java 8</a:t>
                      </a:r>
                      <a:endParaRPr sz="1700" u="none" cap="none" strike="noStrike">
                        <a:solidFill>
                          <a:srgbClr val="00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  <a:p>
                      <a:pPr indent="-27305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Poppins Light"/>
                        <a:buChar char="●"/>
                      </a:pPr>
                      <a:r>
                        <a:rPr lang="en-US" sz="1700" u="none" cap="none" strike="noStrike">
                          <a:solidFill>
                            <a:srgbClr val="00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SQL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600" marB="68600" marR="68600" marL="6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7305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Poppins Light"/>
                        <a:buChar char="●"/>
                      </a:pPr>
                      <a:r>
                        <a:rPr lang="en-US" sz="1700" u="none" cap="none" strike="noStrike">
                          <a:solidFill>
                            <a:srgbClr val="00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Developing a POS Application using Java and MySQL.</a:t>
                      </a:r>
                      <a:endParaRPr sz="1700" u="none" cap="none" strike="noStrike">
                        <a:solidFill>
                          <a:srgbClr val="00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  <a:p>
                      <a:pPr indent="-27305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Poppins Light"/>
                        <a:buChar char="●"/>
                      </a:pPr>
                      <a:r>
                        <a:rPr lang="en-US" sz="1700" u="none" cap="none" strike="noStrike">
                          <a:solidFill>
                            <a:srgbClr val="00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Understanding Java 8 features and collections</a:t>
                      </a:r>
                      <a:endParaRPr sz="1700" u="none" cap="none" strike="noStrike">
                        <a:solidFill>
                          <a:srgbClr val="00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600" marB="68600" marR="68600" marL="6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7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00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  <a:r>
                        <a:rPr lang="en-US" sz="16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  <a:r>
                        <a:rPr baseline="30000" lang="en-US" sz="16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th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 </a:t>
                      </a:r>
                      <a:r>
                        <a:rPr lang="en-US" sz="16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Jan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 – </a:t>
                      </a:r>
                      <a:r>
                        <a:rPr lang="en-US" sz="16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</a:t>
                      </a:r>
                      <a:r>
                        <a:rPr baseline="30000" lang="en-US" sz="16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rd</a:t>
                      </a:r>
                      <a:r>
                        <a:rPr lang="en-US" sz="16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 feb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600" marB="68600" marR="68600" marL="6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7305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Poppins Light"/>
                        <a:buChar char="●"/>
                      </a:pPr>
                      <a:r>
                        <a:rPr lang="en-US" sz="17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Rest</a:t>
                      </a:r>
                      <a:r>
                        <a:rPr lang="en-US" sz="1700" u="none" cap="none" strike="noStrike">
                          <a:solidFill>
                            <a:srgbClr val="00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 </a:t>
                      </a:r>
                      <a:endParaRPr sz="1700" u="none" cap="none" strike="noStrike">
                        <a:solidFill>
                          <a:srgbClr val="00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  <a:p>
                      <a:pPr indent="-27305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Poppins Light"/>
                        <a:buChar char="●"/>
                      </a:pPr>
                      <a:r>
                        <a:rPr lang="en-US" sz="17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Jersey</a:t>
                      </a:r>
                      <a:endParaRPr sz="17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  <a:p>
                      <a:pPr indent="-27305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Poppins Light"/>
                        <a:buChar char="●"/>
                      </a:pPr>
                      <a:r>
                        <a:rPr lang="en-US" sz="1700" u="none" cap="none" strike="noStrike">
                          <a:solidFill>
                            <a:srgbClr val="00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DropWizard </a:t>
                      </a:r>
                      <a:endParaRPr sz="1700" u="none" cap="none" strike="noStrike">
                        <a:solidFill>
                          <a:srgbClr val="00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600" marB="68600" marR="68600" marL="6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7305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Poppins Light"/>
                        <a:buChar char="●"/>
                      </a:pPr>
                      <a:r>
                        <a:rPr lang="en-US" sz="1700" u="none" cap="none" strike="noStrike">
                          <a:solidFill>
                            <a:srgbClr val="00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Developing REST API using Jersey and DropWizard framework</a:t>
                      </a:r>
                      <a:endParaRPr sz="1700" u="none" cap="none" strike="noStrike">
                        <a:solidFill>
                          <a:srgbClr val="00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600" marB="68600" marR="68600" marL="6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9260940" y="2916302"/>
            <a:ext cx="350126" cy="324364"/>
          </a:xfrm>
          <a:custGeom>
            <a:rect b="b" l="l" r="r" t="t"/>
            <a:pathLst>
              <a:path extrusionOk="0" h="3261" w="3520">
                <a:moveTo>
                  <a:pt x="2750" y="0"/>
                </a:moveTo>
                <a:lnTo>
                  <a:pt x="3520" y="1889"/>
                </a:lnTo>
                <a:lnTo>
                  <a:pt x="2660" y="1663"/>
                </a:lnTo>
                <a:lnTo>
                  <a:pt x="2653" y="1675"/>
                </a:lnTo>
                <a:lnTo>
                  <a:pt x="2640" y="1727"/>
                </a:lnTo>
                <a:lnTo>
                  <a:pt x="2608" y="1811"/>
                </a:lnTo>
                <a:lnTo>
                  <a:pt x="2569" y="1915"/>
                </a:lnTo>
                <a:lnTo>
                  <a:pt x="2511" y="2038"/>
                </a:lnTo>
                <a:lnTo>
                  <a:pt x="2433" y="2180"/>
                </a:lnTo>
                <a:lnTo>
                  <a:pt x="2343" y="2335"/>
                </a:lnTo>
                <a:lnTo>
                  <a:pt x="2226" y="2491"/>
                </a:lnTo>
                <a:lnTo>
                  <a:pt x="2090" y="2659"/>
                </a:lnTo>
                <a:lnTo>
                  <a:pt x="1929" y="2821"/>
                </a:lnTo>
                <a:lnTo>
                  <a:pt x="1831" y="2905"/>
                </a:lnTo>
                <a:lnTo>
                  <a:pt x="1728" y="2983"/>
                </a:lnTo>
                <a:lnTo>
                  <a:pt x="1618" y="3054"/>
                </a:lnTo>
                <a:lnTo>
                  <a:pt x="1501" y="3118"/>
                </a:lnTo>
                <a:lnTo>
                  <a:pt x="1379" y="3170"/>
                </a:lnTo>
                <a:lnTo>
                  <a:pt x="1256" y="3215"/>
                </a:lnTo>
                <a:lnTo>
                  <a:pt x="1133" y="3248"/>
                </a:lnTo>
                <a:lnTo>
                  <a:pt x="1010" y="3261"/>
                </a:lnTo>
                <a:lnTo>
                  <a:pt x="887" y="3261"/>
                </a:lnTo>
                <a:lnTo>
                  <a:pt x="770" y="3241"/>
                </a:lnTo>
                <a:lnTo>
                  <a:pt x="654" y="3209"/>
                </a:lnTo>
                <a:lnTo>
                  <a:pt x="544" y="3157"/>
                </a:lnTo>
                <a:lnTo>
                  <a:pt x="440" y="3080"/>
                </a:lnTo>
                <a:lnTo>
                  <a:pt x="343" y="2983"/>
                </a:lnTo>
                <a:lnTo>
                  <a:pt x="253" y="2860"/>
                </a:lnTo>
                <a:lnTo>
                  <a:pt x="175" y="2717"/>
                </a:lnTo>
                <a:lnTo>
                  <a:pt x="110" y="2543"/>
                </a:lnTo>
                <a:lnTo>
                  <a:pt x="58" y="2342"/>
                </a:lnTo>
                <a:lnTo>
                  <a:pt x="20" y="2115"/>
                </a:lnTo>
                <a:lnTo>
                  <a:pt x="0" y="1857"/>
                </a:lnTo>
                <a:lnTo>
                  <a:pt x="7" y="1863"/>
                </a:lnTo>
                <a:lnTo>
                  <a:pt x="20" y="1895"/>
                </a:lnTo>
                <a:lnTo>
                  <a:pt x="46" y="1934"/>
                </a:lnTo>
                <a:lnTo>
                  <a:pt x="84" y="1993"/>
                </a:lnTo>
                <a:lnTo>
                  <a:pt x="130" y="2051"/>
                </a:lnTo>
                <a:lnTo>
                  <a:pt x="181" y="2122"/>
                </a:lnTo>
                <a:lnTo>
                  <a:pt x="246" y="2193"/>
                </a:lnTo>
                <a:lnTo>
                  <a:pt x="311" y="2258"/>
                </a:lnTo>
                <a:lnTo>
                  <a:pt x="388" y="2323"/>
                </a:lnTo>
                <a:lnTo>
                  <a:pt x="473" y="2381"/>
                </a:lnTo>
                <a:lnTo>
                  <a:pt x="563" y="2433"/>
                </a:lnTo>
                <a:lnTo>
                  <a:pt x="660" y="2465"/>
                </a:lnTo>
                <a:lnTo>
                  <a:pt x="757" y="2484"/>
                </a:lnTo>
                <a:lnTo>
                  <a:pt x="867" y="2484"/>
                </a:lnTo>
                <a:lnTo>
                  <a:pt x="977" y="2465"/>
                </a:lnTo>
                <a:lnTo>
                  <a:pt x="1087" y="2413"/>
                </a:lnTo>
                <a:lnTo>
                  <a:pt x="1204" y="2335"/>
                </a:lnTo>
                <a:lnTo>
                  <a:pt x="1327" y="2232"/>
                </a:lnTo>
                <a:lnTo>
                  <a:pt x="1450" y="2083"/>
                </a:lnTo>
                <a:lnTo>
                  <a:pt x="1573" y="1908"/>
                </a:lnTo>
                <a:lnTo>
                  <a:pt x="1696" y="1682"/>
                </a:lnTo>
                <a:lnTo>
                  <a:pt x="1819" y="1417"/>
                </a:lnTo>
                <a:lnTo>
                  <a:pt x="1042" y="1203"/>
                </a:lnTo>
                <a:lnTo>
                  <a:pt x="275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02" name="Google Shape;202;p30"/>
          <p:cNvGrpSpPr/>
          <p:nvPr/>
        </p:nvGrpSpPr>
        <p:grpSpPr>
          <a:xfrm>
            <a:off x="3520119" y="1050137"/>
            <a:ext cx="5669353" cy="5239414"/>
            <a:chOff x="1559708" y="795543"/>
            <a:chExt cx="7842514" cy="7215830"/>
          </a:xfrm>
        </p:grpSpPr>
        <p:grpSp>
          <p:nvGrpSpPr>
            <p:cNvPr id="203" name="Google Shape;203;p30"/>
            <p:cNvGrpSpPr/>
            <p:nvPr/>
          </p:nvGrpSpPr>
          <p:grpSpPr>
            <a:xfrm>
              <a:off x="1559708" y="6028282"/>
              <a:ext cx="2130431" cy="1983090"/>
              <a:chOff x="5891741" y="1696263"/>
              <a:chExt cx="3024410" cy="2815242"/>
            </a:xfrm>
          </p:grpSpPr>
          <p:sp>
            <p:nvSpPr>
              <p:cNvPr id="204" name="Google Shape;204;p30"/>
              <p:cNvSpPr/>
              <p:nvPr/>
            </p:nvSpPr>
            <p:spPr>
              <a:xfrm rot="2619062">
                <a:off x="5690577" y="3642041"/>
                <a:ext cx="1987298" cy="213029"/>
              </a:xfrm>
              <a:prstGeom prst="ellipse">
                <a:avLst/>
              </a:prstGeom>
              <a:gradFill>
                <a:gsLst>
                  <a:gs pos="0">
                    <a:srgbClr val="474747">
                      <a:alpha val="4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oppin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5" name="Google Shape;205;p30"/>
              <p:cNvGrpSpPr/>
              <p:nvPr/>
            </p:nvGrpSpPr>
            <p:grpSpPr>
              <a:xfrm>
                <a:off x="6094412" y="1696263"/>
                <a:ext cx="2821739" cy="2798040"/>
                <a:chOff x="6094412" y="1696263"/>
                <a:chExt cx="2821739" cy="2798040"/>
              </a:xfrm>
            </p:grpSpPr>
            <p:sp>
              <p:nvSpPr>
                <p:cNvPr id="206" name="Google Shape;206;p30"/>
                <p:cNvSpPr/>
                <p:nvPr/>
              </p:nvSpPr>
              <p:spPr>
                <a:xfrm>
                  <a:off x="7406536" y="3016287"/>
                  <a:ext cx="1509615" cy="1478016"/>
                </a:xfrm>
                <a:prstGeom prst="rect">
                  <a:avLst/>
                </a:prstGeom>
                <a:solidFill>
                  <a:srgbClr val="BBBBBB"/>
                </a:solidFill>
                <a:ln cap="flat" cmpd="sng" w="9525">
                  <a:solidFill>
                    <a:srgbClr val="6464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07" name="Google Shape;207;p30"/>
                <p:cNvSpPr/>
                <p:nvPr/>
              </p:nvSpPr>
              <p:spPr>
                <a:xfrm>
                  <a:off x="6094412" y="1696263"/>
                  <a:ext cx="2821739" cy="1320024"/>
                </a:xfrm>
                <a:custGeom>
                  <a:rect b="b" l="l" r="r" t="t"/>
                  <a:pathLst>
                    <a:path extrusionOk="0" h="1671" w="3572">
                      <a:moveTo>
                        <a:pt x="0" y="0"/>
                      </a:moveTo>
                      <a:lnTo>
                        <a:pt x="1911" y="0"/>
                      </a:lnTo>
                      <a:lnTo>
                        <a:pt x="3572" y="1671"/>
                      </a:lnTo>
                      <a:lnTo>
                        <a:pt x="1661" y="16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CB4F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08" name="Google Shape;208;p30"/>
                <p:cNvSpPr/>
                <p:nvPr/>
              </p:nvSpPr>
              <p:spPr>
                <a:xfrm>
                  <a:off x="7561369" y="3155320"/>
                  <a:ext cx="1199950" cy="1199950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09" name="Google Shape;209;p30"/>
                <p:cNvSpPr/>
                <p:nvPr/>
              </p:nvSpPr>
              <p:spPr>
                <a:xfrm>
                  <a:off x="6094412" y="1696263"/>
                  <a:ext cx="1312124" cy="2798040"/>
                </a:xfrm>
                <a:custGeom>
                  <a:rect b="b" l="l" r="r" t="t"/>
                  <a:pathLst>
                    <a:path extrusionOk="0" h="3542" w="1661">
                      <a:moveTo>
                        <a:pt x="0" y="0"/>
                      </a:moveTo>
                      <a:lnTo>
                        <a:pt x="1661" y="1671"/>
                      </a:lnTo>
                      <a:lnTo>
                        <a:pt x="1661" y="3542"/>
                      </a:lnTo>
                      <a:lnTo>
                        <a:pt x="0" y="18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</p:grpSp>
        <p:grpSp>
          <p:nvGrpSpPr>
            <p:cNvPr id="210" name="Google Shape;210;p30"/>
            <p:cNvGrpSpPr/>
            <p:nvPr/>
          </p:nvGrpSpPr>
          <p:grpSpPr>
            <a:xfrm>
              <a:off x="2601156" y="4876306"/>
              <a:ext cx="2354914" cy="2192048"/>
              <a:chOff x="5891741" y="1696263"/>
              <a:chExt cx="3024410" cy="2815242"/>
            </a:xfrm>
          </p:grpSpPr>
          <p:sp>
            <p:nvSpPr>
              <p:cNvPr id="211" name="Google Shape;211;p30"/>
              <p:cNvSpPr/>
              <p:nvPr/>
            </p:nvSpPr>
            <p:spPr>
              <a:xfrm rot="2619062">
                <a:off x="5690577" y="3642041"/>
                <a:ext cx="1987298" cy="213029"/>
              </a:xfrm>
              <a:prstGeom prst="ellipse">
                <a:avLst/>
              </a:prstGeom>
              <a:gradFill>
                <a:gsLst>
                  <a:gs pos="0">
                    <a:srgbClr val="474747">
                      <a:alpha val="4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oppin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2" name="Google Shape;212;p30"/>
              <p:cNvGrpSpPr/>
              <p:nvPr/>
            </p:nvGrpSpPr>
            <p:grpSpPr>
              <a:xfrm>
                <a:off x="6094412" y="1696263"/>
                <a:ext cx="2821739" cy="2798040"/>
                <a:chOff x="6094412" y="1696263"/>
                <a:chExt cx="2821739" cy="2798040"/>
              </a:xfrm>
            </p:grpSpPr>
            <p:sp>
              <p:nvSpPr>
                <p:cNvPr id="213" name="Google Shape;213;p30"/>
                <p:cNvSpPr/>
                <p:nvPr/>
              </p:nvSpPr>
              <p:spPr>
                <a:xfrm>
                  <a:off x="7406536" y="3016287"/>
                  <a:ext cx="1509615" cy="1478016"/>
                </a:xfrm>
                <a:prstGeom prst="rect">
                  <a:avLst/>
                </a:prstGeom>
                <a:solidFill>
                  <a:srgbClr val="BBBBBB"/>
                </a:solidFill>
                <a:ln cap="flat" cmpd="sng" w="9525">
                  <a:solidFill>
                    <a:srgbClr val="6464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14" name="Google Shape;214;p30"/>
                <p:cNvSpPr/>
                <p:nvPr/>
              </p:nvSpPr>
              <p:spPr>
                <a:xfrm>
                  <a:off x="6094412" y="1696263"/>
                  <a:ext cx="2821739" cy="1320024"/>
                </a:xfrm>
                <a:custGeom>
                  <a:rect b="b" l="l" r="r" t="t"/>
                  <a:pathLst>
                    <a:path extrusionOk="0" h="1671" w="3572">
                      <a:moveTo>
                        <a:pt x="0" y="0"/>
                      </a:moveTo>
                      <a:lnTo>
                        <a:pt x="1911" y="0"/>
                      </a:lnTo>
                      <a:lnTo>
                        <a:pt x="3572" y="1671"/>
                      </a:lnTo>
                      <a:lnTo>
                        <a:pt x="1661" y="16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CB4F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15" name="Google Shape;215;p30"/>
                <p:cNvSpPr/>
                <p:nvPr/>
              </p:nvSpPr>
              <p:spPr>
                <a:xfrm>
                  <a:off x="7561369" y="3155320"/>
                  <a:ext cx="1199950" cy="1199950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16" name="Google Shape;216;p30"/>
                <p:cNvSpPr/>
                <p:nvPr/>
              </p:nvSpPr>
              <p:spPr>
                <a:xfrm>
                  <a:off x="6094412" y="1696263"/>
                  <a:ext cx="1312124" cy="2798040"/>
                </a:xfrm>
                <a:custGeom>
                  <a:rect b="b" l="l" r="r" t="t"/>
                  <a:pathLst>
                    <a:path extrusionOk="0" h="3542" w="1661">
                      <a:moveTo>
                        <a:pt x="0" y="0"/>
                      </a:moveTo>
                      <a:lnTo>
                        <a:pt x="1661" y="1671"/>
                      </a:lnTo>
                      <a:lnTo>
                        <a:pt x="1661" y="3542"/>
                      </a:lnTo>
                      <a:lnTo>
                        <a:pt x="0" y="18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</p:grpSp>
        <p:grpSp>
          <p:nvGrpSpPr>
            <p:cNvPr id="217" name="Google Shape;217;p30"/>
            <p:cNvGrpSpPr/>
            <p:nvPr/>
          </p:nvGrpSpPr>
          <p:grpSpPr>
            <a:xfrm>
              <a:off x="3746516" y="3609083"/>
              <a:ext cx="2591717" cy="2412474"/>
              <a:chOff x="5891741" y="1696263"/>
              <a:chExt cx="3024410" cy="2815242"/>
            </a:xfrm>
          </p:grpSpPr>
          <p:sp>
            <p:nvSpPr>
              <p:cNvPr id="218" name="Google Shape;218;p30"/>
              <p:cNvSpPr/>
              <p:nvPr/>
            </p:nvSpPr>
            <p:spPr>
              <a:xfrm rot="2619062">
                <a:off x="5690577" y="3642041"/>
                <a:ext cx="1987298" cy="213029"/>
              </a:xfrm>
              <a:prstGeom prst="ellipse">
                <a:avLst/>
              </a:prstGeom>
              <a:gradFill>
                <a:gsLst>
                  <a:gs pos="0">
                    <a:srgbClr val="474747">
                      <a:alpha val="4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oppin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9" name="Google Shape;219;p30"/>
              <p:cNvGrpSpPr/>
              <p:nvPr/>
            </p:nvGrpSpPr>
            <p:grpSpPr>
              <a:xfrm>
                <a:off x="6094412" y="1696263"/>
                <a:ext cx="2821739" cy="2798040"/>
                <a:chOff x="6094412" y="1696263"/>
                <a:chExt cx="2821739" cy="2798040"/>
              </a:xfrm>
            </p:grpSpPr>
            <p:sp>
              <p:nvSpPr>
                <p:cNvPr id="220" name="Google Shape;220;p30"/>
                <p:cNvSpPr/>
                <p:nvPr/>
              </p:nvSpPr>
              <p:spPr>
                <a:xfrm>
                  <a:off x="7406536" y="3016287"/>
                  <a:ext cx="1509615" cy="1478016"/>
                </a:xfrm>
                <a:prstGeom prst="rect">
                  <a:avLst/>
                </a:prstGeom>
                <a:solidFill>
                  <a:srgbClr val="DCB4FA"/>
                </a:solidFill>
                <a:ln cap="flat" cmpd="sng" w="9525">
                  <a:solidFill>
                    <a:srgbClr val="6464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21" name="Google Shape;221;p30"/>
                <p:cNvSpPr/>
                <p:nvPr/>
              </p:nvSpPr>
              <p:spPr>
                <a:xfrm>
                  <a:off x="6094412" y="1696263"/>
                  <a:ext cx="2821739" cy="1320024"/>
                </a:xfrm>
                <a:custGeom>
                  <a:rect b="b" l="l" r="r" t="t"/>
                  <a:pathLst>
                    <a:path extrusionOk="0" h="1671" w="3572">
                      <a:moveTo>
                        <a:pt x="0" y="0"/>
                      </a:moveTo>
                      <a:lnTo>
                        <a:pt x="1911" y="0"/>
                      </a:lnTo>
                      <a:lnTo>
                        <a:pt x="3572" y="1671"/>
                      </a:lnTo>
                      <a:lnTo>
                        <a:pt x="1661" y="16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CB4F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22" name="Google Shape;222;p30"/>
                <p:cNvSpPr/>
                <p:nvPr/>
              </p:nvSpPr>
              <p:spPr>
                <a:xfrm>
                  <a:off x="7561369" y="3155320"/>
                  <a:ext cx="1199950" cy="1199950"/>
                </a:xfrm>
                <a:prstGeom prst="rect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23" name="Google Shape;223;p30"/>
                <p:cNvSpPr/>
                <p:nvPr/>
              </p:nvSpPr>
              <p:spPr>
                <a:xfrm>
                  <a:off x="6094412" y="1696263"/>
                  <a:ext cx="1312124" cy="2798040"/>
                </a:xfrm>
                <a:custGeom>
                  <a:rect b="b" l="l" r="r" t="t"/>
                  <a:pathLst>
                    <a:path extrusionOk="0" h="3542" w="1661">
                      <a:moveTo>
                        <a:pt x="0" y="0"/>
                      </a:moveTo>
                      <a:lnTo>
                        <a:pt x="1661" y="1671"/>
                      </a:lnTo>
                      <a:lnTo>
                        <a:pt x="1661" y="3542"/>
                      </a:lnTo>
                      <a:lnTo>
                        <a:pt x="0" y="18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</p:grpSp>
        <p:grpSp>
          <p:nvGrpSpPr>
            <p:cNvPr id="224" name="Google Shape;224;p30"/>
            <p:cNvGrpSpPr/>
            <p:nvPr/>
          </p:nvGrpSpPr>
          <p:grpSpPr>
            <a:xfrm>
              <a:off x="5024888" y="2272651"/>
              <a:ext cx="2776385" cy="2584370"/>
              <a:chOff x="5891741" y="1696263"/>
              <a:chExt cx="3024410" cy="2815242"/>
            </a:xfrm>
          </p:grpSpPr>
          <p:sp>
            <p:nvSpPr>
              <p:cNvPr id="225" name="Google Shape;225;p30"/>
              <p:cNvSpPr/>
              <p:nvPr/>
            </p:nvSpPr>
            <p:spPr>
              <a:xfrm rot="2619062">
                <a:off x="5690577" y="3642041"/>
                <a:ext cx="1987298" cy="213029"/>
              </a:xfrm>
              <a:prstGeom prst="ellipse">
                <a:avLst/>
              </a:prstGeom>
              <a:gradFill>
                <a:gsLst>
                  <a:gs pos="0">
                    <a:srgbClr val="474747">
                      <a:alpha val="4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oppin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6" name="Google Shape;226;p30"/>
              <p:cNvGrpSpPr/>
              <p:nvPr/>
            </p:nvGrpSpPr>
            <p:grpSpPr>
              <a:xfrm>
                <a:off x="6094412" y="1696263"/>
                <a:ext cx="2821739" cy="2798040"/>
                <a:chOff x="6094412" y="1696263"/>
                <a:chExt cx="2821739" cy="2798040"/>
              </a:xfrm>
            </p:grpSpPr>
            <p:sp>
              <p:nvSpPr>
                <p:cNvPr id="227" name="Google Shape;227;p30"/>
                <p:cNvSpPr/>
                <p:nvPr/>
              </p:nvSpPr>
              <p:spPr>
                <a:xfrm>
                  <a:off x="7406536" y="3016287"/>
                  <a:ext cx="1509615" cy="1478016"/>
                </a:xfrm>
                <a:prstGeom prst="rect">
                  <a:avLst/>
                </a:prstGeom>
                <a:solidFill>
                  <a:srgbClr val="DCB4FA"/>
                </a:solidFill>
                <a:ln cap="flat" cmpd="sng" w="9525">
                  <a:solidFill>
                    <a:srgbClr val="0070C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28" name="Google Shape;228;p30"/>
                <p:cNvSpPr/>
                <p:nvPr/>
              </p:nvSpPr>
              <p:spPr>
                <a:xfrm>
                  <a:off x="6094412" y="1696263"/>
                  <a:ext cx="2821739" cy="1320024"/>
                </a:xfrm>
                <a:custGeom>
                  <a:rect b="b" l="l" r="r" t="t"/>
                  <a:pathLst>
                    <a:path extrusionOk="0" h="1671" w="3572">
                      <a:moveTo>
                        <a:pt x="0" y="0"/>
                      </a:moveTo>
                      <a:lnTo>
                        <a:pt x="1911" y="0"/>
                      </a:lnTo>
                      <a:lnTo>
                        <a:pt x="3572" y="1671"/>
                      </a:lnTo>
                      <a:lnTo>
                        <a:pt x="1661" y="16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CB4F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29" name="Google Shape;229;p30"/>
                <p:cNvSpPr/>
                <p:nvPr/>
              </p:nvSpPr>
              <p:spPr>
                <a:xfrm>
                  <a:off x="7561369" y="3155320"/>
                  <a:ext cx="1199950" cy="1199950"/>
                </a:xfrm>
                <a:prstGeom prst="rect">
                  <a:avLst/>
                </a:pr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30" name="Google Shape;230;p30"/>
                <p:cNvSpPr/>
                <p:nvPr/>
              </p:nvSpPr>
              <p:spPr>
                <a:xfrm>
                  <a:off x="6094412" y="1696263"/>
                  <a:ext cx="1312124" cy="2798040"/>
                </a:xfrm>
                <a:custGeom>
                  <a:rect b="b" l="l" r="r" t="t"/>
                  <a:pathLst>
                    <a:path extrusionOk="0" h="3542" w="1661">
                      <a:moveTo>
                        <a:pt x="0" y="0"/>
                      </a:moveTo>
                      <a:lnTo>
                        <a:pt x="1661" y="1671"/>
                      </a:lnTo>
                      <a:lnTo>
                        <a:pt x="1661" y="3542"/>
                      </a:lnTo>
                      <a:lnTo>
                        <a:pt x="0" y="18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</p:grpSp>
        <p:grpSp>
          <p:nvGrpSpPr>
            <p:cNvPr id="231" name="Google Shape;231;p30"/>
            <p:cNvGrpSpPr/>
            <p:nvPr/>
          </p:nvGrpSpPr>
          <p:grpSpPr>
            <a:xfrm>
              <a:off x="6377812" y="795543"/>
              <a:ext cx="3024410" cy="2815242"/>
              <a:chOff x="5891741" y="1696263"/>
              <a:chExt cx="3024410" cy="2815242"/>
            </a:xfrm>
          </p:grpSpPr>
          <p:sp>
            <p:nvSpPr>
              <p:cNvPr id="232" name="Google Shape;232;p30"/>
              <p:cNvSpPr/>
              <p:nvPr/>
            </p:nvSpPr>
            <p:spPr>
              <a:xfrm rot="2619062">
                <a:off x="5690577" y="3642041"/>
                <a:ext cx="1987298" cy="213029"/>
              </a:xfrm>
              <a:prstGeom prst="ellipse">
                <a:avLst/>
              </a:prstGeom>
              <a:gradFill>
                <a:gsLst>
                  <a:gs pos="0">
                    <a:srgbClr val="474747">
                      <a:alpha val="4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oppin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3" name="Google Shape;233;p30"/>
              <p:cNvGrpSpPr/>
              <p:nvPr/>
            </p:nvGrpSpPr>
            <p:grpSpPr>
              <a:xfrm>
                <a:off x="6094412" y="1696263"/>
                <a:ext cx="2821739" cy="2798040"/>
                <a:chOff x="6094412" y="1696263"/>
                <a:chExt cx="2821739" cy="2798040"/>
              </a:xfrm>
            </p:grpSpPr>
            <p:sp>
              <p:nvSpPr>
                <p:cNvPr id="234" name="Google Shape;234;p30"/>
                <p:cNvSpPr/>
                <p:nvPr/>
              </p:nvSpPr>
              <p:spPr>
                <a:xfrm>
                  <a:off x="7406536" y="3016287"/>
                  <a:ext cx="1509615" cy="1478016"/>
                </a:xfrm>
                <a:prstGeom prst="rect">
                  <a:avLst/>
                </a:prstGeom>
                <a:solidFill>
                  <a:srgbClr val="DCB6FC"/>
                </a:solidFill>
                <a:ln cap="flat" cmpd="sng" w="9525">
                  <a:solidFill>
                    <a:srgbClr val="6464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35" name="Google Shape;235;p30"/>
                <p:cNvSpPr/>
                <p:nvPr/>
              </p:nvSpPr>
              <p:spPr>
                <a:xfrm>
                  <a:off x="6094412" y="1696263"/>
                  <a:ext cx="2821739" cy="1320024"/>
                </a:xfrm>
                <a:custGeom>
                  <a:rect b="b" l="l" r="r" t="t"/>
                  <a:pathLst>
                    <a:path extrusionOk="0" h="1671" w="3572">
                      <a:moveTo>
                        <a:pt x="0" y="0"/>
                      </a:moveTo>
                      <a:lnTo>
                        <a:pt x="1911" y="0"/>
                      </a:lnTo>
                      <a:lnTo>
                        <a:pt x="3572" y="1671"/>
                      </a:lnTo>
                      <a:lnTo>
                        <a:pt x="1661" y="16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CB4F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36" name="Google Shape;236;p30"/>
                <p:cNvSpPr/>
                <p:nvPr/>
              </p:nvSpPr>
              <p:spPr>
                <a:xfrm>
                  <a:off x="7561369" y="3155320"/>
                  <a:ext cx="1199950" cy="119995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7F7F7F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37" name="Google Shape;237;p30"/>
                <p:cNvSpPr/>
                <p:nvPr/>
              </p:nvSpPr>
              <p:spPr>
                <a:xfrm>
                  <a:off x="6094412" y="1696263"/>
                  <a:ext cx="1312124" cy="2798040"/>
                </a:xfrm>
                <a:custGeom>
                  <a:rect b="b" l="l" r="r" t="t"/>
                  <a:pathLst>
                    <a:path extrusionOk="0" h="3542" w="1661">
                      <a:moveTo>
                        <a:pt x="0" y="0"/>
                      </a:moveTo>
                      <a:lnTo>
                        <a:pt x="1661" y="1671"/>
                      </a:lnTo>
                      <a:lnTo>
                        <a:pt x="1661" y="3542"/>
                      </a:lnTo>
                      <a:lnTo>
                        <a:pt x="0" y="18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</p:grpSp>
      </p:grpSp>
      <p:sp>
        <p:nvSpPr>
          <p:cNvPr id="238" name="Google Shape;238;p30"/>
          <p:cNvSpPr/>
          <p:nvPr/>
        </p:nvSpPr>
        <p:spPr>
          <a:xfrm>
            <a:off x="8060718" y="3839721"/>
            <a:ext cx="350126" cy="324364"/>
          </a:xfrm>
          <a:custGeom>
            <a:rect b="b" l="l" r="r" t="t"/>
            <a:pathLst>
              <a:path extrusionOk="0" h="3261" w="3520">
                <a:moveTo>
                  <a:pt x="2750" y="0"/>
                </a:moveTo>
                <a:lnTo>
                  <a:pt x="3520" y="1889"/>
                </a:lnTo>
                <a:lnTo>
                  <a:pt x="2660" y="1663"/>
                </a:lnTo>
                <a:lnTo>
                  <a:pt x="2653" y="1675"/>
                </a:lnTo>
                <a:lnTo>
                  <a:pt x="2640" y="1727"/>
                </a:lnTo>
                <a:lnTo>
                  <a:pt x="2608" y="1811"/>
                </a:lnTo>
                <a:lnTo>
                  <a:pt x="2569" y="1915"/>
                </a:lnTo>
                <a:lnTo>
                  <a:pt x="2511" y="2038"/>
                </a:lnTo>
                <a:lnTo>
                  <a:pt x="2433" y="2180"/>
                </a:lnTo>
                <a:lnTo>
                  <a:pt x="2343" y="2335"/>
                </a:lnTo>
                <a:lnTo>
                  <a:pt x="2226" y="2491"/>
                </a:lnTo>
                <a:lnTo>
                  <a:pt x="2090" y="2659"/>
                </a:lnTo>
                <a:lnTo>
                  <a:pt x="1929" y="2821"/>
                </a:lnTo>
                <a:lnTo>
                  <a:pt x="1831" y="2905"/>
                </a:lnTo>
                <a:lnTo>
                  <a:pt x="1728" y="2983"/>
                </a:lnTo>
                <a:lnTo>
                  <a:pt x="1618" y="3054"/>
                </a:lnTo>
                <a:lnTo>
                  <a:pt x="1501" y="3118"/>
                </a:lnTo>
                <a:lnTo>
                  <a:pt x="1379" y="3170"/>
                </a:lnTo>
                <a:lnTo>
                  <a:pt x="1256" y="3215"/>
                </a:lnTo>
                <a:lnTo>
                  <a:pt x="1133" y="3248"/>
                </a:lnTo>
                <a:lnTo>
                  <a:pt x="1010" y="3261"/>
                </a:lnTo>
                <a:lnTo>
                  <a:pt x="887" y="3261"/>
                </a:lnTo>
                <a:lnTo>
                  <a:pt x="770" y="3241"/>
                </a:lnTo>
                <a:lnTo>
                  <a:pt x="654" y="3209"/>
                </a:lnTo>
                <a:lnTo>
                  <a:pt x="544" y="3157"/>
                </a:lnTo>
                <a:lnTo>
                  <a:pt x="440" y="3080"/>
                </a:lnTo>
                <a:lnTo>
                  <a:pt x="343" y="2983"/>
                </a:lnTo>
                <a:lnTo>
                  <a:pt x="253" y="2860"/>
                </a:lnTo>
                <a:lnTo>
                  <a:pt x="175" y="2717"/>
                </a:lnTo>
                <a:lnTo>
                  <a:pt x="110" y="2543"/>
                </a:lnTo>
                <a:lnTo>
                  <a:pt x="58" y="2342"/>
                </a:lnTo>
                <a:lnTo>
                  <a:pt x="20" y="2115"/>
                </a:lnTo>
                <a:lnTo>
                  <a:pt x="0" y="1857"/>
                </a:lnTo>
                <a:lnTo>
                  <a:pt x="7" y="1863"/>
                </a:lnTo>
                <a:lnTo>
                  <a:pt x="20" y="1895"/>
                </a:lnTo>
                <a:lnTo>
                  <a:pt x="46" y="1934"/>
                </a:lnTo>
                <a:lnTo>
                  <a:pt x="84" y="1993"/>
                </a:lnTo>
                <a:lnTo>
                  <a:pt x="130" y="2051"/>
                </a:lnTo>
                <a:lnTo>
                  <a:pt x="181" y="2122"/>
                </a:lnTo>
                <a:lnTo>
                  <a:pt x="246" y="2193"/>
                </a:lnTo>
                <a:lnTo>
                  <a:pt x="311" y="2258"/>
                </a:lnTo>
                <a:lnTo>
                  <a:pt x="388" y="2323"/>
                </a:lnTo>
                <a:lnTo>
                  <a:pt x="473" y="2381"/>
                </a:lnTo>
                <a:lnTo>
                  <a:pt x="563" y="2433"/>
                </a:lnTo>
                <a:lnTo>
                  <a:pt x="660" y="2465"/>
                </a:lnTo>
                <a:lnTo>
                  <a:pt x="757" y="2484"/>
                </a:lnTo>
                <a:lnTo>
                  <a:pt x="867" y="2484"/>
                </a:lnTo>
                <a:lnTo>
                  <a:pt x="977" y="2465"/>
                </a:lnTo>
                <a:lnTo>
                  <a:pt x="1087" y="2413"/>
                </a:lnTo>
                <a:lnTo>
                  <a:pt x="1204" y="2335"/>
                </a:lnTo>
                <a:lnTo>
                  <a:pt x="1327" y="2232"/>
                </a:lnTo>
                <a:lnTo>
                  <a:pt x="1450" y="2083"/>
                </a:lnTo>
                <a:lnTo>
                  <a:pt x="1573" y="1908"/>
                </a:lnTo>
                <a:lnTo>
                  <a:pt x="1696" y="1682"/>
                </a:lnTo>
                <a:lnTo>
                  <a:pt x="1819" y="1417"/>
                </a:lnTo>
                <a:lnTo>
                  <a:pt x="1042" y="1203"/>
                </a:lnTo>
                <a:lnTo>
                  <a:pt x="275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9" name="Google Shape;239;p30"/>
          <p:cNvSpPr/>
          <p:nvPr/>
        </p:nvSpPr>
        <p:spPr>
          <a:xfrm>
            <a:off x="7025120" y="4741834"/>
            <a:ext cx="350126" cy="324364"/>
          </a:xfrm>
          <a:custGeom>
            <a:rect b="b" l="l" r="r" t="t"/>
            <a:pathLst>
              <a:path extrusionOk="0" h="3261" w="3520">
                <a:moveTo>
                  <a:pt x="2750" y="0"/>
                </a:moveTo>
                <a:lnTo>
                  <a:pt x="3520" y="1889"/>
                </a:lnTo>
                <a:lnTo>
                  <a:pt x="2660" y="1663"/>
                </a:lnTo>
                <a:lnTo>
                  <a:pt x="2653" y="1675"/>
                </a:lnTo>
                <a:lnTo>
                  <a:pt x="2640" y="1727"/>
                </a:lnTo>
                <a:lnTo>
                  <a:pt x="2608" y="1811"/>
                </a:lnTo>
                <a:lnTo>
                  <a:pt x="2569" y="1915"/>
                </a:lnTo>
                <a:lnTo>
                  <a:pt x="2511" y="2038"/>
                </a:lnTo>
                <a:lnTo>
                  <a:pt x="2433" y="2180"/>
                </a:lnTo>
                <a:lnTo>
                  <a:pt x="2343" y="2335"/>
                </a:lnTo>
                <a:lnTo>
                  <a:pt x="2226" y="2491"/>
                </a:lnTo>
                <a:lnTo>
                  <a:pt x="2090" y="2659"/>
                </a:lnTo>
                <a:lnTo>
                  <a:pt x="1929" y="2821"/>
                </a:lnTo>
                <a:lnTo>
                  <a:pt x="1831" y="2905"/>
                </a:lnTo>
                <a:lnTo>
                  <a:pt x="1728" y="2983"/>
                </a:lnTo>
                <a:lnTo>
                  <a:pt x="1618" y="3054"/>
                </a:lnTo>
                <a:lnTo>
                  <a:pt x="1501" y="3118"/>
                </a:lnTo>
                <a:lnTo>
                  <a:pt x="1379" y="3170"/>
                </a:lnTo>
                <a:lnTo>
                  <a:pt x="1256" y="3215"/>
                </a:lnTo>
                <a:lnTo>
                  <a:pt x="1133" y="3248"/>
                </a:lnTo>
                <a:lnTo>
                  <a:pt x="1010" y="3261"/>
                </a:lnTo>
                <a:lnTo>
                  <a:pt x="887" y="3261"/>
                </a:lnTo>
                <a:lnTo>
                  <a:pt x="770" y="3241"/>
                </a:lnTo>
                <a:lnTo>
                  <a:pt x="654" y="3209"/>
                </a:lnTo>
                <a:lnTo>
                  <a:pt x="544" y="3157"/>
                </a:lnTo>
                <a:lnTo>
                  <a:pt x="440" y="3080"/>
                </a:lnTo>
                <a:lnTo>
                  <a:pt x="343" y="2983"/>
                </a:lnTo>
                <a:lnTo>
                  <a:pt x="253" y="2860"/>
                </a:lnTo>
                <a:lnTo>
                  <a:pt x="175" y="2717"/>
                </a:lnTo>
                <a:lnTo>
                  <a:pt x="110" y="2543"/>
                </a:lnTo>
                <a:lnTo>
                  <a:pt x="58" y="2342"/>
                </a:lnTo>
                <a:lnTo>
                  <a:pt x="20" y="2115"/>
                </a:lnTo>
                <a:lnTo>
                  <a:pt x="0" y="1857"/>
                </a:lnTo>
                <a:lnTo>
                  <a:pt x="7" y="1863"/>
                </a:lnTo>
                <a:lnTo>
                  <a:pt x="20" y="1895"/>
                </a:lnTo>
                <a:lnTo>
                  <a:pt x="46" y="1934"/>
                </a:lnTo>
                <a:lnTo>
                  <a:pt x="84" y="1993"/>
                </a:lnTo>
                <a:lnTo>
                  <a:pt x="130" y="2051"/>
                </a:lnTo>
                <a:lnTo>
                  <a:pt x="181" y="2122"/>
                </a:lnTo>
                <a:lnTo>
                  <a:pt x="246" y="2193"/>
                </a:lnTo>
                <a:lnTo>
                  <a:pt x="311" y="2258"/>
                </a:lnTo>
                <a:lnTo>
                  <a:pt x="388" y="2323"/>
                </a:lnTo>
                <a:lnTo>
                  <a:pt x="473" y="2381"/>
                </a:lnTo>
                <a:lnTo>
                  <a:pt x="563" y="2433"/>
                </a:lnTo>
                <a:lnTo>
                  <a:pt x="660" y="2465"/>
                </a:lnTo>
                <a:lnTo>
                  <a:pt x="757" y="2484"/>
                </a:lnTo>
                <a:lnTo>
                  <a:pt x="867" y="2484"/>
                </a:lnTo>
                <a:lnTo>
                  <a:pt x="977" y="2465"/>
                </a:lnTo>
                <a:lnTo>
                  <a:pt x="1087" y="2413"/>
                </a:lnTo>
                <a:lnTo>
                  <a:pt x="1204" y="2335"/>
                </a:lnTo>
                <a:lnTo>
                  <a:pt x="1327" y="2232"/>
                </a:lnTo>
                <a:lnTo>
                  <a:pt x="1450" y="2083"/>
                </a:lnTo>
                <a:lnTo>
                  <a:pt x="1573" y="1908"/>
                </a:lnTo>
                <a:lnTo>
                  <a:pt x="1696" y="1682"/>
                </a:lnTo>
                <a:lnTo>
                  <a:pt x="1819" y="1417"/>
                </a:lnTo>
                <a:lnTo>
                  <a:pt x="1042" y="1203"/>
                </a:lnTo>
                <a:lnTo>
                  <a:pt x="2750" y="0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6092043" y="5469249"/>
            <a:ext cx="350126" cy="324364"/>
          </a:xfrm>
          <a:custGeom>
            <a:rect b="b" l="l" r="r" t="t"/>
            <a:pathLst>
              <a:path extrusionOk="0" h="3261" w="3520">
                <a:moveTo>
                  <a:pt x="2750" y="0"/>
                </a:moveTo>
                <a:lnTo>
                  <a:pt x="3520" y="1889"/>
                </a:lnTo>
                <a:lnTo>
                  <a:pt x="2660" y="1663"/>
                </a:lnTo>
                <a:lnTo>
                  <a:pt x="2653" y="1675"/>
                </a:lnTo>
                <a:lnTo>
                  <a:pt x="2640" y="1727"/>
                </a:lnTo>
                <a:lnTo>
                  <a:pt x="2608" y="1811"/>
                </a:lnTo>
                <a:lnTo>
                  <a:pt x="2569" y="1915"/>
                </a:lnTo>
                <a:lnTo>
                  <a:pt x="2511" y="2038"/>
                </a:lnTo>
                <a:lnTo>
                  <a:pt x="2433" y="2180"/>
                </a:lnTo>
                <a:lnTo>
                  <a:pt x="2343" y="2335"/>
                </a:lnTo>
                <a:lnTo>
                  <a:pt x="2226" y="2491"/>
                </a:lnTo>
                <a:lnTo>
                  <a:pt x="2090" y="2659"/>
                </a:lnTo>
                <a:lnTo>
                  <a:pt x="1929" y="2821"/>
                </a:lnTo>
                <a:lnTo>
                  <a:pt x="1831" y="2905"/>
                </a:lnTo>
                <a:lnTo>
                  <a:pt x="1728" y="2983"/>
                </a:lnTo>
                <a:lnTo>
                  <a:pt x="1618" y="3054"/>
                </a:lnTo>
                <a:lnTo>
                  <a:pt x="1501" y="3118"/>
                </a:lnTo>
                <a:lnTo>
                  <a:pt x="1379" y="3170"/>
                </a:lnTo>
                <a:lnTo>
                  <a:pt x="1256" y="3215"/>
                </a:lnTo>
                <a:lnTo>
                  <a:pt x="1133" y="3248"/>
                </a:lnTo>
                <a:lnTo>
                  <a:pt x="1010" y="3261"/>
                </a:lnTo>
                <a:lnTo>
                  <a:pt x="887" y="3261"/>
                </a:lnTo>
                <a:lnTo>
                  <a:pt x="770" y="3241"/>
                </a:lnTo>
                <a:lnTo>
                  <a:pt x="654" y="3209"/>
                </a:lnTo>
                <a:lnTo>
                  <a:pt x="544" y="3157"/>
                </a:lnTo>
                <a:lnTo>
                  <a:pt x="440" y="3080"/>
                </a:lnTo>
                <a:lnTo>
                  <a:pt x="343" y="2983"/>
                </a:lnTo>
                <a:lnTo>
                  <a:pt x="253" y="2860"/>
                </a:lnTo>
                <a:lnTo>
                  <a:pt x="175" y="2717"/>
                </a:lnTo>
                <a:lnTo>
                  <a:pt x="110" y="2543"/>
                </a:lnTo>
                <a:lnTo>
                  <a:pt x="58" y="2342"/>
                </a:lnTo>
                <a:lnTo>
                  <a:pt x="20" y="2115"/>
                </a:lnTo>
                <a:lnTo>
                  <a:pt x="0" y="1857"/>
                </a:lnTo>
                <a:lnTo>
                  <a:pt x="7" y="1863"/>
                </a:lnTo>
                <a:lnTo>
                  <a:pt x="20" y="1895"/>
                </a:lnTo>
                <a:lnTo>
                  <a:pt x="46" y="1934"/>
                </a:lnTo>
                <a:lnTo>
                  <a:pt x="84" y="1993"/>
                </a:lnTo>
                <a:lnTo>
                  <a:pt x="130" y="2051"/>
                </a:lnTo>
                <a:lnTo>
                  <a:pt x="181" y="2122"/>
                </a:lnTo>
                <a:lnTo>
                  <a:pt x="246" y="2193"/>
                </a:lnTo>
                <a:lnTo>
                  <a:pt x="311" y="2258"/>
                </a:lnTo>
                <a:lnTo>
                  <a:pt x="388" y="2323"/>
                </a:lnTo>
                <a:lnTo>
                  <a:pt x="473" y="2381"/>
                </a:lnTo>
                <a:lnTo>
                  <a:pt x="563" y="2433"/>
                </a:lnTo>
                <a:lnTo>
                  <a:pt x="660" y="2465"/>
                </a:lnTo>
                <a:lnTo>
                  <a:pt x="757" y="2484"/>
                </a:lnTo>
                <a:lnTo>
                  <a:pt x="867" y="2484"/>
                </a:lnTo>
                <a:lnTo>
                  <a:pt x="977" y="2465"/>
                </a:lnTo>
                <a:lnTo>
                  <a:pt x="1087" y="2413"/>
                </a:lnTo>
                <a:lnTo>
                  <a:pt x="1204" y="2335"/>
                </a:lnTo>
                <a:lnTo>
                  <a:pt x="1327" y="2232"/>
                </a:lnTo>
                <a:lnTo>
                  <a:pt x="1450" y="2083"/>
                </a:lnTo>
                <a:lnTo>
                  <a:pt x="1573" y="1908"/>
                </a:lnTo>
                <a:lnTo>
                  <a:pt x="1696" y="1682"/>
                </a:lnTo>
                <a:lnTo>
                  <a:pt x="1819" y="1417"/>
                </a:lnTo>
                <a:lnTo>
                  <a:pt x="1042" y="1203"/>
                </a:lnTo>
                <a:lnTo>
                  <a:pt x="275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9354552" y="1747900"/>
            <a:ext cx="236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Converting into Dropwizard Application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5628788" y="5917670"/>
            <a:ext cx="336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Understanding Project Goals 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6538498" y="5090438"/>
            <a:ext cx="326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Designing UML Diagrams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7556039" y="4121963"/>
            <a:ext cx="3947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Creating Terminal based POS Application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8600000" y="3240675"/>
            <a:ext cx="336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Adding Rest functionality using jersey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8504413" y="2393699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7375243" y="3344222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48" name="Google Shape;248;p30"/>
          <p:cNvSpPr txBox="1"/>
          <p:nvPr/>
        </p:nvSpPr>
        <p:spPr>
          <a:xfrm>
            <a:off x="6330373" y="4232396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5414389" y="5028592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4536557" y="5734895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1556725" y="4221225"/>
            <a:ext cx="1393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Comprehend</a:t>
            </a:r>
            <a:endParaRPr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3939480" y="2479289"/>
            <a:ext cx="10887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Procss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59" name="Google Shape;259;p31"/>
          <p:cNvGraphicFramePr/>
          <p:nvPr/>
        </p:nvGraphicFramePr>
        <p:xfrm>
          <a:off x="663000" y="31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{5839F0C4-97DD-4F9A-891B-973FCC2F3F23}</a:tableStyleId>
              </a:tblPr>
              <a:tblGrid>
                <a:gridCol w="3813475"/>
                <a:gridCol w="6922250"/>
              </a:tblGrid>
              <a:tr h="689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Name</a:t>
                      </a:r>
                      <a:endParaRPr b="1" sz="1200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Responsibility</a:t>
                      </a:r>
                      <a:endParaRPr b="1" sz="1200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3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Ramisetty Naga Sudhakar</a:t>
                      </a:r>
                      <a:endParaRPr sz="1200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Implemented Professor, User functionalities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Use Case Diagrams</a:t>
                      </a:r>
                      <a:endParaRPr sz="1200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Ayush Jain</a:t>
                      </a:r>
                      <a:endParaRPr sz="1200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Aaditya Upadhyay</a:t>
                      </a:r>
                      <a:endParaRPr sz="1200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Vivek Bhardwaj</a:t>
                      </a:r>
                      <a:endParaRPr sz="1200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Implemented Student, User functionalities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Sequence Diagrams</a:t>
                      </a:r>
                      <a:endParaRPr sz="1200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Rama Meghana Daliparthi</a:t>
                      </a:r>
                      <a:endParaRPr sz="1200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689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Utkarsh Chauhan</a:t>
                      </a:r>
                      <a:endParaRPr sz="1200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Implemented Admin functionalities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Class Diagrams</a:t>
                      </a:r>
                      <a:endParaRPr sz="1200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Akshil Gadhiya</a:t>
                      </a:r>
                      <a:endParaRPr sz="1200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689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Anahita Singla</a:t>
                      </a:r>
                      <a:endParaRPr sz="1200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ctrTitle"/>
          </p:nvPr>
        </p:nvSpPr>
        <p:spPr>
          <a:xfrm>
            <a:off x="1129553" y="2732757"/>
            <a:ext cx="3863361" cy="581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/>
              <a:buNone/>
            </a:pPr>
            <a:r>
              <a:rPr lang="en-US" sz="4400"/>
              <a:t>Project Goals</a:t>
            </a:r>
            <a:endParaRPr/>
          </a:p>
        </p:txBody>
      </p:sp>
      <p:sp>
        <p:nvSpPr>
          <p:cNvPr id="266" name="Google Shape;266;p32"/>
          <p:cNvSpPr txBox="1"/>
          <p:nvPr>
            <p:ph idx="12" type="sldNum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7" name="Google Shape;267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805" r="8804" t="0"/>
          <a:stretch/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727272"/>
          </a:solidFill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153600" y="453048"/>
            <a:ext cx="10817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</a:pPr>
            <a:r>
              <a:rPr b="1" lang="en-US" sz="3200"/>
              <a:t>Problem Statement</a:t>
            </a:r>
            <a:endParaRPr sz="3200"/>
          </a:p>
        </p:txBody>
      </p:sp>
      <p:grpSp>
        <p:nvGrpSpPr>
          <p:cNvPr id="274" name="Google Shape;274;p33"/>
          <p:cNvGrpSpPr/>
          <p:nvPr/>
        </p:nvGrpSpPr>
        <p:grpSpPr>
          <a:xfrm>
            <a:off x="7405952" y="1452039"/>
            <a:ext cx="1737956" cy="1741962"/>
            <a:chOff x="403166" y="1435608"/>
            <a:chExt cx="2456822" cy="2596068"/>
          </a:xfrm>
        </p:grpSpPr>
        <p:sp>
          <p:nvSpPr>
            <p:cNvPr id="275" name="Google Shape;275;p33"/>
            <p:cNvSpPr/>
            <p:nvPr/>
          </p:nvSpPr>
          <p:spPr>
            <a:xfrm>
              <a:off x="403166" y="1539832"/>
              <a:ext cx="2456822" cy="2491844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276" name="Google Shape;276;p33"/>
            <p:cNvPicPr preferRelativeResize="0"/>
            <p:nvPr/>
          </p:nvPicPr>
          <p:blipFill rotWithShape="1">
            <a:blip r:embed="rId3">
              <a:alphaModFix/>
            </a:blip>
            <a:srcRect b="16268" l="24437" r="26023" t="15290"/>
            <a:stretch/>
          </p:blipFill>
          <p:spPr>
            <a:xfrm>
              <a:off x="997526" y="1961803"/>
              <a:ext cx="1263535" cy="17456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33"/>
            <p:cNvSpPr/>
            <p:nvPr/>
          </p:nvSpPr>
          <p:spPr>
            <a:xfrm>
              <a:off x="573783" y="1435608"/>
              <a:ext cx="694113" cy="73152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8" name="Google Shape;278;p33"/>
            <p:cNvSpPr txBox="1"/>
            <p:nvPr/>
          </p:nvSpPr>
          <p:spPr>
            <a:xfrm>
              <a:off x="726842" y="1514247"/>
              <a:ext cx="3792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/>
            </a:p>
          </p:txBody>
        </p:sp>
      </p:grpSp>
      <p:sp>
        <p:nvSpPr>
          <p:cNvPr id="279" name="Google Shape;279;p33"/>
          <p:cNvSpPr txBox="1"/>
          <p:nvPr/>
        </p:nvSpPr>
        <p:spPr>
          <a:xfrm>
            <a:off x="7175656" y="3574770"/>
            <a:ext cx="255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Quality</a:t>
            </a:r>
            <a:endParaRPr/>
          </a:p>
        </p:txBody>
      </p:sp>
      <p:sp>
        <p:nvSpPr>
          <p:cNvPr id="280" name="Google Shape;280;p33"/>
          <p:cNvSpPr txBox="1"/>
          <p:nvPr/>
        </p:nvSpPr>
        <p:spPr>
          <a:xfrm>
            <a:off x="9592885" y="3570972"/>
            <a:ext cx="255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Security</a:t>
            </a:r>
            <a:endParaRPr/>
          </a:p>
        </p:txBody>
      </p:sp>
      <p:grpSp>
        <p:nvGrpSpPr>
          <p:cNvPr id="281" name="Google Shape;281;p33"/>
          <p:cNvGrpSpPr/>
          <p:nvPr/>
        </p:nvGrpSpPr>
        <p:grpSpPr>
          <a:xfrm>
            <a:off x="10199108" y="1419857"/>
            <a:ext cx="1690785" cy="1769874"/>
            <a:chOff x="3363489" y="1435608"/>
            <a:chExt cx="2456822" cy="2592462"/>
          </a:xfrm>
        </p:grpSpPr>
        <p:pic>
          <p:nvPicPr>
            <p:cNvPr id="282" name="Google Shape;282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17834" y="1962904"/>
              <a:ext cx="1844326" cy="184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33"/>
            <p:cNvSpPr/>
            <p:nvPr/>
          </p:nvSpPr>
          <p:spPr>
            <a:xfrm>
              <a:off x="3363489" y="1575814"/>
              <a:ext cx="2456822" cy="2452256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3560165" y="1435608"/>
              <a:ext cx="694113" cy="73152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85" name="Google Shape;285;p33"/>
            <p:cNvSpPr txBox="1"/>
            <p:nvPr/>
          </p:nvSpPr>
          <p:spPr>
            <a:xfrm>
              <a:off x="3676543" y="1515148"/>
              <a:ext cx="46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/>
            </a:p>
          </p:txBody>
        </p:sp>
      </p:grpSp>
      <p:sp>
        <p:nvSpPr>
          <p:cNvPr id="286" name="Google Shape;286;p33"/>
          <p:cNvSpPr txBox="1"/>
          <p:nvPr/>
        </p:nvSpPr>
        <p:spPr>
          <a:xfrm>
            <a:off x="7175656" y="6147843"/>
            <a:ext cx="25506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Interactivity</a:t>
            </a:r>
            <a:endParaRPr/>
          </a:p>
        </p:txBody>
      </p:sp>
      <p:sp>
        <p:nvSpPr>
          <p:cNvPr id="287" name="Google Shape;287;p33"/>
          <p:cNvSpPr txBox="1"/>
          <p:nvPr/>
        </p:nvSpPr>
        <p:spPr>
          <a:xfrm>
            <a:off x="9575255" y="6183764"/>
            <a:ext cx="25506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Speed</a:t>
            </a:r>
            <a:endParaRPr/>
          </a:p>
        </p:txBody>
      </p:sp>
      <p:grpSp>
        <p:nvGrpSpPr>
          <p:cNvPr id="288" name="Google Shape;288;p33"/>
          <p:cNvGrpSpPr/>
          <p:nvPr/>
        </p:nvGrpSpPr>
        <p:grpSpPr>
          <a:xfrm>
            <a:off x="7405893" y="4187411"/>
            <a:ext cx="2072575" cy="1996376"/>
            <a:chOff x="6338184" y="1435608"/>
            <a:chExt cx="2456822" cy="2596067"/>
          </a:xfrm>
        </p:grpSpPr>
        <p:sp>
          <p:nvSpPr>
            <p:cNvPr id="289" name="Google Shape;289;p33"/>
            <p:cNvSpPr/>
            <p:nvPr/>
          </p:nvSpPr>
          <p:spPr>
            <a:xfrm>
              <a:off x="6338184" y="1579419"/>
              <a:ext cx="2456822" cy="2452256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6584024" y="1435608"/>
              <a:ext cx="694113" cy="73152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91" name="Google Shape;291;p33"/>
            <p:cNvSpPr txBox="1"/>
            <p:nvPr/>
          </p:nvSpPr>
          <p:spPr>
            <a:xfrm>
              <a:off x="6700402" y="1579419"/>
              <a:ext cx="46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/>
            </a:p>
          </p:txBody>
        </p:sp>
        <p:pic>
          <p:nvPicPr>
            <p:cNvPr id="292" name="Google Shape;292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20088" y="1979529"/>
              <a:ext cx="1113646" cy="16751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3" name="Google Shape;293;p33"/>
          <p:cNvGrpSpPr/>
          <p:nvPr/>
        </p:nvGrpSpPr>
        <p:grpSpPr>
          <a:xfrm>
            <a:off x="10234871" y="4288779"/>
            <a:ext cx="1655652" cy="1725662"/>
            <a:chOff x="9314007" y="1435608"/>
            <a:chExt cx="2456822" cy="2604379"/>
          </a:xfrm>
        </p:grpSpPr>
        <p:grpSp>
          <p:nvGrpSpPr>
            <p:cNvPr id="294" name="Google Shape;294;p33"/>
            <p:cNvGrpSpPr/>
            <p:nvPr/>
          </p:nvGrpSpPr>
          <p:grpSpPr>
            <a:xfrm>
              <a:off x="9314007" y="1435608"/>
              <a:ext cx="2456822" cy="2604379"/>
              <a:chOff x="9314007" y="1435608"/>
              <a:chExt cx="2456822" cy="2604379"/>
            </a:xfrm>
          </p:grpSpPr>
          <p:sp>
            <p:nvSpPr>
              <p:cNvPr id="295" name="Google Shape;295;p33"/>
              <p:cNvSpPr/>
              <p:nvPr/>
            </p:nvSpPr>
            <p:spPr>
              <a:xfrm>
                <a:off x="9314007" y="1587731"/>
                <a:ext cx="2456822" cy="2452256"/>
              </a:xfrm>
              <a:prstGeom prst="ellipse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pic>
            <p:nvPicPr>
              <p:cNvPr id="296" name="Google Shape;296;p3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9762979" y="1962904"/>
                <a:ext cx="1586170" cy="15861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7" name="Google Shape;297;p33"/>
              <p:cNvSpPr/>
              <p:nvPr/>
            </p:nvSpPr>
            <p:spPr>
              <a:xfrm>
                <a:off x="9380505" y="1435608"/>
                <a:ext cx="694113" cy="7315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298" name="Google Shape;298;p33"/>
            <p:cNvSpPr txBox="1"/>
            <p:nvPr/>
          </p:nvSpPr>
          <p:spPr>
            <a:xfrm>
              <a:off x="9496883" y="1555976"/>
              <a:ext cx="46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/>
            </a:p>
          </p:txBody>
        </p:sp>
      </p:grpSp>
      <p:sp>
        <p:nvSpPr>
          <p:cNvPr id="299" name="Google Shape;299;p33"/>
          <p:cNvSpPr txBox="1"/>
          <p:nvPr/>
        </p:nvSpPr>
        <p:spPr>
          <a:xfrm>
            <a:off x="458011" y="1524258"/>
            <a:ext cx="67416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 develop a POS application and REST API for </a:t>
            </a:r>
            <a:r>
              <a:rPr b="1" lang="en-US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Course Registration System</a:t>
            </a:r>
            <a:r>
              <a:rPr lang="en-US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using JAVA where the student can register, add/drop course, professors can view courses, enrolled students while admin can manage users, add/drop courses to catalog</a:t>
            </a:r>
            <a:endParaRPr sz="2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idx="12" type="sldNum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34"/>
          <p:cNvSpPr txBox="1"/>
          <p:nvPr/>
        </p:nvSpPr>
        <p:spPr>
          <a:xfrm>
            <a:off x="10461891" y="6426202"/>
            <a:ext cx="273000" cy="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‹#›</a:t>
            </a:fld>
            <a:endParaRPr sz="50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07" name="Google Shape;30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425" y="334300"/>
            <a:ext cx="10467474" cy="20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4"/>
          <p:cNvSpPr txBox="1"/>
          <p:nvPr/>
        </p:nvSpPr>
        <p:spPr>
          <a:xfrm>
            <a:off x="772325" y="2704473"/>
            <a:ext cx="2172600" cy="24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54000" lvl="0" marL="3429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Register Courses</a:t>
            </a:r>
            <a:endParaRPr b="0" i="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Add/Drop Course</a:t>
            </a:r>
            <a:endParaRPr b="0" i="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Register themselves</a:t>
            </a:r>
            <a:endParaRPr b="0" i="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View Registered Courses</a:t>
            </a:r>
            <a:endParaRPr b="0" i="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Pay Fee</a:t>
            </a:r>
            <a:endParaRPr b="0" i="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View Course Catalog</a:t>
            </a:r>
            <a:endParaRPr b="0" i="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View Report Card</a:t>
            </a:r>
            <a:endParaRPr b="0" i="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9" name="Google Shape;309;p34"/>
          <p:cNvSpPr txBox="1"/>
          <p:nvPr/>
        </p:nvSpPr>
        <p:spPr>
          <a:xfrm>
            <a:off x="3840566" y="2704465"/>
            <a:ext cx="2579700" cy="24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54000" lvl="0" marL="3429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Add Professor</a:t>
            </a:r>
            <a:endParaRPr b="0" i="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Assign Course to Professor</a:t>
            </a:r>
            <a:endParaRPr b="0" i="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Approve Student Registration</a:t>
            </a:r>
            <a:endParaRPr b="0" i="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Add/Delete Courses</a:t>
            </a:r>
            <a:endParaRPr b="0" i="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View Pending Admissions</a:t>
            </a:r>
            <a:endParaRPr b="0" i="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Update Catalog</a:t>
            </a:r>
            <a:endParaRPr b="0" i="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 Report Card</a:t>
            </a:r>
            <a:endParaRPr b="0" i="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7666881" y="2914319"/>
            <a:ext cx="2579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54000" lvl="0" marL="3429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Grade Students</a:t>
            </a:r>
            <a:endParaRPr b="0" i="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View Courses to Teach</a:t>
            </a:r>
            <a:endParaRPr b="0" i="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View Registered Students</a:t>
            </a:r>
            <a:endParaRPr b="0" i="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View Professor Details</a:t>
            </a:r>
            <a:endParaRPr b="0" i="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View Professor Courses</a:t>
            </a:r>
            <a:endParaRPr b="0" i="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>
            <p:ph type="ctrTitle"/>
          </p:nvPr>
        </p:nvSpPr>
        <p:spPr>
          <a:xfrm>
            <a:off x="1290076" y="2560300"/>
            <a:ext cx="36636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/>
              <a:buNone/>
            </a:pPr>
            <a:r>
              <a:rPr lang="en-US" sz="4500"/>
              <a:t>Engineering</a:t>
            </a:r>
            <a:br>
              <a:rPr lang="en-US" sz="4500"/>
            </a:br>
            <a:r>
              <a:rPr lang="en-US" sz="4500"/>
              <a:t>Practices</a:t>
            </a:r>
            <a:endParaRPr sz="1500"/>
          </a:p>
        </p:txBody>
      </p:sp>
      <p:sp>
        <p:nvSpPr>
          <p:cNvPr id="317" name="Google Shape;317;p35"/>
          <p:cNvSpPr txBox="1"/>
          <p:nvPr>
            <p:ph idx="12" type="sldNum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8" name="Google Shape;318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650" r="8649" t="0"/>
          <a:stretch/>
        </p:blipFill>
        <p:spPr>
          <a:xfrm>
            <a:off x="5864352" y="0"/>
            <a:ext cx="6309360" cy="6841475"/>
          </a:xfrm>
          <a:prstGeom prst="rect">
            <a:avLst/>
          </a:prstGeom>
          <a:solidFill>
            <a:srgbClr val="727272"/>
          </a:solidFill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164" y="493906"/>
            <a:ext cx="10585150" cy="611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ctrTitle"/>
          </p:nvPr>
        </p:nvSpPr>
        <p:spPr>
          <a:xfrm>
            <a:off x="1549615" y="2689214"/>
            <a:ext cx="28509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/>
              <a:buNone/>
            </a:pPr>
            <a:r>
              <a:rPr lang="en-US" sz="4400"/>
              <a:t>Tech</a:t>
            </a:r>
            <a:r>
              <a:rPr lang="en-US" sz="4400"/>
              <a:t> </a:t>
            </a:r>
            <a:r>
              <a:rPr lang="en-US" sz="4400"/>
              <a:t>Stack</a:t>
            </a:r>
            <a:endParaRPr/>
          </a:p>
        </p:txBody>
      </p:sp>
      <p:sp>
        <p:nvSpPr>
          <p:cNvPr id="330" name="Google Shape;330;p37"/>
          <p:cNvSpPr txBox="1"/>
          <p:nvPr>
            <p:ph idx="12" type="sldNum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1" name="Google Shape;331;p3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5575" r="19246" t="0"/>
          <a:stretch/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522618" y="441262"/>
            <a:ext cx="340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</a:pPr>
            <a:r>
              <a:rPr b="1" lang="en-US" sz="2800"/>
              <a:t>Stakeholders</a:t>
            </a:r>
            <a:endParaRPr b="1" sz="2000"/>
          </a:p>
        </p:txBody>
      </p:sp>
      <p:pic>
        <p:nvPicPr>
          <p:cNvPr id="88" name="Google Shape;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4015" y="441262"/>
            <a:ext cx="7526785" cy="5152516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381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fadeDir="5400000" kx="0" rotWithShape="0" algn="bl" stA="28000" stPos="0" sy="-100000" ky="0"/>
          </a:effectLst>
        </p:spPr>
      </p:pic>
      <p:sp>
        <p:nvSpPr>
          <p:cNvPr id="89" name="Google Shape;89;p20"/>
          <p:cNvSpPr/>
          <p:nvPr/>
        </p:nvSpPr>
        <p:spPr>
          <a:xfrm>
            <a:off x="522624" y="1154421"/>
            <a:ext cx="3237600" cy="23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Sponsors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Flipkart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SME’s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Amit Balyan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Trainer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Amit Balyan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Coordinator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Deepika Gajraj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idx="12" type="sldNum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8" name="Google Shape;338;p38"/>
          <p:cNvPicPr preferRelativeResize="0"/>
          <p:nvPr/>
        </p:nvPicPr>
        <p:blipFill rotWithShape="1">
          <a:blip r:embed="rId3">
            <a:alphaModFix/>
          </a:blip>
          <a:srcRect b="5553" l="0" r="0" t="5312"/>
          <a:stretch/>
        </p:blipFill>
        <p:spPr>
          <a:xfrm>
            <a:off x="694425" y="380450"/>
            <a:ext cx="10808602" cy="602129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8"/>
          <p:cNvSpPr/>
          <p:nvPr/>
        </p:nvSpPr>
        <p:spPr>
          <a:xfrm>
            <a:off x="7166225" y="2812550"/>
            <a:ext cx="2054700" cy="102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/>
          <p:nvPr>
            <p:ph type="ctrTitle"/>
          </p:nvPr>
        </p:nvSpPr>
        <p:spPr>
          <a:xfrm>
            <a:off x="713101" y="2847182"/>
            <a:ext cx="38838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/>
              <a:buNone/>
            </a:pPr>
            <a:r>
              <a:rPr lang="en-US" sz="4400"/>
              <a:t>Development</a:t>
            </a:r>
            <a:endParaRPr/>
          </a:p>
        </p:txBody>
      </p:sp>
      <p:sp>
        <p:nvSpPr>
          <p:cNvPr id="346" name="Google Shape;346;p39"/>
          <p:cNvSpPr txBox="1"/>
          <p:nvPr>
            <p:ph idx="12" type="sldNum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7" name="Google Shape;347;p3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905" l="13292" r="33896" t="-1905"/>
          <a:stretch/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727272"/>
          </a:solidFill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40"/>
          <p:cNvGrpSpPr/>
          <p:nvPr/>
        </p:nvGrpSpPr>
        <p:grpSpPr>
          <a:xfrm>
            <a:off x="2614051" y="373388"/>
            <a:ext cx="7466398" cy="5633836"/>
            <a:chOff x="566294" y="-114321"/>
            <a:chExt cx="7466398" cy="5633836"/>
          </a:xfrm>
        </p:grpSpPr>
        <p:sp>
          <p:nvSpPr>
            <p:cNvPr id="354" name="Google Shape;354;p40"/>
            <p:cNvSpPr/>
            <p:nvPr/>
          </p:nvSpPr>
          <p:spPr>
            <a:xfrm>
              <a:off x="5364395" y="2935425"/>
              <a:ext cx="2561310" cy="25840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FC404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0"/>
            <p:cNvSpPr txBox="1"/>
            <p:nvPr/>
          </p:nvSpPr>
          <p:spPr>
            <a:xfrm>
              <a:off x="6185292" y="3633966"/>
              <a:ext cx="1847400" cy="188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LLD</a:t>
              </a:r>
              <a:endParaRPr b="1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Development</a:t>
              </a:r>
              <a:endParaRPr b="1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Code Review</a:t>
              </a:r>
              <a:endParaRPr b="1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Commit</a:t>
              </a:r>
              <a:endParaRPr b="1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566294" y="3411369"/>
              <a:ext cx="2561310" cy="165914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FC404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0"/>
            <p:cNvSpPr txBox="1"/>
            <p:nvPr/>
          </p:nvSpPr>
          <p:spPr>
            <a:xfrm>
              <a:off x="602740" y="3862602"/>
              <a:ext cx="1720025" cy="1171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Poppins"/>
                <a:buChar char="•"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Integrate</a:t>
              </a:r>
              <a:endParaRPr b="1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Poppins"/>
                <a:buChar char="•"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Deploy</a:t>
              </a:r>
              <a:endParaRPr b="1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Poppins"/>
                <a:buChar char="•"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Test</a:t>
              </a:r>
              <a:endParaRPr b="1" i="0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4880525" y="-114321"/>
              <a:ext cx="3071549" cy="165914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FC404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0"/>
            <p:cNvSpPr txBox="1"/>
            <p:nvPr/>
          </p:nvSpPr>
          <p:spPr>
            <a:xfrm>
              <a:off x="5838435" y="-77875"/>
              <a:ext cx="2077192" cy="1171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Requirement understanding</a:t>
              </a:r>
              <a:endParaRPr b="1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Research and analysis</a:t>
              </a:r>
              <a:endParaRPr b="1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Estimation</a:t>
              </a:r>
              <a:endParaRPr b="1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566294" y="-114321"/>
              <a:ext cx="2561310" cy="165914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FC404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 txBox="1"/>
            <p:nvPr/>
          </p:nvSpPr>
          <p:spPr>
            <a:xfrm>
              <a:off x="573043" y="50716"/>
              <a:ext cx="2077200" cy="11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60000" spcFirstLastPara="1" rIns="160000" wrap="square" tIns="160000">
              <a:noAutofit/>
            </a:bodyPr>
            <a:lstStyle/>
            <a:p>
              <a:pPr indent="-171450" lvl="1" marL="17145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b="1" lang="en-US" sz="16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Planning</a:t>
              </a:r>
              <a:endParaRPr b="1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171450" lvl="1" marL="17145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b="1" lang="en-US" sz="16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Understanding problem Statement</a:t>
              </a:r>
              <a:endParaRPr b="1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762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Poppins"/>
                <a:buNone/>
              </a:pPr>
              <a:r>
                <a:t/>
              </a:r>
              <a:endParaRPr sz="3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1767116" y="412449"/>
              <a:ext cx="2245035" cy="2245035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0"/>
            <p:cNvSpPr txBox="1"/>
            <p:nvPr/>
          </p:nvSpPr>
          <p:spPr>
            <a:xfrm>
              <a:off x="2424672" y="1070005"/>
              <a:ext cx="15876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Sprint Planning</a:t>
              </a:r>
              <a:endParaRPr sz="2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64" name="Google Shape;364;p40"/>
            <p:cNvSpPr/>
            <p:nvPr/>
          </p:nvSpPr>
          <p:spPr>
            <a:xfrm rot="5400000">
              <a:off x="4144001" y="376170"/>
              <a:ext cx="2245035" cy="2245035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0"/>
            <p:cNvSpPr txBox="1"/>
            <p:nvPr/>
          </p:nvSpPr>
          <p:spPr>
            <a:xfrm>
              <a:off x="4143993" y="1033716"/>
              <a:ext cx="16944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Spring Groomi</a:t>
              </a:r>
              <a:r>
                <a:rPr lang="en-US" sz="21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n</a:t>
              </a:r>
              <a:r>
                <a:rPr lang="en-US" sz="21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g   </a:t>
              </a:r>
              <a:endParaRPr sz="2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66" name="Google Shape;366;p40"/>
            <p:cNvSpPr/>
            <p:nvPr/>
          </p:nvSpPr>
          <p:spPr>
            <a:xfrm rot="10800000">
              <a:off x="4115983" y="2761316"/>
              <a:ext cx="2244900" cy="22449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0"/>
            <p:cNvSpPr txBox="1"/>
            <p:nvPr/>
          </p:nvSpPr>
          <p:spPr>
            <a:xfrm>
              <a:off x="4115848" y="2761181"/>
              <a:ext cx="15876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Sprint Implementation</a:t>
              </a:r>
              <a:endParaRPr sz="2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68" name="Google Shape;368;p40"/>
            <p:cNvSpPr/>
            <p:nvPr/>
          </p:nvSpPr>
          <p:spPr>
            <a:xfrm rot="-5400000">
              <a:off x="1767116" y="2761181"/>
              <a:ext cx="2245035" cy="2245035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0"/>
            <p:cNvSpPr txBox="1"/>
            <p:nvPr/>
          </p:nvSpPr>
          <p:spPr>
            <a:xfrm>
              <a:off x="2424672" y="2761181"/>
              <a:ext cx="15876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Delivery</a:t>
              </a:r>
              <a:endParaRPr sz="2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3676433" y="2242697"/>
              <a:ext cx="775133" cy="674029"/>
            </a:xfrm>
            <a:custGeom>
              <a:rect b="b" l="l" r="r" t="t"/>
              <a:pathLst>
                <a:path extrusionOk="0" h="120000" w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FEABAE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 rot="10800000">
              <a:off x="3676433" y="2501939"/>
              <a:ext cx="775133" cy="674029"/>
            </a:xfrm>
            <a:custGeom>
              <a:rect b="b" l="l" r="r" t="t"/>
              <a:pathLst>
                <a:path extrusionOk="0" h="120000" w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FEABAE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40"/>
          <p:cNvSpPr/>
          <p:nvPr/>
        </p:nvSpPr>
        <p:spPr>
          <a:xfrm>
            <a:off x="7540283" y="2011680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/>
          <p:nvPr>
            <p:ph type="ctrTitle"/>
          </p:nvPr>
        </p:nvSpPr>
        <p:spPr>
          <a:xfrm>
            <a:off x="2084141" y="2847167"/>
            <a:ext cx="1577787" cy="581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/>
              <a:buNone/>
            </a:pPr>
            <a:r>
              <a:rPr lang="en-US" sz="4400"/>
              <a:t>Demo</a:t>
            </a:r>
            <a:endParaRPr/>
          </a:p>
        </p:txBody>
      </p:sp>
      <p:sp>
        <p:nvSpPr>
          <p:cNvPr id="379" name="Google Shape;379;p41"/>
          <p:cNvSpPr txBox="1"/>
          <p:nvPr>
            <p:ph idx="12" type="sldNum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0" name="Google Shape;380;p4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389" r="4390" t="0"/>
          <a:stretch/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/>
          <p:nvPr>
            <p:ph type="ctrTitle"/>
          </p:nvPr>
        </p:nvSpPr>
        <p:spPr>
          <a:xfrm>
            <a:off x="1106502" y="2262323"/>
            <a:ext cx="3424516" cy="207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/>
              <a:buNone/>
            </a:pPr>
            <a:r>
              <a:rPr lang="en-US" sz="4400"/>
              <a:t>Challenges </a:t>
            </a:r>
            <a:br>
              <a:rPr lang="en-US" sz="4400"/>
            </a:br>
            <a:r>
              <a:rPr lang="en-US" sz="4400"/>
              <a:t>&amp;</a:t>
            </a:r>
            <a:br>
              <a:rPr lang="en-US" sz="4400"/>
            </a:br>
            <a:r>
              <a:rPr lang="en-US" sz="4400"/>
              <a:t>Learnings</a:t>
            </a:r>
            <a:endParaRPr/>
          </a:p>
        </p:txBody>
      </p:sp>
      <p:sp>
        <p:nvSpPr>
          <p:cNvPr id="387" name="Google Shape;387;p42"/>
          <p:cNvSpPr txBox="1"/>
          <p:nvPr>
            <p:ph idx="12" type="sldNum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8" name="Google Shape;388;p4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211" l="10034" r="11850" t="303"/>
          <a:stretch/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95" name="Google Shape;395;p43"/>
          <p:cNvGraphicFramePr/>
          <p:nvPr/>
        </p:nvGraphicFramePr>
        <p:xfrm>
          <a:off x="1186700" y="53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{5839F0C4-97DD-4F9A-891B-973FCC2F3F23}</a:tableStyleId>
              </a:tblPr>
              <a:tblGrid>
                <a:gridCol w="1794200"/>
                <a:gridCol w="4760950"/>
                <a:gridCol w="3263450"/>
              </a:tblGrid>
              <a:tr h="486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Challenges</a:t>
                      </a:r>
                      <a:endParaRPr b="1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Learning</a:t>
                      </a:r>
                      <a:endParaRPr b="1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4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Week 1</a:t>
                      </a:r>
                      <a:endParaRPr b="1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200"/>
                        <a:t>Understanding the problem statement</a:t>
                      </a:r>
                      <a:endParaRPr sz="12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200"/>
                        <a:t>Collaboration issues such as merge conflicts in Git</a:t>
                      </a:r>
                      <a:endParaRPr sz="12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200"/>
                        <a:t>UML diagram conventions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200"/>
                        <a:t>UNIX</a:t>
                      </a:r>
                      <a:endParaRPr sz="12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200"/>
                        <a:t>Ubuntu</a:t>
                      </a:r>
                      <a:endParaRPr sz="12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200"/>
                        <a:t>Git commands</a:t>
                      </a:r>
                      <a:endParaRPr sz="12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200"/>
                        <a:t>UML Diagrams </a:t>
                      </a:r>
                      <a:endParaRPr sz="1200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Week 2</a:t>
                      </a:r>
                      <a:endParaRPr b="1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200"/>
                        <a:t>Installation softwares on multiple environments</a:t>
                      </a:r>
                      <a:endParaRPr sz="12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200"/>
                        <a:t>POS application development using layered architecture</a:t>
                      </a:r>
                      <a:endParaRPr sz="1200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200"/>
                        <a:t>Java 8</a:t>
                      </a:r>
                      <a:endParaRPr sz="12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200"/>
                        <a:t>Exception Handling</a:t>
                      </a:r>
                      <a:endParaRPr sz="12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200"/>
                        <a:t>SQL</a:t>
                      </a:r>
                      <a:endParaRPr sz="1200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Week 3</a:t>
                      </a:r>
                      <a:endParaRPr b="1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200"/>
                        <a:t>Resolving jar and version dependencies</a:t>
                      </a:r>
                      <a:endParaRPr sz="12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200"/>
                        <a:t>Jersey validation</a:t>
                      </a:r>
                      <a:endParaRPr sz="12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200"/>
                        <a:t>Running Apache TomCat server</a:t>
                      </a:r>
                      <a:endParaRPr sz="1200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200"/>
                        <a:t>REST API development using Jersey and DropWizard</a:t>
                      </a:r>
                      <a:endParaRPr sz="12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200"/>
                        <a:t>Maven</a:t>
                      </a:r>
                      <a:endParaRPr sz="12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200"/>
                        <a:t>DropWizard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8C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ctrTitle"/>
          </p:nvPr>
        </p:nvSpPr>
        <p:spPr>
          <a:xfrm>
            <a:off x="1620141" y="2847167"/>
            <a:ext cx="2653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/>
              <a:buNone/>
            </a:pPr>
            <a:r>
              <a:rPr lang="en-US" sz="4400"/>
              <a:t>Questions</a:t>
            </a:r>
            <a:endParaRPr/>
          </a:p>
        </p:txBody>
      </p:sp>
      <p:sp>
        <p:nvSpPr>
          <p:cNvPr id="402" name="Google Shape;402;p44"/>
          <p:cNvSpPr txBox="1"/>
          <p:nvPr>
            <p:ph idx="12" type="sldNum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3" name="Google Shape;4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749" y="548798"/>
            <a:ext cx="5760400" cy="57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"/>
          <p:cNvSpPr txBox="1"/>
          <p:nvPr>
            <p:ph type="ctrTitle"/>
          </p:nvPr>
        </p:nvSpPr>
        <p:spPr>
          <a:xfrm>
            <a:off x="1348210" y="2759403"/>
            <a:ext cx="9495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"/>
              <a:buNone/>
            </a:pPr>
            <a:r>
              <a:rPr lang="en-US" sz="4800"/>
              <a:t>Thank you</a:t>
            </a:r>
            <a:endParaRPr/>
          </a:p>
        </p:txBody>
      </p:sp>
      <p:sp>
        <p:nvSpPr>
          <p:cNvPr id="410" name="Google Shape;410;p45"/>
          <p:cNvSpPr txBox="1"/>
          <p:nvPr>
            <p:ph idx="12" type="sldNum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1" name="Google Shape;4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ctrTitle"/>
          </p:nvPr>
        </p:nvSpPr>
        <p:spPr>
          <a:xfrm>
            <a:off x="1724981" y="2719096"/>
            <a:ext cx="2847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/>
              <a:buNone/>
            </a:pPr>
            <a:r>
              <a:rPr lang="en-US" sz="4400"/>
              <a:t>Our Team</a:t>
            </a:r>
            <a:endParaRPr/>
          </a:p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45" r="11344" t="0"/>
          <a:stretch/>
        </p:blipFill>
        <p:spPr>
          <a:xfrm>
            <a:off x="6100354" y="0"/>
            <a:ext cx="6087292" cy="6858000"/>
          </a:xfrm>
          <a:prstGeom prst="rect">
            <a:avLst/>
          </a:prstGeom>
          <a:solidFill>
            <a:srgbClr val="727272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75" y="756812"/>
            <a:ext cx="2336600" cy="234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100" y="710438"/>
            <a:ext cx="2256038" cy="24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9200" y="756804"/>
            <a:ext cx="2494200" cy="2513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21650" y="607754"/>
            <a:ext cx="2494200" cy="2647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7787" y="3780111"/>
            <a:ext cx="2766775" cy="2256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52313" y="3652525"/>
            <a:ext cx="2719591" cy="22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29462" y="3652513"/>
            <a:ext cx="3153700" cy="257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140725" y="3798200"/>
            <a:ext cx="2256050" cy="22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ctrTitle"/>
          </p:nvPr>
        </p:nvSpPr>
        <p:spPr>
          <a:xfrm>
            <a:off x="415650" y="1673575"/>
            <a:ext cx="11360700" cy="27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Just a group of college students, with a taste of development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Mostly worked on projects of small scale and priority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Either alone or in small groups of 2-3 members.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New to the Software design patterns and the planning process using diagrammatic tools. 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Indifferent to deployment of the end product.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oppins"/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415713" y="505008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"/>
              <a:buNone/>
            </a:pPr>
            <a:r>
              <a:rPr lang="en-US"/>
              <a:t>             </a:t>
            </a:r>
            <a:r>
              <a:rPr b="1" lang="en-US"/>
              <a:t>The Ask – Where we started?</a:t>
            </a:r>
            <a:endParaRPr b="1"/>
          </a:p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10774360" y="605689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685953" y="5147889"/>
            <a:ext cx="10820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…..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24"/>
          <p:cNvSpPr txBox="1"/>
          <p:nvPr/>
        </p:nvSpPr>
        <p:spPr>
          <a:xfrm>
            <a:off x="348175" y="379201"/>
            <a:ext cx="108807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"/>
              <a:buNone/>
            </a:pPr>
            <a:r>
              <a:rPr lang="en-US" sz="2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                  </a:t>
            </a:r>
            <a:r>
              <a:rPr b="1" i="0" lang="en-US" sz="3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Framework for </a:t>
            </a:r>
            <a:r>
              <a:rPr b="1" lang="en-US" sz="3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b="1" i="0" lang="en-US" sz="3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Weeks</a:t>
            </a:r>
            <a:endParaRPr b="1" i="0" sz="3800" u="none" cap="none" strike="noStrike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348175" y="1679500"/>
            <a:ext cx="110760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 weeks plan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-"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Every day discussion about topics / </a:t>
            </a: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Technologies</a:t>
            </a: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/ doubt clearance 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oppins"/>
              <a:buChar char="-"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Every</a:t>
            </a: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</a:t>
            </a: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ay with SME/Trainer discussion of Project progress and transformation based on UML and Technologies 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1346611" y="2759428"/>
            <a:ext cx="7954144" cy="1339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None/>
            </a:pPr>
            <a:r>
              <a:rPr lang="en-US" sz="2800"/>
              <a:t>  Our next starts</a:t>
            </a:r>
            <a:endParaRPr b="1" sz="2800"/>
          </a:p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6701244" y="3193516"/>
            <a:ext cx="1828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NOW</a:t>
            </a:r>
            <a:endParaRPr b="1"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ctrTitle"/>
          </p:nvPr>
        </p:nvSpPr>
        <p:spPr>
          <a:xfrm>
            <a:off x="0" y="216127"/>
            <a:ext cx="121920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</a:pPr>
            <a:r>
              <a:rPr b="1" lang="en-US" sz="3200">
                <a:solidFill>
                  <a:schemeClr val="dk1"/>
                </a:solidFill>
              </a:rPr>
              <a:t>2.5</a:t>
            </a:r>
            <a:r>
              <a:rPr b="1" lang="en-US" sz="3200">
                <a:solidFill>
                  <a:schemeClr val="dk1"/>
                </a:solidFill>
              </a:rPr>
              <a:t> WEEKS OF TRAINING + PROJECT DEMO </a:t>
            </a:r>
            <a:br>
              <a:rPr b="1" lang="en-US" sz="3200">
                <a:solidFill>
                  <a:schemeClr val="dk1"/>
                </a:solidFill>
              </a:rPr>
            </a:br>
            <a:endParaRPr b="1" sz="3200">
              <a:solidFill>
                <a:schemeClr val="dk1"/>
              </a:solidFill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2709950" y="4936712"/>
            <a:ext cx="6736200" cy="755100"/>
          </a:xfrm>
          <a:prstGeom prst="trapezoid">
            <a:avLst>
              <a:gd fmla="val 77942" name="adj"/>
            </a:avLst>
          </a:prstGeom>
          <a:solidFill>
            <a:srgbClr val="EE646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3410990" y="4064653"/>
            <a:ext cx="5350500" cy="751200"/>
          </a:xfrm>
          <a:prstGeom prst="trapezoid">
            <a:avLst>
              <a:gd fmla="val 79447" name="adj"/>
            </a:avLst>
          </a:prstGeom>
          <a:solidFill>
            <a:srgbClr val="EE646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4109259" y="3258048"/>
            <a:ext cx="3973500" cy="714900"/>
          </a:xfrm>
          <a:prstGeom prst="trapezoid">
            <a:avLst>
              <a:gd fmla="val 80814" name="adj"/>
            </a:avLst>
          </a:prstGeom>
          <a:solidFill>
            <a:srgbClr val="EE646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4757651" y="2428925"/>
            <a:ext cx="2709900" cy="720900"/>
          </a:xfrm>
          <a:prstGeom prst="trapezoid">
            <a:avLst>
              <a:gd fmla="val 80134" name="adj"/>
            </a:avLst>
          </a:prstGeom>
          <a:solidFill>
            <a:srgbClr val="EE646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1636637" y="4752710"/>
            <a:ext cx="89520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</a:pPr>
            <a:r>
              <a:rPr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561600</a:t>
            </a:r>
            <a:r>
              <a:rPr b="0" i="0" lang="en-US" sz="3200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SECONDS</a:t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5007032" y="2530180"/>
            <a:ext cx="221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13 </a:t>
            </a:r>
            <a:r>
              <a:rPr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DAYS</a:t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4757651" y="3315474"/>
            <a:ext cx="270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156 </a:t>
            </a:r>
            <a:r>
              <a:rPr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HOURS</a:t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4109259" y="4167935"/>
            <a:ext cx="3973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9360 </a:t>
            </a:r>
            <a:r>
              <a:rPr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MINUTES</a:t>
            </a:r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2064326" y="5820663"/>
            <a:ext cx="8030100" cy="756900"/>
          </a:xfrm>
          <a:prstGeom prst="trapezoid">
            <a:avLst>
              <a:gd fmla="val 75512" name="adj"/>
            </a:avLst>
          </a:prstGeom>
          <a:solidFill>
            <a:srgbClr val="EE646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5379721" y="1446415"/>
            <a:ext cx="1470000" cy="901500"/>
          </a:xfrm>
          <a:prstGeom prst="triangle">
            <a:avLst>
              <a:gd fmla="val 47763" name="adj"/>
            </a:avLst>
          </a:prstGeom>
          <a:solidFill>
            <a:srgbClr val="FF646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1636637" y="5595539"/>
            <a:ext cx="89520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</a:pPr>
            <a:r>
              <a:rPr b="0" i="0" lang="en-US" sz="3200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LIMITLESS KNOWLEDGE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  <p:sp>
        <p:nvSpPr>
          <p:cNvPr id="158" name="Google Shape;158;p27"/>
          <p:cNvSpPr txBox="1"/>
          <p:nvPr>
            <p:ph type="ctrTitle"/>
          </p:nvPr>
        </p:nvSpPr>
        <p:spPr>
          <a:xfrm>
            <a:off x="516467" y="220788"/>
            <a:ext cx="1752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oppins"/>
              <a:buNone/>
            </a:pPr>
            <a:r>
              <a:rPr lang="en-US" sz="3600"/>
              <a:t>Agenda</a:t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0" name="Google Shape;160;p27"/>
          <p:cNvGrpSpPr/>
          <p:nvPr/>
        </p:nvGrpSpPr>
        <p:grpSpPr>
          <a:xfrm>
            <a:off x="516463" y="1092498"/>
            <a:ext cx="4690904" cy="5309210"/>
            <a:chOff x="516463" y="962766"/>
            <a:chExt cx="4690904" cy="5309210"/>
          </a:xfrm>
        </p:grpSpPr>
        <p:sp>
          <p:nvSpPr>
            <p:cNvPr id="161" name="Google Shape;161;p27"/>
            <p:cNvSpPr/>
            <p:nvPr/>
          </p:nvSpPr>
          <p:spPr>
            <a:xfrm>
              <a:off x="516467" y="962766"/>
              <a:ext cx="550333" cy="442701"/>
            </a:xfrm>
            <a:prstGeom prst="rect">
              <a:avLst/>
            </a:prstGeom>
            <a:solidFill>
              <a:srgbClr val="0078C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b="1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516466" y="1517512"/>
              <a:ext cx="550333" cy="442701"/>
            </a:xfrm>
            <a:prstGeom prst="rect">
              <a:avLst/>
            </a:prstGeom>
            <a:solidFill>
              <a:srgbClr val="ED011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b="1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516465" y="2070944"/>
              <a:ext cx="550333" cy="442701"/>
            </a:xfrm>
            <a:prstGeom prst="rect">
              <a:avLst/>
            </a:prstGeom>
            <a:solidFill>
              <a:srgbClr val="00AC9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b="1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516465" y="2601547"/>
              <a:ext cx="550333" cy="4427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b="1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516464" y="3160421"/>
              <a:ext cx="550333" cy="4427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b="1" lang="en-US"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b="1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516463" y="3719295"/>
              <a:ext cx="550333" cy="4427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b="1" lang="en-US"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  <a:endParaRPr b="1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516463" y="4278169"/>
              <a:ext cx="550333" cy="442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b="1" lang="en-US"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7</a:t>
              </a:r>
              <a:endParaRPr b="1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516463" y="4827473"/>
              <a:ext cx="550333" cy="442701"/>
            </a:xfrm>
            <a:prstGeom prst="rect">
              <a:avLst/>
            </a:prstGeom>
            <a:solidFill>
              <a:srgbClr val="0078C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b="1" lang="en-US"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8</a:t>
              </a:r>
              <a:endParaRPr b="1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516463" y="5376777"/>
              <a:ext cx="550333" cy="442701"/>
            </a:xfrm>
            <a:prstGeom prst="rect">
              <a:avLst/>
            </a:prstGeom>
            <a:solidFill>
              <a:srgbClr val="EBCD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b="1" lang="en-US"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9</a:t>
              </a:r>
              <a:endParaRPr b="1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0" name="Google Shape;170;p27"/>
            <p:cNvSpPr txBox="1"/>
            <p:nvPr/>
          </p:nvSpPr>
          <p:spPr>
            <a:xfrm>
              <a:off x="1253067" y="999450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Our Journey</a:t>
              </a:r>
              <a:endParaRPr/>
            </a:p>
          </p:txBody>
        </p:sp>
        <p:sp>
          <p:nvSpPr>
            <p:cNvPr id="171" name="Google Shape;171;p27"/>
            <p:cNvSpPr txBox="1"/>
            <p:nvPr/>
          </p:nvSpPr>
          <p:spPr>
            <a:xfrm>
              <a:off x="1253067" y="1557015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Project Goals</a:t>
              </a:r>
              <a:endParaRPr/>
            </a:p>
          </p:txBody>
        </p:sp>
        <p:sp>
          <p:nvSpPr>
            <p:cNvPr id="172" name="Google Shape;172;p27"/>
            <p:cNvSpPr txBox="1"/>
            <p:nvPr/>
          </p:nvSpPr>
          <p:spPr>
            <a:xfrm>
              <a:off x="1253067" y="2658139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Engineering Practices</a:t>
              </a:r>
              <a:endParaRPr/>
            </a:p>
          </p:txBody>
        </p:sp>
        <p:sp>
          <p:nvSpPr>
            <p:cNvPr id="173" name="Google Shape;173;p27"/>
            <p:cNvSpPr txBox="1"/>
            <p:nvPr/>
          </p:nvSpPr>
          <p:spPr>
            <a:xfrm>
              <a:off x="1253067" y="3197105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Tech Stack</a:t>
              </a:r>
              <a:endParaRPr/>
            </a:p>
          </p:txBody>
        </p:sp>
        <p:sp>
          <p:nvSpPr>
            <p:cNvPr id="174" name="Google Shape;174;p27"/>
            <p:cNvSpPr txBox="1"/>
            <p:nvPr/>
          </p:nvSpPr>
          <p:spPr>
            <a:xfrm>
              <a:off x="1253067" y="3755979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Development</a:t>
              </a:r>
              <a:endParaRPr/>
            </a:p>
          </p:txBody>
        </p:sp>
        <p:sp>
          <p:nvSpPr>
            <p:cNvPr id="175" name="Google Shape;175;p27"/>
            <p:cNvSpPr txBox="1"/>
            <p:nvPr/>
          </p:nvSpPr>
          <p:spPr>
            <a:xfrm>
              <a:off x="1253067" y="4316190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Challenges &amp; Learnings</a:t>
              </a:r>
              <a:endParaRPr/>
            </a:p>
          </p:txBody>
        </p:sp>
        <p:sp>
          <p:nvSpPr>
            <p:cNvPr id="176" name="Google Shape;176;p27"/>
            <p:cNvSpPr txBox="1"/>
            <p:nvPr/>
          </p:nvSpPr>
          <p:spPr>
            <a:xfrm>
              <a:off x="1253067" y="4878268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Demo</a:t>
              </a:r>
              <a:endParaRPr/>
            </a:p>
          </p:txBody>
        </p:sp>
        <p:sp>
          <p:nvSpPr>
            <p:cNvPr id="177" name="Google Shape;177;p27"/>
            <p:cNvSpPr txBox="1"/>
            <p:nvPr/>
          </p:nvSpPr>
          <p:spPr>
            <a:xfrm>
              <a:off x="1253067" y="5414872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Questions</a:t>
              </a:r>
              <a:endParaRPr/>
            </a:p>
          </p:txBody>
        </p:sp>
        <p:sp>
          <p:nvSpPr>
            <p:cNvPr id="178" name="Google Shape;178;p27"/>
            <p:cNvSpPr txBox="1"/>
            <p:nvPr/>
          </p:nvSpPr>
          <p:spPr>
            <a:xfrm>
              <a:off x="1253067" y="5964176"/>
              <a:ext cx="3954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27"/>
          <p:cNvSpPr txBox="1"/>
          <p:nvPr/>
        </p:nvSpPr>
        <p:spPr>
          <a:xfrm>
            <a:off x="1253067" y="2244606"/>
            <a:ext cx="39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UML Diagrams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