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2" r:id="rId6"/>
    <p:sldId id="267" r:id="rId7"/>
    <p:sldId id="260" r:id="rId8"/>
    <p:sldId id="268" r:id="rId9"/>
    <p:sldId id="269" r:id="rId10"/>
    <p:sldId id="270" r:id="rId11"/>
    <p:sldId id="271" r:id="rId12"/>
    <p:sldId id="266" r:id="rId13"/>
  </p:sldIdLst>
  <p:sldSz cx="18288000" cy="10287000"/>
  <p:notesSz cx="6858000" cy="9144000"/>
  <p:embeddedFontLst>
    <p:embeddedFont>
      <p:font typeface="Wingdings 3" panose="05040102010807070707" pitchFamily="18" charset="2"/>
      <p:regular r:id="rId15"/>
    </p:embeddedFont>
    <p:embeddedFont>
      <p:font typeface="Cocomat Pro Heavy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lephant" panose="02020904090505020303" pitchFamily="18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Imprint MT Shadow" panose="04020605060303030202" pitchFamily="82" charset="0"/>
      <p:regular r:id="rId24"/>
    </p:embeddedFont>
    <p:embeddedFont>
      <p:font typeface="Algerian" panose="04020705040A02060702" pitchFamily="82" charset="0"/>
      <p:regular r:id="rId25"/>
    </p:embeddedFont>
    <p:embeddedFont>
      <p:font typeface="Open Sans Light" panose="020B0604020202020204" charset="0"/>
      <p:regular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group%20projec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51146606674165718"/>
          <c:y val="6.7567567567567571E-2"/>
          <c:w val="0.37320897387826524"/>
          <c:h val="0.84728523799389943"/>
        </c:manualLayout>
      </c:layout>
      <c:doughnutChart>
        <c:varyColors val="1"/>
        <c:ser>
          <c:idx val="0"/>
          <c:order val="0"/>
          <c:tx>
            <c:strRef>
              <c:f>Sheet5!$Q$3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6B-4DCA-9B77-C0B76561D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6B-4DCA-9B77-C0B76561D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6B-4DCA-9B77-C0B76561D6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6B-4DCA-9B77-C0B76561D6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6B-4DCA-9B77-C0B76561D6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A6B-4DCA-9B77-C0B76561D6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A6B-4DCA-9B77-C0B76561D6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A6B-4DCA-9B77-C0B76561D6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A6B-4DCA-9B77-C0B76561D6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A6B-4DCA-9B77-C0B76561D64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A6B-4DCA-9B77-C0B76561D64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BA6B-4DCA-9B77-C0B76561D64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BA6B-4DCA-9B77-C0B76561D64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BA6B-4DCA-9B77-C0B76561D64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BA6B-4DCA-9B77-C0B76561D64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BA6B-4DCA-9B77-C0B76561D64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BA6B-4DCA-9B77-C0B76561D64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BA6B-4DCA-9B77-C0B76561D64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BA6B-4DCA-9B77-C0B76561D64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BA6B-4DCA-9B77-C0B76561D64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BA6B-4DCA-9B77-C0B76561D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Sheet5!$P$4:$P$25</c:f>
              <c:strCache>
                <c:ptCount val="21"/>
                <c:pt idx="0">
                  <c:v>SBL Pvt Ltd</c:v>
                </c:pt>
                <c:pt idx="1">
                  <c:v>Dr Reckeweg &amp; Co</c:v>
                </c:pt>
                <c:pt idx="2">
                  <c:v>Bakson Drugs &amp; Pharmaceuticals Pvt. Ltd.</c:v>
                </c:pt>
                <c:pt idx="3">
                  <c:v>Dr Willmar Schwabe India Pvt Ltd</c:v>
                </c:pt>
                <c:pt idx="4">
                  <c:v>Adel Pekana Germany</c:v>
                </c:pt>
                <c:pt idx="5">
                  <c:v>Bakson's Homeopathy</c:v>
                </c:pt>
                <c:pt idx="6">
                  <c:v>Wheezal Homeo Pharma</c:v>
                </c:pt>
                <c:pt idx="7">
                  <c:v>New Life Laboratories Pvt Ltd</c:v>
                </c:pt>
                <c:pt idx="8">
                  <c:v>Medisynth Chemicals Pvt Ltd</c:v>
                </c:pt>
                <c:pt idx="9">
                  <c:v>Lord's Homoeopathic Laboratory Pvt Ltd</c:v>
                </c:pt>
                <c:pt idx="10">
                  <c:v>HAPDCO</c:v>
                </c:pt>
                <c:pt idx="11">
                  <c:v>HASLAB</c:v>
                </c:pt>
                <c:pt idx="12">
                  <c:v>Bjain Pharmaceuticals Pvt Ltd</c:v>
                </c:pt>
                <c:pt idx="13">
                  <c:v>Allen Homoeo &amp; Herbal Products Ltd</c:v>
                </c:pt>
                <c:pt idx="14">
                  <c:v>Adven Biotech Pvt Ltd</c:v>
                </c:pt>
                <c:pt idx="15">
                  <c:v>St. George’s Homoeopathy</c:v>
                </c:pt>
                <c:pt idx="16">
                  <c:v>Similia Homoeo Laboratory</c:v>
                </c:pt>
                <c:pt idx="17">
                  <c:v>Homoeo Laboratories</c:v>
                </c:pt>
                <c:pt idx="18">
                  <c:v>Bhargava Phytolab</c:v>
                </c:pt>
                <c:pt idx="19">
                  <c:v>Bangalore Bio-Plasgens</c:v>
                </c:pt>
                <c:pt idx="20">
                  <c:v>Fourrts India Laboratories Pvt Ltd</c:v>
                </c:pt>
              </c:strCache>
            </c:strRef>
          </c:cat>
          <c:val>
            <c:numRef>
              <c:f>Sheet5!$Q$4:$Q$25</c:f>
              <c:numCache>
                <c:formatCode>General</c:formatCode>
                <c:ptCount val="21"/>
                <c:pt idx="0">
                  <c:v>135</c:v>
                </c:pt>
                <c:pt idx="1">
                  <c:v>75</c:v>
                </c:pt>
                <c:pt idx="2">
                  <c:v>31</c:v>
                </c:pt>
                <c:pt idx="3">
                  <c:v>30</c:v>
                </c:pt>
                <c:pt idx="4">
                  <c:v>19</c:v>
                </c:pt>
                <c:pt idx="5">
                  <c:v>18</c:v>
                </c:pt>
                <c:pt idx="6">
                  <c:v>9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A-BA6B-4DCA-9B77-C0B76561D6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9.9206349206349201E-4"/>
          <c:y val="0.14993651131446406"/>
          <c:w val="0.39151738845144357"/>
          <c:h val="0.85006348868553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404358684912668E-2"/>
          <c:y val="3.7759106331220794E-2"/>
          <c:w val="0.96570433578078863"/>
          <c:h val="0.78812947387258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Sheet5!$A$2:$A$15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3"/>
                <c:pt idx="0">
                  <c:v>9</c:v>
                </c:pt>
                <c:pt idx="1">
                  <c:v>40</c:v>
                </c:pt>
                <c:pt idx="2">
                  <c:v>73</c:v>
                </c:pt>
                <c:pt idx="3">
                  <c:v>20</c:v>
                </c:pt>
                <c:pt idx="4">
                  <c:v>12</c:v>
                </c:pt>
                <c:pt idx="5">
                  <c:v>23</c:v>
                </c:pt>
                <c:pt idx="6">
                  <c:v>4</c:v>
                </c:pt>
                <c:pt idx="7">
                  <c:v>36</c:v>
                </c:pt>
                <c:pt idx="8">
                  <c:v>17</c:v>
                </c:pt>
                <c:pt idx="9">
                  <c:v>32</c:v>
                </c:pt>
                <c:pt idx="10">
                  <c:v>12</c:v>
                </c:pt>
                <c:pt idx="11">
                  <c:v>16</c:v>
                </c:pt>
                <c:pt idx="1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0C-42C1-A182-A4A7D4F26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4505008"/>
        <c:axId val="-2074511536"/>
      </c:barChart>
      <c:catAx>
        <c:axId val="-207450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511536"/>
        <c:crosses val="autoZero"/>
        <c:auto val="1"/>
        <c:lblAlgn val="ctr"/>
        <c:lblOffset val="100"/>
        <c:noMultiLvlLbl val="0"/>
      </c:catAx>
      <c:valAx>
        <c:axId val="-20745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-2074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(1).xlsx]Sheet5!PivotTable2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6485593467483233"/>
          <c:y val="3.9480898221055704E-3"/>
          <c:w val="0.48319409448818895"/>
          <c:h val="0.94125148245358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Sheet5!$D$2:$D$23</c:f>
              <c:strCache>
                <c:ptCount val="21"/>
                <c:pt idx="0">
                  <c:v>St. George’s Homoeopathy</c:v>
                </c:pt>
                <c:pt idx="1">
                  <c:v>Bakson's Homeopathy</c:v>
                </c:pt>
                <c:pt idx="2">
                  <c:v>Similia Homoeo Laboratory</c:v>
                </c:pt>
                <c:pt idx="3">
                  <c:v>HASLAB</c:v>
                </c:pt>
                <c:pt idx="4">
                  <c:v>Lord's Homoeopathic Laboratory Pvt Ltd</c:v>
                </c:pt>
                <c:pt idx="5">
                  <c:v>Homoeo Laboratories</c:v>
                </c:pt>
                <c:pt idx="6">
                  <c:v>Adven Biotech Pvt Ltd</c:v>
                </c:pt>
                <c:pt idx="7">
                  <c:v>Adel Pekana Germany</c:v>
                </c:pt>
                <c:pt idx="8">
                  <c:v>Medisynth Chemicals Pvt Ltd</c:v>
                </c:pt>
                <c:pt idx="9">
                  <c:v>Fourrts India Laboratories Pvt Ltd</c:v>
                </c:pt>
                <c:pt idx="10">
                  <c:v>Bjain Pharmaceuticals Pvt Ltd</c:v>
                </c:pt>
                <c:pt idx="11">
                  <c:v>Allen Homoeo &amp; Herbal Products Ltd</c:v>
                </c:pt>
                <c:pt idx="12">
                  <c:v>HAPDCO</c:v>
                </c:pt>
                <c:pt idx="13">
                  <c:v>Bangalore Bio-Plasgens</c:v>
                </c:pt>
                <c:pt idx="14">
                  <c:v>Wheezal Homeo Pharma</c:v>
                </c:pt>
                <c:pt idx="15">
                  <c:v>Dr Willmar Schwabe India Pvt Ltd</c:v>
                </c:pt>
                <c:pt idx="16">
                  <c:v>Bakson Drugs &amp; Pharmaceuticals Pvt. Ltd.</c:v>
                </c:pt>
                <c:pt idx="17">
                  <c:v>Dr Reckeweg &amp; Co</c:v>
                </c:pt>
                <c:pt idx="18">
                  <c:v>New Life Laboratories Pvt Ltd</c:v>
                </c:pt>
                <c:pt idx="19">
                  <c:v>SBL Pvt Ltd</c:v>
                </c:pt>
                <c:pt idx="20">
                  <c:v>Bhargava Phytolab</c:v>
                </c:pt>
              </c:strCache>
            </c:strRef>
          </c:cat>
          <c:val>
            <c:numRef>
              <c:f>Sheet5!$E$2:$E$23</c:f>
              <c:numCache>
                <c:formatCode>0</c:formatCode>
                <c:ptCount val="21"/>
                <c:pt idx="0">
                  <c:v>53</c:v>
                </c:pt>
                <c:pt idx="1">
                  <c:v>71.944444444444443</c:v>
                </c:pt>
                <c:pt idx="2">
                  <c:v>74</c:v>
                </c:pt>
                <c:pt idx="3">
                  <c:v>76.5</c:v>
                </c:pt>
                <c:pt idx="4">
                  <c:v>93</c:v>
                </c:pt>
                <c:pt idx="5">
                  <c:v>107</c:v>
                </c:pt>
                <c:pt idx="6">
                  <c:v>130</c:v>
                </c:pt>
                <c:pt idx="7">
                  <c:v>152.52631578947367</c:v>
                </c:pt>
                <c:pt idx="8">
                  <c:v>164.8</c:v>
                </c:pt>
                <c:pt idx="9">
                  <c:v>195</c:v>
                </c:pt>
                <c:pt idx="10">
                  <c:v>261</c:v>
                </c:pt>
                <c:pt idx="11">
                  <c:v>266.5</c:v>
                </c:pt>
                <c:pt idx="12">
                  <c:v>278</c:v>
                </c:pt>
                <c:pt idx="13">
                  <c:v>280</c:v>
                </c:pt>
                <c:pt idx="14">
                  <c:v>295.77777777777777</c:v>
                </c:pt>
                <c:pt idx="15">
                  <c:v>315.26666666666665</c:v>
                </c:pt>
                <c:pt idx="16">
                  <c:v>350.90322580645159</c:v>
                </c:pt>
                <c:pt idx="17">
                  <c:v>361.81333333333333</c:v>
                </c:pt>
                <c:pt idx="18">
                  <c:v>491</c:v>
                </c:pt>
                <c:pt idx="19">
                  <c:v>543.73333333333335</c:v>
                </c:pt>
                <c:pt idx="20">
                  <c:v>1008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96-4E63-9869-77E62681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74510448"/>
        <c:axId val="-2074509904"/>
      </c:barChart>
      <c:catAx>
        <c:axId val="-207451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2074509904"/>
        <c:crosses val="autoZero"/>
        <c:auto val="1"/>
        <c:lblAlgn val="ctr"/>
        <c:lblOffset val="100"/>
        <c:noMultiLvlLbl val="0"/>
      </c:catAx>
      <c:valAx>
        <c:axId val="-207450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510448"/>
        <c:crosses val="autoZero"/>
        <c:crossBetween val="between"/>
      </c:valAx>
      <c:spPr>
        <a:solidFill>
          <a:schemeClr val="accent1"/>
        </a:solidFill>
        <a:ln>
          <a:solidFill>
            <a:srgbClr val="92D050"/>
          </a:solidFill>
        </a:ln>
        <a:effectLst/>
      </c:spPr>
    </c:plotArea>
    <c:plotVisOnly val="1"/>
    <c:dispBlanksAs val="gap"/>
    <c:showDLblsOverMax val="0"/>
  </c:chart>
  <c:spPr>
    <a:noFill/>
    <a:ln w="508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78686020439874"/>
          <c:y val="0.13250306211723534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4507184"/>
        <c:axId val="-2074506640"/>
      </c:barChart>
      <c:catAx>
        <c:axId val="-207450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2074506640"/>
        <c:crosses val="autoZero"/>
        <c:auto val="1"/>
        <c:lblAlgn val="ctr"/>
        <c:lblOffset val="100"/>
        <c:noMultiLvlLbl val="0"/>
      </c:catAx>
      <c:valAx>
        <c:axId val="-2074506640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50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noFill/>
      <a:round/>
    </a:ln>
    <a:effectLst>
      <a:glow rad="127000">
        <a:schemeClr val="accent1">
          <a:alpha val="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(1).xlsx]Sheet5!PivotTable1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Sheet5!$L$1</c:f>
              <c:strCache>
                <c:ptCount val="1"/>
                <c:pt idx="0">
                  <c:v>Min of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Sheet5!$L$2:$L$23</c:f>
              <c:numCache>
                <c:formatCode>0</c:formatCode>
                <c:ptCount val="21"/>
                <c:pt idx="0">
                  <c:v>237</c:v>
                </c:pt>
                <c:pt idx="1">
                  <c:v>550</c:v>
                </c:pt>
                <c:pt idx="2">
                  <c:v>123</c:v>
                </c:pt>
                <c:pt idx="3">
                  <c:v>167</c:v>
                </c:pt>
                <c:pt idx="4">
                  <c:v>45</c:v>
                </c:pt>
                <c:pt idx="5">
                  <c:v>97</c:v>
                </c:pt>
                <c:pt idx="6">
                  <c:v>170</c:v>
                </c:pt>
                <c:pt idx="7">
                  <c:v>172</c:v>
                </c:pt>
                <c:pt idx="8">
                  <c:v>121</c:v>
                </c:pt>
                <c:pt idx="9">
                  <c:v>70</c:v>
                </c:pt>
                <c:pt idx="10">
                  <c:v>94</c:v>
                </c:pt>
                <c:pt idx="11">
                  <c:v>84</c:v>
                </c:pt>
                <c:pt idx="12">
                  <c:v>144</c:v>
                </c:pt>
                <c:pt idx="13">
                  <c:v>94</c:v>
                </c:pt>
                <c:pt idx="14">
                  <c:v>142</c:v>
                </c:pt>
                <c:pt idx="15">
                  <c:v>98</c:v>
                </c:pt>
                <c:pt idx="16">
                  <c:v>104</c:v>
                </c:pt>
                <c:pt idx="17">
                  <c:v>45</c:v>
                </c:pt>
                <c:pt idx="18">
                  <c:v>162</c:v>
                </c:pt>
                <c:pt idx="19">
                  <c:v>141</c:v>
                </c:pt>
                <c:pt idx="2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Sheet5!$M$2:$M$23</c:f>
              <c:numCache>
                <c:formatCode>0</c:formatCode>
                <c:ptCount val="21"/>
                <c:pt idx="0">
                  <c:v>309.84210526315792</c:v>
                </c:pt>
                <c:pt idx="1">
                  <c:v>550</c:v>
                </c:pt>
                <c:pt idx="2">
                  <c:v>138</c:v>
                </c:pt>
                <c:pt idx="3">
                  <c:v>297.32258064516128</c:v>
                </c:pt>
                <c:pt idx="4">
                  <c:v>396.05555555555554</c:v>
                </c:pt>
                <c:pt idx="5">
                  <c:v>97</c:v>
                </c:pt>
                <c:pt idx="6">
                  <c:v>170</c:v>
                </c:pt>
                <c:pt idx="7">
                  <c:v>246.5</c:v>
                </c:pt>
                <c:pt idx="8">
                  <c:v>239.18666666666667</c:v>
                </c:pt>
                <c:pt idx="9">
                  <c:v>214.26666666666668</c:v>
                </c:pt>
                <c:pt idx="10">
                  <c:v>94</c:v>
                </c:pt>
                <c:pt idx="11">
                  <c:v>108</c:v>
                </c:pt>
                <c:pt idx="12">
                  <c:v>145.5</c:v>
                </c:pt>
                <c:pt idx="13">
                  <c:v>94</c:v>
                </c:pt>
                <c:pt idx="14">
                  <c:v>599</c:v>
                </c:pt>
                <c:pt idx="15">
                  <c:v>190</c:v>
                </c:pt>
                <c:pt idx="16">
                  <c:v>157</c:v>
                </c:pt>
                <c:pt idx="17">
                  <c:v>130.80000000000001</c:v>
                </c:pt>
                <c:pt idx="18">
                  <c:v>162</c:v>
                </c:pt>
                <c:pt idx="19">
                  <c:v>141</c:v>
                </c:pt>
                <c:pt idx="20">
                  <c:v>163.33333333333334</c:v>
                </c:pt>
              </c:numCache>
            </c:numRef>
          </c:val>
        </c:ser>
        <c:ser>
          <c:idx val="2"/>
          <c:order val="2"/>
          <c:tx>
            <c:strRef>
              <c:f>Sheet5!$N$1</c:f>
              <c:strCache>
                <c:ptCount val="1"/>
                <c:pt idx="0">
                  <c:v>Max of 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Sheet5!$N$2:$N$23</c:f>
              <c:numCache>
                <c:formatCode>0</c:formatCode>
                <c:ptCount val="21"/>
                <c:pt idx="0">
                  <c:v>791</c:v>
                </c:pt>
                <c:pt idx="1">
                  <c:v>550</c:v>
                </c:pt>
                <c:pt idx="2">
                  <c:v>153</c:v>
                </c:pt>
                <c:pt idx="3">
                  <c:v>448</c:v>
                </c:pt>
                <c:pt idx="4">
                  <c:v>634</c:v>
                </c:pt>
                <c:pt idx="5">
                  <c:v>97</c:v>
                </c:pt>
                <c:pt idx="6">
                  <c:v>170</c:v>
                </c:pt>
                <c:pt idx="7">
                  <c:v>321</c:v>
                </c:pt>
                <c:pt idx="8">
                  <c:v>968</c:v>
                </c:pt>
                <c:pt idx="9">
                  <c:v>756</c:v>
                </c:pt>
                <c:pt idx="10">
                  <c:v>94</c:v>
                </c:pt>
                <c:pt idx="11">
                  <c:v>154</c:v>
                </c:pt>
                <c:pt idx="12">
                  <c:v>147</c:v>
                </c:pt>
                <c:pt idx="13">
                  <c:v>94</c:v>
                </c:pt>
                <c:pt idx="14">
                  <c:v>1056</c:v>
                </c:pt>
                <c:pt idx="15">
                  <c:v>272</c:v>
                </c:pt>
                <c:pt idx="16">
                  <c:v>240</c:v>
                </c:pt>
                <c:pt idx="17">
                  <c:v>458</c:v>
                </c:pt>
                <c:pt idx="18">
                  <c:v>162</c:v>
                </c:pt>
                <c:pt idx="19">
                  <c:v>141</c:v>
                </c:pt>
                <c:pt idx="20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74505552"/>
        <c:axId val="-154215600"/>
      </c:barChart>
      <c:catAx>
        <c:axId val="-2074505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54215600"/>
        <c:crosses val="autoZero"/>
        <c:auto val="1"/>
        <c:lblAlgn val="ctr"/>
        <c:lblOffset val="100"/>
        <c:noMultiLvlLbl val="0"/>
      </c:catAx>
      <c:valAx>
        <c:axId val="-15421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50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9088382523601"/>
          <c:y val="0.95016314137203439"/>
          <c:w val="0.69292886191271263"/>
          <c:h val="3.6764963203129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E5F-2E1C-4943-B77A-2485CA48E25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187B-7817-4471-AECE-1862DD35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24200" y="0"/>
            <a:ext cx="1136410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1mg Homeopathy Medicine</a:t>
            </a:r>
          </a:p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         Data Analysis</a:t>
            </a:r>
            <a:endParaRPr lang="en-US" sz="6000" b="1" dirty="0">
              <a:solidFill>
                <a:srgbClr val="05066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4800" y="190500"/>
            <a:ext cx="1524000" cy="1214445"/>
          </a:xfrm>
          <a:custGeom>
            <a:avLst/>
            <a:gdLst/>
            <a:ahLst/>
            <a:cxnLst/>
            <a:rect l="l" t="t" r="r" b="b"/>
            <a:pathLst>
              <a:path w="1001904" h="1012450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omeopathy - Which Way Now? - Homeopathic Remedi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38500"/>
            <a:ext cx="9467850" cy="5464149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7859613"/>
            <a:ext cx="556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Presented by</a:t>
            </a:r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Mayur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Paunikar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Aayush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Kataria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Maasahebbi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Ustad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15963"/>
              </p:ext>
            </p:extLst>
          </p:nvPr>
        </p:nvGraphicFramePr>
        <p:xfrm>
          <a:off x="10295860" y="0"/>
          <a:ext cx="8001000" cy="1028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09600" y="419100"/>
            <a:ext cx="8534400" cy="838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Prices by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813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price range of brands such as Lord's Homoeopathic Laboratory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Co,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India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varies significantly, with some products priced at a lower rate and others at a higher rate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Similarly, we can observe that brands such as St. George’s Homoeopathy,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Similia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Homoeo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Laboratory, and HASLAB might produce medicines with the same price range, as their minimum, maximum, and average values are identical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18288000" cy="9563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9600" y="-276700"/>
            <a:ext cx="11184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Dynamic </a:t>
            </a:r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Dashboard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00400" y="7397960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43287" y="7893108"/>
            <a:ext cx="3227504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676773" y="7893108"/>
            <a:ext cx="3227504" cy="3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037309" y="1279658"/>
            <a:ext cx="10267019" cy="122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endParaRPr lang="en-US" sz="7508" dirty="0">
              <a:solidFill>
                <a:srgbClr val="1F4A7A"/>
              </a:solidFill>
              <a:latin typeface="Cocomat Pro Heavy Bold"/>
            </a:endParaRPr>
          </a:p>
        </p:txBody>
      </p:sp>
      <p:sp>
        <p:nvSpPr>
          <p:cNvPr id="27" name="TextBox 26"/>
          <p:cNvSpPr txBox="1"/>
          <p:nvPr/>
        </p:nvSpPr>
        <p:spPr>
          <a:xfrm rot="20802601">
            <a:off x="2026359" y="3612117"/>
            <a:ext cx="13656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atin typeface="Algerian" panose="04020705040A02060702" pitchFamily="82" charset="0"/>
              </a:rPr>
              <a:t>Thank You</a:t>
            </a:r>
            <a:endParaRPr lang="en-IN" sz="16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730982" y="4606509"/>
            <a:ext cx="2811895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endParaRPr lang="en-US" sz="14639" dirty="0" smtClean="0">
              <a:solidFill>
                <a:srgbClr val="05066D"/>
              </a:solidFill>
              <a:latin typeface="Cocomat Pro Heavy Bold"/>
            </a:endParaRPr>
          </a:p>
          <a:p>
            <a:pPr algn="ctr">
              <a:lnSpc>
                <a:spcPts val="20495"/>
              </a:lnSpc>
            </a:pPr>
            <a:endParaRPr lang="en-US" sz="14639" dirty="0">
              <a:solidFill>
                <a:srgbClr val="05066D"/>
              </a:solidFill>
              <a:latin typeface="Cocomat Pro Heavy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995021"/>
            <a:ext cx="10287000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 dirty="0" smtClean="0">
                <a:solidFill>
                  <a:srgbClr val="05066D"/>
                </a:solidFill>
                <a:latin typeface="Elephant" panose="02020904090505020303" pitchFamily="18" charset="0"/>
              </a:rPr>
              <a:t>Why this Project?</a:t>
            </a:r>
            <a:endParaRPr lang="en-US" sz="7784" dirty="0">
              <a:solidFill>
                <a:srgbClr val="05066D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962400" y="3086100"/>
            <a:ext cx="9372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are undertaking this project to meet the increasing demand for reliable homeopathic medicines in the market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Our goal is to provide high-quality and genuine products that are currently lacking or limited in availability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aim to support alternative healthcare options and cater to individuals seeking holistic remedies.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2857500"/>
            <a:ext cx="9906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Scraped and 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to identify the most effective and popular homeopathic medicines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Choose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best products based on customer preferences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800100"/>
            <a:ext cx="12649200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898"/>
              </a:lnSpc>
              <a:spcBef>
                <a:spcPct val="0"/>
              </a:spcBef>
            </a:pPr>
            <a:r>
              <a:rPr lang="en-IN" sz="7200" dirty="0" smtClean="0">
                <a:latin typeface="Elephant" panose="02020904090505020303" pitchFamily="18" charset="0"/>
              </a:rPr>
              <a:t>  Objectives </a:t>
            </a:r>
            <a:r>
              <a:rPr lang="en-IN" sz="7200" dirty="0">
                <a:latin typeface="Elephant" panose="02020904090505020303" pitchFamily="18" charset="0"/>
              </a:rPr>
              <a:t>of this </a:t>
            </a:r>
            <a:r>
              <a:rPr lang="en-IN" sz="7200" dirty="0" smtClean="0">
                <a:latin typeface="Elephant" panose="02020904090505020303" pitchFamily="18" charset="0"/>
              </a:rPr>
              <a:t>project</a:t>
            </a:r>
            <a:endParaRPr lang="en-IN" sz="7200" dirty="0">
              <a:latin typeface="Elephant" panose="02020904090505020303" pitchFamily="18" charset="0"/>
            </a:endParaRPr>
          </a:p>
          <a:p>
            <a:pPr lvl="0">
              <a:lnSpc>
                <a:spcPts val="10898"/>
              </a:lnSpc>
              <a:spcBef>
                <a:spcPct val="0"/>
              </a:spcBef>
            </a:pPr>
            <a:endParaRPr lang="en-US" dirty="0">
              <a:solidFill>
                <a:srgbClr val="05066D"/>
              </a:solidFill>
              <a:latin typeface="Cocomat Pro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750687"/>
            <a:ext cx="18288001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57200" y="1182171"/>
            <a:ext cx="12489541" cy="128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</a:t>
            </a:r>
            <a:r>
              <a:rPr lang="en-US" sz="7200" b="1" dirty="0" smtClean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1mg</a:t>
            </a:r>
            <a:endParaRPr lang="en-US" sz="7200" b="1" dirty="0">
              <a:solidFill>
                <a:srgbClr val="05066D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1600" y="3206905"/>
            <a:ext cx="13849132" cy="495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  <a:endParaRPr lang="en-US" sz="4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47" y="293982"/>
            <a:ext cx="5176985" cy="9650643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19832" y="6362700"/>
            <a:ext cx="10591800" cy="103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19900" b="1" dirty="0" smtClean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endParaRPr lang="en-US" sz="23900" b="1" dirty="0">
              <a:solidFill>
                <a:srgbClr val="000000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0800" y="342900"/>
            <a:ext cx="7848600" cy="990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0599"/>
              </a:lnSpc>
              <a:spcBef>
                <a:spcPct val="0"/>
              </a:spcBef>
            </a:pP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4 Medicines (Rating wise)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99645"/>
              </p:ext>
            </p:extLst>
          </p:nvPr>
        </p:nvGraphicFramePr>
        <p:xfrm>
          <a:off x="1447800" y="1852466"/>
          <a:ext cx="11125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7462" y="7771189"/>
            <a:ext cx="1334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this chart we can derive  SBL Pvt Ltd, has major positive impact in homeopathy market followed by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Reckeweg&amp;Co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,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Bakson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Drugs &amp; Pharmaceuticals Pvt Ltd and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Indai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Pvt Ltd</a:t>
            </a:r>
          </a:p>
        </p:txBody>
      </p:sp>
    </p:spTree>
    <p:extLst>
      <p:ext uri="{BB962C8B-B14F-4D97-AF65-F5344CB8AC3E}">
        <p14:creationId xmlns:p14="http://schemas.microsoft.com/office/powerpoint/2010/main" val="3730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Rounded Rectangle 16"/>
          <p:cNvSpPr/>
          <p:nvPr/>
        </p:nvSpPr>
        <p:spPr>
          <a:xfrm>
            <a:off x="3581400" y="495300"/>
            <a:ext cx="80010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</a:t>
            </a:r>
            <a:r>
              <a:rPr lang="en-US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Products by </a:t>
            </a:r>
            <a:r>
              <a:rPr lang="en-US" sz="36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key_benefits</a:t>
            </a: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Area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xmlns="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080485"/>
              </p:ext>
            </p:extLst>
          </p:nvPr>
        </p:nvGraphicFramePr>
        <p:xfrm>
          <a:off x="609600" y="1943101"/>
          <a:ext cx="13335000" cy="545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8115300"/>
            <a:ext cx="11493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major number of medicines are for digestion and skin while joints, hair, blood and respiratory market is still underutilized.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10839"/>
              </p:ext>
            </p:extLst>
          </p:nvPr>
        </p:nvGraphicFramePr>
        <p:xfrm>
          <a:off x="10134600" y="15063"/>
          <a:ext cx="7620000" cy="102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219200" y="190500"/>
            <a:ext cx="8763000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bg1"/>
                </a:solidFill>
              </a:rPr>
              <a:t>Average Number of </a:t>
            </a:r>
            <a:r>
              <a:rPr lang="en-US" sz="3200" dirty="0">
                <a:solidFill>
                  <a:schemeClr val="bg1"/>
                </a:solidFill>
              </a:rPr>
              <a:t>Ratings</a:t>
            </a:r>
            <a:r>
              <a:rPr lang="en-US" sz="3200" b="1" dirty="0">
                <a:solidFill>
                  <a:schemeClr val="bg1"/>
                </a:solidFill>
              </a:rPr>
              <a:t> by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19300"/>
            <a:ext cx="8915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Bhargava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Phytolab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highest number of customer ratings, indicating a strong reputation and trust among consumers. This highlights the company's commitment to producing high-quality products that meet customer expectations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SBL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and Dr.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 are the leading brands with the highest number of medicines rated above 4 points. This suggests that these brands consistently deliver effective and reliable medications, making them popular choices among consumers. It also demonstrates their focus on quality and customer satisfaction.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6401" y="419100"/>
            <a:ext cx="112776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3600" b="1" dirty="0" smtClean="0"/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Range of Medicines Across </a:t>
            </a:r>
            <a:r>
              <a:rPr lang="en-US" sz="40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Areas</a:t>
            </a:r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4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5875"/>
              </p:ext>
            </p:extLst>
          </p:nvPr>
        </p:nvGraphicFramePr>
        <p:xfrm>
          <a:off x="304800" y="2090813"/>
          <a:ext cx="1341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886700"/>
            <a:ext cx="1485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Tata1mg offers a wide range of products for digestion and skin, showing their understanding of customer needs in these areas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Tata1mg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excels in offering diverse products, prioritizing customer satisfaction, and addressing crucial health concerns.</a:t>
            </a:r>
          </a:p>
        </p:txBody>
      </p:sp>
    </p:spTree>
    <p:extLst>
      <p:ext uri="{BB962C8B-B14F-4D97-AF65-F5344CB8AC3E}">
        <p14:creationId xmlns:p14="http://schemas.microsoft.com/office/powerpoint/2010/main" val="37612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321</TotalTime>
  <Words>477</Words>
  <Application>Microsoft Office PowerPoint</Application>
  <PresentationFormat>Custom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Wingdings 3</vt:lpstr>
      <vt:lpstr>Cocomat Pro Heavy</vt:lpstr>
      <vt:lpstr>Calibri</vt:lpstr>
      <vt:lpstr>Elephant</vt:lpstr>
      <vt:lpstr>Cocomat Pro Heavy Bold</vt:lpstr>
      <vt:lpstr>Cambria Math</vt:lpstr>
      <vt:lpstr>Arial</vt:lpstr>
      <vt:lpstr>Imprint MT Shadow</vt:lpstr>
      <vt:lpstr>Algerian</vt:lpstr>
      <vt:lpstr>Open Sans Light</vt:lpstr>
      <vt:lpstr>Trebuchet MS</vt:lpstr>
      <vt:lpstr>Montserrat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2006-08-16T00:00:00Z</dcterms:created>
  <dcterms:modified xsi:type="dcterms:W3CDTF">2023-06-26T18:14:09Z</dcterms:modified>
  <dc:identifier>DAFm5nZe-ao</dc:identifier>
</cp:coreProperties>
</file>