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333333"/>
    <a:srgbClr val="5E9732"/>
    <a:srgbClr val="7DC544"/>
    <a:srgbClr val="FF6A00"/>
    <a:srgbClr val="091547"/>
    <a:srgbClr val="46B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9" d="100"/>
          <a:sy n="99" d="100"/>
        </p:scale>
        <p:origin x="328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0"/>
            <a:ext cx="10363200" cy="159173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87"/>
            <a:ext cx="9144000" cy="1103841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166C-D065-6247-9F65-9F8010878550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6D8-6413-5743-87B8-16F00809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6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166C-D065-6247-9F65-9F8010878550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6D8-6413-5743-87B8-16F00809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6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2434167"/>
            <a:ext cx="2628900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2434167"/>
            <a:ext cx="7734300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166C-D065-6247-9F65-9F8010878550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6D8-6413-5743-87B8-16F00809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0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166C-D065-6247-9F65-9F8010878550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6D8-6413-5743-87B8-16F00809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6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1398263"/>
            <a:ext cx="10515600" cy="1901824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0596430"/>
            <a:ext cx="10515600" cy="100012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166C-D065-6247-9F65-9F8010878550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6D8-6413-5743-87B8-16F00809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2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3"/>
            <a:ext cx="51816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3"/>
            <a:ext cx="51816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166C-D065-6247-9F65-9F8010878550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6D8-6413-5743-87B8-16F00809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5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7"/>
            <a:ext cx="105156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3"/>
            <a:ext cx="5157787" cy="549274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0"/>
            <a:ext cx="5157787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1207753"/>
            <a:ext cx="5183188" cy="549274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6700500"/>
            <a:ext cx="5183188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166C-D065-6247-9F65-9F8010878550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6D8-6413-5743-87B8-16F00809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5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166C-D065-6247-9F65-9F8010878550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6D8-6413-5743-87B8-16F00809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166C-D065-6247-9F65-9F8010878550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6D8-6413-5743-87B8-16F00809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48000"/>
            <a:ext cx="3932237" cy="106680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4"/>
            <a:ext cx="6172200" cy="324908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716000"/>
            <a:ext cx="3932237" cy="2541058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166C-D065-6247-9F65-9F8010878550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6D8-6413-5743-87B8-16F00809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48000"/>
            <a:ext cx="3932237" cy="106680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4"/>
            <a:ext cx="6172200" cy="324908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716000"/>
            <a:ext cx="3932237" cy="2541058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166C-D065-6247-9F65-9F8010878550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36D8-6413-5743-87B8-16F00809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5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7"/>
            <a:ext cx="105156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3"/>
            <a:ext cx="105156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7"/>
            <a:ext cx="27432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F166C-D065-6247-9F65-9F8010878550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7"/>
            <a:ext cx="41148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7"/>
            <a:ext cx="27432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36D8-6413-5743-87B8-16F008098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kedin.com/in/aayush-khanna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70B95B3-7F52-804F-BEBF-D441D0D4DBE8}"/>
              </a:ext>
            </a:extLst>
          </p:cNvPr>
          <p:cNvSpPr/>
          <p:nvPr/>
        </p:nvSpPr>
        <p:spPr>
          <a:xfrm rot="19540101">
            <a:off x="-60488" y="13582121"/>
            <a:ext cx="4940681" cy="2167718"/>
          </a:xfrm>
          <a:prstGeom prst="rect">
            <a:avLst/>
          </a:prstGeom>
          <a:solidFill>
            <a:srgbClr val="5E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9329DC-35E4-FF48-870B-1EA21A70816F}"/>
              </a:ext>
            </a:extLst>
          </p:cNvPr>
          <p:cNvSpPr/>
          <p:nvPr/>
        </p:nvSpPr>
        <p:spPr>
          <a:xfrm rot="19540101">
            <a:off x="19349" y="4700586"/>
            <a:ext cx="15803197" cy="753196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1BBF90-975F-AD4A-9C05-9FEB365FBE07}"/>
              </a:ext>
            </a:extLst>
          </p:cNvPr>
          <p:cNvSpPr/>
          <p:nvPr/>
        </p:nvSpPr>
        <p:spPr>
          <a:xfrm rot="19540101">
            <a:off x="-2008499" y="-771135"/>
            <a:ext cx="9923564" cy="3724643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0C41D-9906-A64B-A385-B487D8D5E3A4}"/>
              </a:ext>
            </a:extLst>
          </p:cNvPr>
          <p:cNvSpPr txBox="1"/>
          <p:nvPr/>
        </p:nvSpPr>
        <p:spPr>
          <a:xfrm>
            <a:off x="288039" y="1005162"/>
            <a:ext cx="88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50" dirty="0">
                <a:solidFill>
                  <a:schemeClr val="bg1"/>
                </a:solidFill>
                <a:latin typeface="BadaBoom BB" panose="02000506020000020004" pitchFamily="2" charset="0"/>
              </a:rPr>
              <a:t>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18EBA-85C5-E645-8BBE-2439E1863F8B}"/>
              </a:ext>
            </a:extLst>
          </p:cNvPr>
          <p:cNvSpPr txBox="1"/>
          <p:nvPr/>
        </p:nvSpPr>
        <p:spPr>
          <a:xfrm>
            <a:off x="8391990" y="4128882"/>
            <a:ext cx="2217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50" dirty="0">
                <a:solidFill>
                  <a:schemeClr val="bg1"/>
                </a:solidFill>
                <a:latin typeface="BadaBoom BB" panose="02000506020000020004" pitchFamily="2" charset="0"/>
              </a:rPr>
              <a:t>Read my story @</a:t>
            </a:r>
          </a:p>
          <a:p>
            <a:r>
              <a:rPr lang="en-US" spc="100" dirty="0" err="1">
                <a:solidFill>
                  <a:srgbClr val="7DC544"/>
                </a:solidFill>
                <a:latin typeface="Bangers" pitchFamily="2" charset="77"/>
              </a:rPr>
              <a:t>Aayushkhanna.me</a:t>
            </a:r>
            <a:endParaRPr lang="en-US" spc="50" dirty="0">
              <a:solidFill>
                <a:srgbClr val="7DC544"/>
              </a:solidFill>
              <a:latin typeface="BadaBoom BB" panose="0200050602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E15FD-5751-E344-B401-2672A96857E1}"/>
              </a:ext>
            </a:extLst>
          </p:cNvPr>
          <p:cNvSpPr txBox="1"/>
          <p:nvPr/>
        </p:nvSpPr>
        <p:spPr>
          <a:xfrm>
            <a:off x="9930131" y="2826095"/>
            <a:ext cx="1523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50" dirty="0">
                <a:solidFill>
                  <a:schemeClr val="bg1"/>
                </a:solidFill>
                <a:latin typeface="BadaBoom BB" panose="02000506020000020004" pitchFamily="2" charset="0"/>
              </a:rPr>
              <a:t>Connect with me 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D90B4-F4FA-184D-85E8-9EA1BDD776B0}"/>
              </a:ext>
            </a:extLst>
          </p:cNvPr>
          <p:cNvSpPr txBox="1"/>
          <p:nvPr/>
        </p:nvSpPr>
        <p:spPr>
          <a:xfrm>
            <a:off x="288039" y="1589937"/>
            <a:ext cx="1787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50" dirty="0">
                <a:solidFill>
                  <a:schemeClr val="bg1"/>
                </a:solidFill>
                <a:latin typeface="BadaBoom BB" panose="02000506020000020004" pitchFamily="2" charset="0"/>
              </a:rPr>
              <a:t>Department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C58CA-5D7F-6E4C-8C42-BBE7D93518FF}"/>
              </a:ext>
            </a:extLst>
          </p:cNvPr>
          <p:cNvSpPr txBox="1"/>
          <p:nvPr/>
        </p:nvSpPr>
        <p:spPr>
          <a:xfrm>
            <a:off x="1253876" y="991438"/>
            <a:ext cx="2763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100" dirty="0">
                <a:solidFill>
                  <a:srgbClr val="7DC544"/>
                </a:solidFill>
                <a:latin typeface="Bangers" pitchFamily="2" charset="77"/>
              </a:rPr>
              <a:t>Frontend Developer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80D106-32F3-674A-9AD8-EBE1EA66428A}"/>
              </a:ext>
            </a:extLst>
          </p:cNvPr>
          <p:cNvSpPr txBox="1"/>
          <p:nvPr/>
        </p:nvSpPr>
        <p:spPr>
          <a:xfrm>
            <a:off x="6960665" y="5191953"/>
            <a:ext cx="16278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50" dirty="0">
                <a:solidFill>
                  <a:schemeClr val="bg1"/>
                </a:solidFill>
                <a:latin typeface="BadaBoom BB" panose="02000506020000020004" pitchFamily="2" charset="0"/>
              </a:rPr>
              <a:t>My schedule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8C3248-8AB8-E340-AFAA-EBDF12229B84}"/>
              </a:ext>
            </a:extLst>
          </p:cNvPr>
          <p:cNvSpPr txBox="1"/>
          <p:nvPr/>
        </p:nvSpPr>
        <p:spPr>
          <a:xfrm>
            <a:off x="4741513" y="6525495"/>
            <a:ext cx="1605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50" dirty="0">
                <a:solidFill>
                  <a:schemeClr val="bg1"/>
                </a:solidFill>
                <a:latin typeface="BadaBoom BB" panose="02000506020000020004" pitchFamily="2" charset="0"/>
              </a:rPr>
              <a:t>Best way to reach 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002D7-0F6D-8046-9EA5-FC1C3225964B}"/>
              </a:ext>
            </a:extLst>
          </p:cNvPr>
          <p:cNvSpPr txBox="1"/>
          <p:nvPr/>
        </p:nvSpPr>
        <p:spPr>
          <a:xfrm>
            <a:off x="2083323" y="1591102"/>
            <a:ext cx="147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100" dirty="0">
                <a:solidFill>
                  <a:srgbClr val="7DC544"/>
                </a:solidFill>
                <a:latin typeface="Bangers" pitchFamily="2" charset="77"/>
              </a:rPr>
              <a:t>Tech Team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79F7F-3F39-4540-A7E1-EFD80705B8F0}"/>
              </a:ext>
            </a:extLst>
          </p:cNvPr>
          <p:cNvSpPr txBox="1"/>
          <p:nvPr/>
        </p:nvSpPr>
        <p:spPr>
          <a:xfrm>
            <a:off x="6489521" y="6555165"/>
            <a:ext cx="2695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dirty="0">
                <a:solidFill>
                  <a:srgbClr val="7DC544"/>
                </a:solidFill>
                <a:latin typeface="Bangers" pitchFamily="2" charset="77"/>
              </a:rPr>
              <a:t>In-person/google/ meets &gt;&gt; Slack, email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8C4FFC-5F53-3A4B-9881-880208FF4E1A}"/>
              </a:ext>
            </a:extLst>
          </p:cNvPr>
          <p:cNvSpPr txBox="1"/>
          <p:nvPr/>
        </p:nvSpPr>
        <p:spPr>
          <a:xfrm>
            <a:off x="6960665" y="5648228"/>
            <a:ext cx="3502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100" dirty="0">
                <a:solidFill>
                  <a:srgbClr val="7DC544"/>
                </a:solidFill>
                <a:latin typeface="Bangers" pitchFamily="2" charset="77"/>
              </a:rPr>
              <a:t>Usually 9:30 am – 5:30pm  pst</a:t>
            </a:r>
          </a:p>
        </p:txBody>
      </p:sp>
      <p:pic>
        <p:nvPicPr>
          <p:cNvPr id="17" name="Graphic 16">
            <a:hlinkClick r:id="rId2"/>
            <a:extLst>
              <a:ext uri="{FF2B5EF4-FFF2-40B4-BE49-F238E27FC236}">
                <a16:creationId xmlns:a16="http://schemas.microsoft.com/office/drawing/2014/main" id="{DFF06404-55B9-0042-86E6-FCD6F9C01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5200" y="2959355"/>
            <a:ext cx="440053" cy="5029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40C852-44D6-614C-AD3B-F0963465652C}"/>
              </a:ext>
            </a:extLst>
          </p:cNvPr>
          <p:cNvSpPr txBox="1"/>
          <p:nvPr/>
        </p:nvSpPr>
        <p:spPr>
          <a:xfrm>
            <a:off x="282191" y="9511181"/>
            <a:ext cx="2632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50" dirty="0">
                <a:solidFill>
                  <a:schemeClr val="bg1"/>
                </a:solidFill>
                <a:latin typeface="BadaBoom BB" panose="02000506020000020004" pitchFamily="2" charset="0"/>
              </a:rPr>
              <a:t>Top three things to know while working with 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201A3C-A675-8748-B82F-5780B74C9421}"/>
              </a:ext>
            </a:extLst>
          </p:cNvPr>
          <p:cNvSpPr txBox="1"/>
          <p:nvPr/>
        </p:nvSpPr>
        <p:spPr>
          <a:xfrm>
            <a:off x="3283184" y="8827613"/>
            <a:ext cx="77598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7DC544"/>
                </a:solidFill>
                <a:latin typeface="BadaBoom BB" panose="02000506020000020004" pitchFamily="2" charset="0"/>
              </a:rPr>
              <a:t>I am a Visual learner - For example, I prefer learning about something through a video over reading an article. </a:t>
            </a:r>
          </a:p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7DC544"/>
                </a:solidFill>
                <a:latin typeface="BadaBoom BB" panose="02000506020000020004" pitchFamily="2" charset="0"/>
              </a:rPr>
              <a:t>I tend to not follow conventional rules and like to create/build something unique.</a:t>
            </a:r>
          </a:p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7DC544"/>
                </a:solidFill>
                <a:latin typeface="BadaBoom BB" panose="02000506020000020004" pitchFamily="2" charset="0"/>
              </a:rPr>
              <a:t>I am unopinionated on stuff that I do not know much about, and very passionate about things I like doing.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D5FF71-4386-B44C-A2FC-370167595069}"/>
              </a:ext>
            </a:extLst>
          </p:cNvPr>
          <p:cNvSpPr txBox="1"/>
          <p:nvPr/>
        </p:nvSpPr>
        <p:spPr>
          <a:xfrm>
            <a:off x="282191" y="14699554"/>
            <a:ext cx="2962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50" dirty="0">
                <a:solidFill>
                  <a:schemeClr val="bg1"/>
                </a:solidFill>
                <a:latin typeface="BadaBoom BB" panose="02000506020000020004" pitchFamily="2" charset="0"/>
              </a:rPr>
              <a:t>Collaboration and communication preferences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A6005E-264F-2446-BA57-95CDF576F42C}"/>
              </a:ext>
            </a:extLst>
          </p:cNvPr>
          <p:cNvSpPr txBox="1"/>
          <p:nvPr/>
        </p:nvSpPr>
        <p:spPr>
          <a:xfrm>
            <a:off x="715143" y="17263142"/>
            <a:ext cx="10738559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100" dirty="0">
                <a:solidFill>
                  <a:srgbClr val="5E9732"/>
                </a:solidFill>
                <a:latin typeface="BadaBoom BB" panose="02000506020000020004" pitchFamily="2" charset="0"/>
              </a:rPr>
              <a:t>recognition</a:t>
            </a:r>
          </a:p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Even though it is completely unnecessary, you are always welcome to stroke my ego, and flatter me with compliments. </a:t>
            </a:r>
          </a:p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I am terrible at taking compliments and often turn into a </a:t>
            </a:r>
            <a:r>
              <a:rPr lang="en-US" sz="2200" spc="100" dirty="0">
                <a:solidFill>
                  <a:srgbClr val="FF0000"/>
                </a:solidFill>
                <a:latin typeface="BadaBoom BB" panose="02000506020000020004" pitchFamily="2" charset="0"/>
              </a:rPr>
              <a:t>red tomato</a:t>
            </a: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.</a:t>
            </a:r>
          </a:p>
          <a:p>
            <a:endParaRPr lang="en-US" sz="2200" spc="100" dirty="0">
              <a:solidFill>
                <a:srgbClr val="091547"/>
              </a:solidFill>
              <a:latin typeface="BadaBoom BB" panose="02000506020000020004" pitchFamily="2" charset="0"/>
            </a:endParaRPr>
          </a:p>
          <a:p>
            <a:r>
              <a:rPr lang="en-US" sz="2200" spc="100" dirty="0">
                <a:solidFill>
                  <a:srgbClr val="5E9732"/>
                </a:solidFill>
                <a:latin typeface="BadaBoom BB" panose="02000506020000020004" pitchFamily="2" charset="0"/>
              </a:rPr>
              <a:t>Feedback</a:t>
            </a:r>
          </a:p>
          <a:p>
            <a:pPr marL="457200" indent="-457200">
              <a:buFontTx/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Both positive and negative feedback help me stay motivated in doing my work.</a:t>
            </a:r>
          </a:p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I am always vying to become better personally and professionally. I usually take feedback very positively.</a:t>
            </a:r>
          </a:p>
          <a:p>
            <a:pPr marL="457200" indent="-457200">
              <a:buFontTx/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Every sort of feedback is appreciated, The more the better. Especially if it’s related to the product.</a:t>
            </a:r>
          </a:p>
          <a:p>
            <a:endParaRPr lang="en-US" sz="2200" spc="100" dirty="0">
              <a:solidFill>
                <a:srgbClr val="091547"/>
              </a:solidFill>
              <a:latin typeface="BadaBoom BB" panose="02000506020000020004" pitchFamily="2" charset="0"/>
            </a:endParaRPr>
          </a:p>
          <a:p>
            <a:r>
              <a:rPr lang="en-US" sz="2200" spc="100" dirty="0">
                <a:solidFill>
                  <a:srgbClr val="5E9732"/>
                </a:solidFill>
                <a:latin typeface="BadaBoom BB" panose="02000506020000020004" pitchFamily="2" charset="0"/>
              </a:rPr>
              <a:t>miscellaneous</a:t>
            </a:r>
          </a:p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I am An awkward cookie who is Non-confrontational by nature. I Have a hard time saying ‘no’.</a:t>
            </a:r>
          </a:p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I love when there are clear and concise tasks/goals.</a:t>
            </a:r>
          </a:p>
          <a:p>
            <a:pPr marL="457200" indent="-457200">
              <a:buFontTx/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If I’m not able to complete a task I’ll always try to be straight forward about it.</a:t>
            </a:r>
          </a:p>
          <a:p>
            <a:pPr marL="457200" indent="-457200">
              <a:buFontTx/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If I’m blocking you on anything, please do let me know asap and </a:t>
            </a:r>
            <a:r>
              <a:rPr lang="en-US" sz="2200" spc="100" dirty="0" err="1">
                <a:solidFill>
                  <a:srgbClr val="222222"/>
                </a:solidFill>
                <a:latin typeface="BadaBoom BB" panose="02000506020000020004" pitchFamily="2" charset="0"/>
              </a:rPr>
              <a:t>i</a:t>
            </a: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 will prioritize my work accordingly.</a:t>
            </a:r>
          </a:p>
          <a:p>
            <a:pPr marL="457200" indent="-457200">
              <a:buFontTx/>
              <a:buAutoNum type="arabicPeriod"/>
            </a:pPr>
            <a:endParaRPr lang="en-US" sz="2200" spc="100" dirty="0">
              <a:solidFill>
                <a:srgbClr val="091547"/>
              </a:solidFill>
              <a:latin typeface="BadaBoom BB" panose="02000506020000020004" pitchFamily="2" charset="0"/>
            </a:endParaRPr>
          </a:p>
          <a:p>
            <a:pPr marL="457200" indent="-457200">
              <a:buAutoNum type="arabicPeriod"/>
            </a:pPr>
            <a:endParaRPr lang="en-US" sz="2200" spc="100" dirty="0">
              <a:solidFill>
                <a:srgbClr val="091547"/>
              </a:solidFill>
              <a:latin typeface="BadaBoom BB" panose="02000506020000020004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69EAEC-C6B8-F645-B434-A0D6E11D7C16}"/>
              </a:ext>
            </a:extLst>
          </p:cNvPr>
          <p:cNvSpPr txBox="1"/>
          <p:nvPr/>
        </p:nvSpPr>
        <p:spPr>
          <a:xfrm rot="19512791">
            <a:off x="1094494" y="2917039"/>
            <a:ext cx="51107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400" spc="50" dirty="0">
                <a:solidFill>
                  <a:srgbClr val="7DC544"/>
                </a:solidFill>
                <a:latin typeface="BadaBoom BB" panose="02000506020000020004" pitchFamily="2" charset="0"/>
              </a:rPr>
              <a:t>Aayush’s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3E840F-A5B5-2F4D-AC3E-CA3416D9FC6F}"/>
              </a:ext>
            </a:extLst>
          </p:cNvPr>
          <p:cNvSpPr txBox="1"/>
          <p:nvPr/>
        </p:nvSpPr>
        <p:spPr>
          <a:xfrm rot="19512791">
            <a:off x="3091767" y="3940397"/>
            <a:ext cx="29982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400" spc="50" dirty="0">
                <a:solidFill>
                  <a:srgbClr val="7DC544"/>
                </a:solidFill>
                <a:latin typeface="BadaBoom BB" panose="02000506020000020004" pitchFamily="2" charset="0"/>
              </a:rPr>
              <a:t>user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75D01D-0391-804F-A387-0907E084955B}"/>
              </a:ext>
            </a:extLst>
          </p:cNvPr>
          <p:cNvSpPr txBox="1"/>
          <p:nvPr/>
        </p:nvSpPr>
        <p:spPr>
          <a:xfrm rot="19512791">
            <a:off x="6165422" y="1713464"/>
            <a:ext cx="319343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400" spc="50" dirty="0">
                <a:solidFill>
                  <a:srgbClr val="7DC544"/>
                </a:solidFill>
                <a:latin typeface="BadaBoom BB" panose="02000506020000020004" pitchFamily="2" charset="0"/>
              </a:rPr>
              <a:t>guide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45035-59DE-E047-A194-BC5419440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086" y="765220"/>
            <a:ext cx="2953178" cy="52500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D3E59B-CD82-B242-B916-C515D3D9DADD}"/>
              </a:ext>
            </a:extLst>
          </p:cNvPr>
          <p:cNvSpPr txBox="1"/>
          <p:nvPr/>
        </p:nvSpPr>
        <p:spPr>
          <a:xfrm>
            <a:off x="5001833" y="14822854"/>
            <a:ext cx="60893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100" dirty="0">
                <a:solidFill>
                  <a:srgbClr val="5E9732"/>
                </a:solidFill>
                <a:latin typeface="BadaBoom BB" panose="02000506020000020004" pitchFamily="2" charset="0"/>
              </a:rPr>
              <a:t>General communication tips</a:t>
            </a:r>
          </a:p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333333"/>
                </a:solidFill>
                <a:latin typeface="BadaBoom BB" panose="02000506020000020004" pitchFamily="2" charset="0"/>
              </a:rPr>
              <a:t>I love direct and open communication</a:t>
            </a:r>
          </a:p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333333"/>
                </a:solidFill>
                <a:latin typeface="BadaBoom BB" panose="02000506020000020004" pitchFamily="2" charset="0"/>
              </a:rPr>
              <a:t>In most cases, I Prefer to be given direction rather than leading.</a:t>
            </a:r>
          </a:p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333333"/>
                </a:solidFill>
                <a:latin typeface="BadaBoom BB" panose="02000506020000020004" pitchFamily="2" charset="0"/>
              </a:rPr>
              <a:t>If you need me to work faster/ be more effective, please do let me know 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11111-6F1C-8D46-8417-D5D9134EBF8C}"/>
              </a:ext>
            </a:extLst>
          </p:cNvPr>
          <p:cNvSpPr/>
          <p:nvPr/>
        </p:nvSpPr>
        <p:spPr>
          <a:xfrm>
            <a:off x="364451" y="41538460"/>
            <a:ext cx="112560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100" dirty="0">
                <a:solidFill>
                  <a:srgbClr val="5E9732"/>
                </a:solidFill>
                <a:latin typeface="BadaBoom BB" panose="02000506020000020004" pitchFamily="2" charset="0"/>
              </a:rPr>
              <a:t>personal pointers</a:t>
            </a:r>
          </a:p>
          <a:p>
            <a:r>
              <a:rPr lang="en-US" spc="100" dirty="0">
                <a:solidFill>
                  <a:srgbClr val="222222"/>
                </a:solidFill>
                <a:latin typeface="BadaBoom BB" panose="02000506020000020004" pitchFamily="2" charset="0"/>
              </a:rPr>
              <a:t>I’m a geek. I Love dogs. ENFJ. Hufflepuff/ravenclaw.</a:t>
            </a:r>
          </a:p>
          <a:p>
            <a:endParaRPr lang="en-US" spc="100" dirty="0">
              <a:solidFill>
                <a:srgbClr val="222222"/>
              </a:solidFill>
              <a:latin typeface="BadaBoom BB" panose="02000506020000020004" pitchFamily="2" charset="0"/>
            </a:endParaRPr>
          </a:p>
          <a:p>
            <a:r>
              <a:rPr lang="en-US" spc="100" dirty="0">
                <a:solidFill>
                  <a:srgbClr val="222222"/>
                </a:solidFill>
                <a:latin typeface="BadaBoom BB" panose="02000506020000020004" pitchFamily="2" charset="0"/>
              </a:rPr>
              <a:t>All-time favorite movie - the Shawshank redemption</a:t>
            </a:r>
          </a:p>
          <a:p>
            <a:r>
              <a:rPr lang="en-US" spc="100" dirty="0">
                <a:solidFill>
                  <a:srgbClr val="222222"/>
                </a:solidFill>
                <a:latin typeface="BadaBoom BB" panose="02000506020000020004" pitchFamily="2" charset="0"/>
              </a:rPr>
              <a:t>All-time favorite song - now we are free by Lisa Gerrard</a:t>
            </a:r>
          </a:p>
          <a:p>
            <a:r>
              <a:rPr lang="en-US" spc="100" dirty="0">
                <a:solidFill>
                  <a:srgbClr val="222222"/>
                </a:solidFill>
                <a:latin typeface="BadaBoom BB" panose="02000506020000020004" pitchFamily="2" charset="0"/>
              </a:rPr>
              <a:t>All-time favorite album - tree of life by audiomachine</a:t>
            </a:r>
          </a:p>
          <a:p>
            <a:endParaRPr lang="en-US" spc="100" dirty="0">
              <a:solidFill>
                <a:srgbClr val="222222"/>
              </a:solidFill>
              <a:latin typeface="BadaBoom BB" panose="02000506020000020004" pitchFamily="2" charset="0"/>
            </a:endParaRPr>
          </a:p>
          <a:p>
            <a:r>
              <a:rPr lang="en-US" spc="100" dirty="0">
                <a:solidFill>
                  <a:srgbClr val="222222"/>
                </a:solidFill>
                <a:latin typeface="BadaBoom BB" panose="02000506020000020004" pitchFamily="2" charset="0"/>
              </a:rPr>
              <a:t>It takes me longer to open up to people.  I like movies, anime, tv shows, football(soccer), video games and deep intellectual conversations (on human nature, society, emotions, psychology).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6F223F-EE35-9D49-A247-F728F10925C4}"/>
              </a:ext>
            </a:extLst>
          </p:cNvPr>
          <p:cNvSpPr/>
          <p:nvPr/>
        </p:nvSpPr>
        <p:spPr>
          <a:xfrm rot="19540101">
            <a:off x="-1003528" y="25079604"/>
            <a:ext cx="3914545" cy="168500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0017A2-CA7E-CF4E-893E-9AEFFA6B5CA7}"/>
              </a:ext>
            </a:extLst>
          </p:cNvPr>
          <p:cNvSpPr txBox="1"/>
          <p:nvPr/>
        </p:nvSpPr>
        <p:spPr>
          <a:xfrm>
            <a:off x="288039" y="25282376"/>
            <a:ext cx="238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50" dirty="0">
                <a:solidFill>
                  <a:schemeClr val="bg1"/>
                </a:solidFill>
                <a:latin typeface="BadaBoom BB" panose="02000506020000020004" pitchFamily="2" charset="0"/>
              </a:rPr>
              <a:t>My work style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94A922-3AB5-C34F-ADF6-5717A781E001}"/>
              </a:ext>
            </a:extLst>
          </p:cNvPr>
          <p:cNvSpPr txBox="1"/>
          <p:nvPr/>
        </p:nvSpPr>
        <p:spPr>
          <a:xfrm>
            <a:off x="2659099" y="24710402"/>
            <a:ext cx="86031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I like to spread out my work into chunks of a few hours throughout the day, hence You may find me eating nachos and pushing code at 1 am. </a:t>
            </a:r>
          </a:p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I often listen to music while working. Feel free to interrupt me from my daily dose of despacito.</a:t>
            </a:r>
          </a:p>
          <a:p>
            <a:pPr marL="457200" indent="-457200">
              <a:buAutoNum type="arabicPeriod"/>
            </a:pPr>
            <a:r>
              <a:rPr lang="en-US" sz="2200" spc="100" dirty="0" err="1">
                <a:solidFill>
                  <a:srgbClr val="222222"/>
                </a:solidFill>
                <a:latin typeface="BadaBoom BB" panose="02000506020000020004" pitchFamily="2" charset="0"/>
              </a:rPr>
              <a:t>i</a:t>
            </a: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 take about 12 mins to frame one sentence. Hence I prefer a quick video/phone call over slack/email.</a:t>
            </a:r>
          </a:p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I am a reflective thinker and not an impromptu thinker - most of my best ideas are from instances of me reflecting in the shower.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AB5DC0-9040-0141-8560-9892E5FD17E1}"/>
              </a:ext>
            </a:extLst>
          </p:cNvPr>
          <p:cNvSpPr txBox="1"/>
          <p:nvPr/>
        </p:nvSpPr>
        <p:spPr>
          <a:xfrm>
            <a:off x="2630109" y="28832428"/>
            <a:ext cx="79332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I have a Decent eye for visually creative things. Some examples are web animation, logo design, user interface design, visual arts, character drawing and videography.</a:t>
            </a:r>
          </a:p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thinking visually in terms of data - data visualization.</a:t>
            </a:r>
          </a:p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Attention to detail.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382D57-24DC-9A43-A0F8-4F09EE002B5E}"/>
              </a:ext>
            </a:extLst>
          </p:cNvPr>
          <p:cNvSpPr/>
          <p:nvPr/>
        </p:nvSpPr>
        <p:spPr>
          <a:xfrm rot="19540101">
            <a:off x="-939198" y="29337349"/>
            <a:ext cx="3774364" cy="1401039"/>
          </a:xfrm>
          <a:prstGeom prst="rect">
            <a:avLst/>
          </a:prstGeom>
          <a:solidFill>
            <a:srgbClr val="5E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801111-23AB-1F49-9F19-0C966441F233}"/>
              </a:ext>
            </a:extLst>
          </p:cNvPr>
          <p:cNvSpPr txBox="1"/>
          <p:nvPr/>
        </p:nvSpPr>
        <p:spPr>
          <a:xfrm>
            <a:off x="282191" y="29575686"/>
            <a:ext cx="1778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50" dirty="0">
                <a:solidFill>
                  <a:schemeClr val="bg1"/>
                </a:solidFill>
                <a:latin typeface="BadaBoom BB" panose="02000506020000020004" pitchFamily="2" charset="0"/>
              </a:rPr>
              <a:t>Strengths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8B9658-AE31-BC47-BC40-9BB30DAC434A}"/>
              </a:ext>
            </a:extLst>
          </p:cNvPr>
          <p:cNvSpPr/>
          <p:nvPr/>
        </p:nvSpPr>
        <p:spPr>
          <a:xfrm rot="19540101">
            <a:off x="8606071" y="30918910"/>
            <a:ext cx="4971539" cy="168500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6D8846-EB21-1845-B66F-0CFE72CE45CA}"/>
              </a:ext>
            </a:extLst>
          </p:cNvPr>
          <p:cNvSpPr txBox="1"/>
          <p:nvPr/>
        </p:nvSpPr>
        <p:spPr>
          <a:xfrm>
            <a:off x="9185021" y="32029130"/>
            <a:ext cx="222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50" dirty="0">
                <a:solidFill>
                  <a:schemeClr val="bg1"/>
                </a:solidFill>
                <a:latin typeface="BadaBoom BB" panose="02000506020000020004" pitchFamily="2" charset="0"/>
              </a:rPr>
              <a:t>weaknesses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D26792-5E3F-954E-BFA1-C938B8232EED}"/>
              </a:ext>
            </a:extLst>
          </p:cNvPr>
          <p:cNvSpPr txBox="1"/>
          <p:nvPr/>
        </p:nvSpPr>
        <p:spPr>
          <a:xfrm>
            <a:off x="729827" y="31658292"/>
            <a:ext cx="79332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I’m a reflective thinker, and Might not often have an opinion in the moment.</a:t>
            </a:r>
          </a:p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I have a hard time Reading documentation.</a:t>
            </a:r>
          </a:p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  <a:sym typeface="Wingdings" pitchFamily="2" charset="2"/>
              </a:rPr>
              <a:t>Procrastination.</a:t>
            </a:r>
          </a:p>
          <a:p>
            <a:pPr marL="457200" indent="-457200"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  <a:sym typeface="Wingdings" pitchFamily="2" charset="2"/>
              </a:rPr>
              <a:t>I find it hard setting time estimates on tasks/goals at first glance.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6E9C2-4E16-3A44-9FAC-2E9ACC4DCF6A}"/>
              </a:ext>
            </a:extLst>
          </p:cNvPr>
          <p:cNvSpPr/>
          <p:nvPr/>
        </p:nvSpPr>
        <p:spPr>
          <a:xfrm>
            <a:off x="729826" y="34974305"/>
            <a:ext cx="73711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I take time to grasp heavy concepts. running me through some examples is always helpful.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I am a Visual learner. Explaining stuff to me with the help of some visual examples is immensely helpful.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D897A2-5349-7442-A163-3E764B73E649}"/>
              </a:ext>
            </a:extLst>
          </p:cNvPr>
          <p:cNvSpPr/>
          <p:nvPr/>
        </p:nvSpPr>
        <p:spPr>
          <a:xfrm rot="19540101">
            <a:off x="8616369" y="34007186"/>
            <a:ext cx="4853313" cy="1685007"/>
          </a:xfrm>
          <a:prstGeom prst="rect">
            <a:avLst/>
          </a:prstGeom>
          <a:solidFill>
            <a:srgbClr val="5E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6BA65E-FF2F-2544-BF6E-50F8CF7F1343}"/>
              </a:ext>
            </a:extLst>
          </p:cNvPr>
          <p:cNvSpPr txBox="1"/>
          <p:nvPr/>
        </p:nvSpPr>
        <p:spPr>
          <a:xfrm>
            <a:off x="9185021" y="35084068"/>
            <a:ext cx="1978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50" dirty="0">
                <a:solidFill>
                  <a:schemeClr val="bg1"/>
                </a:solidFill>
                <a:latin typeface="BadaBoom BB" panose="02000506020000020004" pitchFamily="2" charset="0"/>
              </a:rPr>
              <a:t>My learning style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BFF07A-A380-0E44-BF82-FD14048B3243}"/>
              </a:ext>
            </a:extLst>
          </p:cNvPr>
          <p:cNvSpPr/>
          <p:nvPr/>
        </p:nvSpPr>
        <p:spPr>
          <a:xfrm rot="19540101">
            <a:off x="-1323803" y="37621556"/>
            <a:ext cx="4051465" cy="225873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4EB69C-7423-F248-AA84-8A4D23A8C097}"/>
              </a:ext>
            </a:extLst>
          </p:cNvPr>
          <p:cNvSpPr txBox="1"/>
          <p:nvPr/>
        </p:nvSpPr>
        <p:spPr>
          <a:xfrm>
            <a:off x="364451" y="37545193"/>
            <a:ext cx="20739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50" dirty="0">
                <a:solidFill>
                  <a:schemeClr val="bg1"/>
                </a:solidFill>
                <a:latin typeface="BadaBoom BB" panose="02000506020000020004" pitchFamily="2" charset="0"/>
              </a:rPr>
              <a:t>Other things that help me  do my best work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D43FA9-B3C0-4846-AFBD-1DCCDB90805B}"/>
              </a:ext>
            </a:extLst>
          </p:cNvPr>
          <p:cNvSpPr/>
          <p:nvPr/>
        </p:nvSpPr>
        <p:spPr>
          <a:xfrm>
            <a:off x="3151292" y="37645851"/>
            <a:ext cx="73711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A Change of scenery.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A good combination of working on code and design.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E95B00-9B66-DE47-8FDE-80F32B8574D7}"/>
              </a:ext>
            </a:extLst>
          </p:cNvPr>
          <p:cNvSpPr/>
          <p:nvPr/>
        </p:nvSpPr>
        <p:spPr>
          <a:xfrm rot="19540101">
            <a:off x="8616370" y="38666774"/>
            <a:ext cx="4853313" cy="1685007"/>
          </a:xfrm>
          <a:prstGeom prst="rect">
            <a:avLst/>
          </a:prstGeom>
          <a:solidFill>
            <a:srgbClr val="5E9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15D9C5-9CE7-9047-A6EA-8F4046EAF7E0}"/>
              </a:ext>
            </a:extLst>
          </p:cNvPr>
          <p:cNvSpPr txBox="1"/>
          <p:nvPr/>
        </p:nvSpPr>
        <p:spPr>
          <a:xfrm>
            <a:off x="9185022" y="39624060"/>
            <a:ext cx="19782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50" dirty="0">
                <a:solidFill>
                  <a:schemeClr val="bg1"/>
                </a:solidFill>
                <a:latin typeface="BadaBoom BB" panose="02000506020000020004" pitchFamily="2" charset="0"/>
              </a:rPr>
              <a:t>Projects that excite 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AA39E3-E133-6E45-9296-0E9FDD3D08E6}"/>
              </a:ext>
            </a:extLst>
          </p:cNvPr>
          <p:cNvSpPr/>
          <p:nvPr/>
        </p:nvSpPr>
        <p:spPr>
          <a:xfrm>
            <a:off x="1316260" y="39752206"/>
            <a:ext cx="73711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spc="100" dirty="0">
                <a:solidFill>
                  <a:srgbClr val="222222"/>
                </a:solidFill>
                <a:latin typeface="BadaBoom BB" panose="02000506020000020004" pitchFamily="2" charset="0"/>
              </a:rPr>
              <a:t>Anything where I can maximize my impact and learn something new along the way.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E26D64-87D1-1F48-8860-17546200FA13}"/>
              </a:ext>
            </a:extLst>
          </p:cNvPr>
          <p:cNvSpPr txBox="1"/>
          <p:nvPr/>
        </p:nvSpPr>
        <p:spPr>
          <a:xfrm>
            <a:off x="5110493" y="44693170"/>
            <a:ext cx="197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50" dirty="0">
                <a:solidFill>
                  <a:srgbClr val="5E9732"/>
                </a:solidFill>
                <a:latin typeface="BadaBoom BB" panose="02000506020000020004" pitchFamily="2" charset="0"/>
              </a:rPr>
              <a:t>~~The End~~</a:t>
            </a:r>
          </a:p>
        </p:txBody>
      </p:sp>
    </p:spTree>
    <p:extLst>
      <p:ext uri="{BB962C8B-B14F-4D97-AF65-F5344CB8AC3E}">
        <p14:creationId xmlns:p14="http://schemas.microsoft.com/office/powerpoint/2010/main" val="426814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18423</TotalTime>
  <Words>682</Words>
  <Application>Microsoft Macintosh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BadaBoom BB</vt:lpstr>
      <vt:lpstr>Bangers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117</cp:revision>
  <dcterms:created xsi:type="dcterms:W3CDTF">2019-11-25T21:07:56Z</dcterms:created>
  <dcterms:modified xsi:type="dcterms:W3CDTF">2019-12-19T19:44:34Z</dcterms:modified>
</cp:coreProperties>
</file>