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57"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57299F-6E79-4C06-AFFC-7E0B89B2C2D4}"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7299F-6E79-4C06-AFFC-7E0B89B2C2D4}"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7299F-6E79-4C06-AFFC-7E0B89B2C2D4}"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7299F-6E79-4C06-AFFC-7E0B89B2C2D4}"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57299F-6E79-4C06-AFFC-7E0B89B2C2D4}"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57299F-6E79-4C06-AFFC-7E0B89B2C2D4}"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57299F-6E79-4C06-AFFC-7E0B89B2C2D4}" type="datetimeFigureOut">
              <a:rPr lang="en-US" smtClean="0"/>
              <a:pPr/>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7299F-6E79-4C06-AFFC-7E0B89B2C2D4}" type="datetimeFigureOut">
              <a:rPr lang="en-US" smtClean="0"/>
              <a:pPr/>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7299F-6E79-4C06-AFFC-7E0B89B2C2D4}" type="datetimeFigureOut">
              <a:rPr lang="en-US" smtClean="0"/>
              <a:pPr/>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7299F-6E79-4C06-AFFC-7E0B89B2C2D4}"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7299F-6E79-4C06-AFFC-7E0B89B2C2D4}"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2DD2A-8535-4DD6-A10E-9ACFB77AE9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7299F-6E79-4C06-AFFC-7E0B89B2C2D4}" type="datetimeFigureOut">
              <a:rPr lang="en-US" smtClean="0"/>
              <a:pPr/>
              <a:t>7/30/2018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2DD2A-8535-4DD6-A10E-9ACFB77AE9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7239000" cy="4154984"/>
          </a:xfrm>
          <a:prstGeom prst="rect">
            <a:avLst/>
          </a:prstGeom>
          <a:noFill/>
        </p:spPr>
        <p:txBody>
          <a:bodyPr wrap="square" rtlCol="0">
            <a:spAutoFit/>
          </a:bodyPr>
          <a:lstStyle/>
          <a:p>
            <a:pPr algn="ctr"/>
            <a:endParaRPr lang="en-US" sz="4400" dirty="0" smtClean="0">
              <a:solidFill>
                <a:srgbClr val="7030A0"/>
              </a:solidFill>
              <a:latin typeface="Aharoni" pitchFamily="2" charset="-79"/>
              <a:cs typeface="Aharoni" pitchFamily="2" charset="-79"/>
            </a:endParaRPr>
          </a:p>
          <a:p>
            <a:pPr algn="ctr"/>
            <a:endParaRPr lang="en-US" sz="4400" dirty="0">
              <a:solidFill>
                <a:srgbClr val="7030A0"/>
              </a:solidFill>
              <a:latin typeface="Aharoni" pitchFamily="2" charset="-79"/>
              <a:cs typeface="Aharoni" pitchFamily="2" charset="-79"/>
            </a:endParaRPr>
          </a:p>
          <a:p>
            <a:pPr algn="ctr"/>
            <a:r>
              <a:rPr lang="en-US" sz="4400" dirty="0" smtClean="0">
                <a:solidFill>
                  <a:srgbClr val="7030A0"/>
                </a:solidFill>
                <a:latin typeface="Aharoni" pitchFamily="2" charset="-79"/>
                <a:cs typeface="Aharoni" pitchFamily="2" charset="-79"/>
              </a:rPr>
              <a:t>INTRODUCTION </a:t>
            </a:r>
          </a:p>
          <a:p>
            <a:pPr algn="ctr"/>
            <a:r>
              <a:rPr lang="en-US" sz="4400" dirty="0" smtClean="0">
                <a:solidFill>
                  <a:srgbClr val="7030A0"/>
                </a:solidFill>
                <a:latin typeface="Aharoni" pitchFamily="2" charset="-79"/>
                <a:cs typeface="Aharoni" pitchFamily="2" charset="-79"/>
              </a:rPr>
              <a:t> TO</a:t>
            </a:r>
          </a:p>
          <a:p>
            <a:pPr algn="ctr"/>
            <a:r>
              <a:rPr lang="en-US" sz="4400" dirty="0" smtClean="0">
                <a:solidFill>
                  <a:srgbClr val="7030A0"/>
                </a:solidFill>
                <a:latin typeface="Aharoni" pitchFamily="2" charset="-79"/>
                <a:cs typeface="Aharoni" pitchFamily="2" charset="-79"/>
              </a:rPr>
              <a:t> HADOOP AND ITS ECOSYSTEM</a:t>
            </a:r>
            <a:endParaRPr lang="en-US" sz="4400" dirty="0">
              <a:solidFill>
                <a:srgbClr val="7030A0"/>
              </a:solidFill>
              <a:latin typeface="Aharoni" pitchFamily="2" charset="-79"/>
              <a:cs typeface="Aharoni" pitchFamily="2" charset="-79"/>
            </a:endParaRPr>
          </a:p>
        </p:txBody>
      </p:sp>
      <p:pic>
        <p:nvPicPr>
          <p:cNvPr id="5" name="Picture 4" descr="images2ZAORBDJ.png"/>
          <p:cNvPicPr>
            <a:picLocks noChangeAspect="1"/>
          </p:cNvPicPr>
          <p:nvPr/>
        </p:nvPicPr>
        <p:blipFill>
          <a:blip r:embed="rId2" cstate="print"/>
          <a:stretch>
            <a:fillRect/>
          </a:stretch>
        </p:blipFill>
        <p:spPr>
          <a:xfrm>
            <a:off x="5257800" y="4267200"/>
            <a:ext cx="3581400" cy="1981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609600"/>
            <a:ext cx="6172200" cy="769441"/>
          </a:xfrm>
          <a:prstGeom prst="rect">
            <a:avLst/>
          </a:prstGeom>
          <a:noFill/>
        </p:spPr>
        <p:txBody>
          <a:bodyPr wrap="square" rtlCol="0">
            <a:spAutoFit/>
          </a:bodyPr>
          <a:lstStyle/>
          <a:p>
            <a:pPr algn="ctr"/>
            <a:r>
              <a:rPr lang="en-US" sz="4400" u="sng" dirty="0" smtClean="0">
                <a:solidFill>
                  <a:srgbClr val="7030A0"/>
                </a:solidFill>
                <a:latin typeface="Aharoni" pitchFamily="2" charset="-79"/>
                <a:cs typeface="Aharoni" pitchFamily="2" charset="-79"/>
              </a:rPr>
              <a:t>HADOOP</a:t>
            </a:r>
            <a:endParaRPr lang="en-US" sz="4400" u="sng" dirty="0">
              <a:solidFill>
                <a:srgbClr val="7030A0"/>
              </a:solidFill>
              <a:latin typeface="Aharoni" pitchFamily="2" charset="-79"/>
              <a:cs typeface="Aharoni" pitchFamily="2" charset="-79"/>
            </a:endParaRPr>
          </a:p>
        </p:txBody>
      </p:sp>
      <p:sp>
        <p:nvSpPr>
          <p:cNvPr id="5" name="TextBox 4"/>
          <p:cNvSpPr txBox="1"/>
          <p:nvPr/>
        </p:nvSpPr>
        <p:spPr>
          <a:xfrm>
            <a:off x="381000" y="1600200"/>
            <a:ext cx="8458200" cy="4524315"/>
          </a:xfrm>
          <a:prstGeom prst="rect">
            <a:avLst/>
          </a:prstGeom>
          <a:noFill/>
        </p:spPr>
        <p:txBody>
          <a:bodyPr wrap="square" rtlCol="0">
            <a:spAutoFit/>
          </a:bodyPr>
          <a:lstStyle/>
          <a:p>
            <a:pPr algn="just">
              <a:buFont typeface="Wingdings" pitchFamily="2" charset="2"/>
              <a:buChar char="Ø"/>
            </a:pPr>
            <a:r>
              <a:rPr lang="en-US" sz="2400" dirty="0" smtClean="0">
                <a:latin typeface="Aharoni" pitchFamily="2" charset="-79"/>
                <a:cs typeface="Aharoni" pitchFamily="2" charset="-79"/>
              </a:rPr>
              <a:t>Apache Hadoop is framework for running applications on large cluster built of commodity hardware.</a:t>
            </a:r>
          </a:p>
          <a:p>
            <a:pPr algn="just">
              <a:buFont typeface="Wingdings" pitchFamily="2" charset="2"/>
              <a:buChar char="Ø"/>
            </a:pPr>
            <a:r>
              <a:rPr lang="en-US" sz="2400" dirty="0" smtClean="0">
                <a:latin typeface="Aharoni" pitchFamily="2" charset="-79"/>
                <a:cs typeface="Aharoni" pitchFamily="2" charset="-79"/>
              </a:rPr>
              <a:t>A reliable shared storage and analysis system.</a:t>
            </a:r>
          </a:p>
          <a:p>
            <a:pPr algn="just">
              <a:buFont typeface="Wingdings" pitchFamily="2" charset="2"/>
              <a:buChar char="Ø"/>
            </a:pPr>
            <a:r>
              <a:rPr lang="en-US" sz="2400" dirty="0" smtClean="0">
                <a:latin typeface="Aharoni" pitchFamily="2" charset="-79"/>
                <a:cs typeface="Aharoni" pitchFamily="2" charset="-79"/>
              </a:rPr>
              <a:t>A framework for Map Reduce.</a:t>
            </a:r>
          </a:p>
          <a:p>
            <a:pPr algn="just">
              <a:buFont typeface="Wingdings" pitchFamily="2" charset="2"/>
              <a:buChar char="Ø"/>
            </a:pPr>
            <a:r>
              <a:rPr lang="en-US" sz="2400" dirty="0" smtClean="0">
                <a:latin typeface="Aharoni" pitchFamily="2" charset="-79"/>
                <a:cs typeface="Aharoni" pitchFamily="2" charset="-79"/>
              </a:rPr>
              <a:t>A top level Apache Project.</a:t>
            </a:r>
          </a:p>
          <a:p>
            <a:pPr algn="just"/>
            <a:endParaRPr lang="en-US" sz="2400" dirty="0" smtClean="0">
              <a:latin typeface="Aharoni" pitchFamily="2" charset="-79"/>
              <a:cs typeface="Aharoni" pitchFamily="2" charset="-79"/>
            </a:endParaRPr>
          </a:p>
          <a:p>
            <a:pPr algn="just"/>
            <a:r>
              <a:rPr lang="en-US" sz="2400" i="1" dirty="0" smtClean="0">
                <a:solidFill>
                  <a:srgbClr val="7030A0"/>
                </a:solidFill>
                <a:latin typeface="Aharoni" pitchFamily="2" charset="-79"/>
                <a:cs typeface="Aharoni" pitchFamily="2" charset="-79"/>
              </a:rPr>
              <a:t>“Flexible and available architecture for large scale computation and data processing on a network of commodity hardware ”</a:t>
            </a:r>
            <a:r>
              <a:rPr lang="en-US" sz="2400" dirty="0" smtClean="0">
                <a:solidFill>
                  <a:srgbClr val="7030A0"/>
                </a:solidFill>
                <a:latin typeface="Aharoni" pitchFamily="2" charset="-79"/>
                <a:cs typeface="Aharoni" pitchFamily="2" charset="-79"/>
              </a:rPr>
              <a:t>.</a:t>
            </a:r>
          </a:p>
          <a:p>
            <a:pPr algn="just"/>
            <a:endParaRPr lang="en-US" sz="2400" i="1" dirty="0">
              <a:latin typeface="Aharoni" pitchFamily="2" charset="-79"/>
              <a:cs typeface="Aharoni" pitchFamily="2" charset="-79"/>
            </a:endParaRPr>
          </a:p>
          <a:p>
            <a:pPr algn="just"/>
            <a:r>
              <a:rPr lang="en-US" sz="2400" i="1" dirty="0" smtClean="0">
                <a:latin typeface="Aharoni" pitchFamily="2" charset="-79"/>
                <a:cs typeface="Aharoni" pitchFamily="2" charset="-79"/>
              </a:rPr>
              <a:t>Open source Software + Hardware commodity =IT costs solution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7030A0"/>
                </a:solidFill>
                <a:latin typeface="Aharoni" pitchFamily="2" charset="-79"/>
                <a:cs typeface="Aharoni" pitchFamily="2" charset="-79"/>
              </a:rPr>
              <a:t>Hadoop Ecosystem</a:t>
            </a:r>
            <a:endParaRPr lang="en-US" u="sng" dirty="0">
              <a:solidFill>
                <a:srgbClr val="7030A0"/>
              </a:solidFill>
              <a:latin typeface="Aharoni" pitchFamily="2" charset="-79"/>
              <a:cs typeface="Aharoni" pitchFamily="2" charset="-79"/>
            </a:endParaRPr>
          </a:p>
        </p:txBody>
      </p:sp>
      <p:sp>
        <p:nvSpPr>
          <p:cNvPr id="3" name="Content Placeholder 2"/>
          <p:cNvSpPr>
            <a:spLocks noGrp="1"/>
          </p:cNvSpPr>
          <p:nvPr>
            <p:ph idx="1"/>
          </p:nvPr>
        </p:nvSpPr>
        <p:spPr>
          <a:xfrm>
            <a:off x="381000" y="1371600"/>
            <a:ext cx="8534400" cy="5257800"/>
          </a:xfrm>
        </p:spPr>
        <p:txBody>
          <a:bodyPr>
            <a:normAutofit/>
          </a:bodyPr>
          <a:lstStyle/>
          <a:p>
            <a:pPr>
              <a:buFont typeface="Wingdings" pitchFamily="2" charset="2"/>
              <a:buChar char="Ø"/>
            </a:pPr>
            <a:r>
              <a:rPr lang="en-US" sz="2000" dirty="0" smtClean="0">
                <a:latin typeface="Aharoni" pitchFamily="2" charset="-79"/>
                <a:cs typeface="Aharoni" pitchFamily="2" charset="-79"/>
              </a:rPr>
              <a:t>Hadoop ecosystem can be described as a data centric taxonomy to analyze, aggregate, store and report data.</a:t>
            </a:r>
          </a:p>
          <a:p>
            <a:pPr>
              <a:buFont typeface="Wingdings" pitchFamily="2" charset="2"/>
              <a:buChar char="Ø"/>
            </a:pPr>
            <a:r>
              <a:rPr lang="en-US" sz="2000" dirty="0" smtClean="0">
                <a:latin typeface="Aharoni" pitchFamily="2" charset="-79"/>
                <a:cs typeface="Aharoni" pitchFamily="2" charset="-79"/>
              </a:rPr>
              <a:t>The various components of Hadoop ecosystem are:</a:t>
            </a:r>
          </a:p>
          <a:p>
            <a:pPr>
              <a:buNone/>
            </a:pPr>
            <a:endParaRPr lang="en-US" sz="2000" dirty="0" smtClean="0">
              <a:latin typeface="Aharoni" pitchFamily="2" charset="-79"/>
              <a:cs typeface="Aharoni" pitchFamily="2" charset="-79"/>
            </a:endParaRPr>
          </a:p>
          <a:p>
            <a:pPr marL="457200" indent="-457200">
              <a:buFont typeface="+mj-lt"/>
              <a:buAutoNum type="arabicPeriod"/>
            </a:pPr>
            <a:r>
              <a:rPr lang="en-US" sz="2000" dirty="0" smtClean="0">
                <a:latin typeface="Aharoni" pitchFamily="2" charset="-79"/>
                <a:cs typeface="Aharoni" pitchFamily="2" charset="-79"/>
              </a:rPr>
              <a:t>HDFS</a:t>
            </a:r>
          </a:p>
          <a:p>
            <a:pPr marL="457200" indent="-457200">
              <a:buFont typeface="+mj-lt"/>
              <a:buAutoNum type="arabicPeriod"/>
            </a:pPr>
            <a:r>
              <a:rPr lang="en-US" sz="2000" dirty="0" smtClean="0">
                <a:latin typeface="Aharoni" pitchFamily="2" charset="-79"/>
                <a:cs typeface="Aharoni" pitchFamily="2" charset="-79"/>
              </a:rPr>
              <a:t>Hive</a:t>
            </a:r>
          </a:p>
          <a:p>
            <a:pPr marL="457200" indent="-457200">
              <a:buFont typeface="+mj-lt"/>
              <a:buAutoNum type="arabicPeriod"/>
            </a:pPr>
            <a:r>
              <a:rPr lang="en-US" sz="2000" dirty="0" smtClean="0">
                <a:latin typeface="Aharoni" pitchFamily="2" charset="-79"/>
                <a:cs typeface="Aharoni" pitchFamily="2" charset="-79"/>
              </a:rPr>
              <a:t>Pig</a:t>
            </a:r>
          </a:p>
          <a:p>
            <a:pPr marL="457200" indent="-457200">
              <a:buFont typeface="+mj-lt"/>
              <a:buAutoNum type="arabicPeriod"/>
            </a:pPr>
            <a:r>
              <a:rPr lang="en-US" sz="2000" dirty="0" smtClean="0">
                <a:latin typeface="Aharoni" pitchFamily="2" charset="-79"/>
                <a:cs typeface="Aharoni" pitchFamily="2" charset="-79"/>
              </a:rPr>
              <a:t>YARN</a:t>
            </a:r>
          </a:p>
          <a:p>
            <a:pPr marL="457200" indent="-457200">
              <a:buFont typeface="+mj-lt"/>
              <a:buAutoNum type="arabicPeriod"/>
            </a:pPr>
            <a:r>
              <a:rPr lang="en-US" sz="2000" dirty="0" smtClean="0">
                <a:latin typeface="Aharoni" pitchFamily="2" charset="-79"/>
                <a:cs typeface="Aharoni" pitchFamily="2" charset="-79"/>
              </a:rPr>
              <a:t>Flume</a:t>
            </a:r>
          </a:p>
          <a:p>
            <a:pPr marL="457200" indent="-457200">
              <a:buFont typeface="+mj-lt"/>
              <a:buAutoNum type="arabicPeriod"/>
            </a:pPr>
            <a:r>
              <a:rPr lang="en-US" sz="2000" dirty="0" smtClean="0">
                <a:latin typeface="Aharoni" pitchFamily="2" charset="-79"/>
                <a:cs typeface="Aharoni" pitchFamily="2" charset="-79"/>
              </a:rPr>
              <a:t>Sqoop</a:t>
            </a:r>
          </a:p>
          <a:p>
            <a:pPr marL="457200" indent="-457200">
              <a:buFont typeface="+mj-lt"/>
              <a:buAutoNum type="arabicPeriod"/>
            </a:pPr>
            <a:r>
              <a:rPr lang="en-US" sz="2000" dirty="0" smtClean="0">
                <a:latin typeface="Aharoni" pitchFamily="2" charset="-79"/>
                <a:cs typeface="Aharoni" pitchFamily="2" charset="-79"/>
              </a:rPr>
              <a:t>Oozie</a:t>
            </a:r>
          </a:p>
          <a:p>
            <a:pPr marL="457200" indent="-457200">
              <a:buFont typeface="+mj-lt"/>
              <a:buAutoNum type="arabicPeriod"/>
            </a:pPr>
            <a:r>
              <a:rPr lang="en-US" sz="2000" dirty="0" smtClean="0">
                <a:latin typeface="Aharoni" pitchFamily="2" charset="-79"/>
                <a:cs typeface="Aharoni" pitchFamily="2" charset="-79"/>
              </a:rPr>
              <a:t>Zookeeper</a:t>
            </a:r>
          </a:p>
          <a:p>
            <a:pPr marL="457200" indent="-457200">
              <a:buFont typeface="+mj-lt"/>
              <a:buAutoNum type="arabicPeriod"/>
            </a:pPr>
            <a:r>
              <a:rPr lang="en-US" sz="2000" dirty="0" smtClean="0">
                <a:latin typeface="Aharoni" pitchFamily="2" charset="-79"/>
                <a:cs typeface="Aharoni" pitchFamily="2" charset="-79"/>
              </a:rPr>
              <a:t>Mahout</a:t>
            </a:r>
            <a:endParaRPr lang="en-US" sz="2400" dirty="0" smtClean="0">
              <a:latin typeface="Aharoni" pitchFamily="2" charset="-79"/>
              <a:cs typeface="Aharoni" pitchFamily="2" charset="-79"/>
            </a:endParaRPr>
          </a:p>
          <a:p>
            <a:pPr marL="457200" indent="-457200">
              <a:buFont typeface="+mj-lt"/>
              <a:buAutoNum type="arabicPeriod"/>
            </a:pPr>
            <a:r>
              <a:rPr lang="en-US" sz="2000" dirty="0" err="1" smtClean="0">
                <a:latin typeface="Aharoni" pitchFamily="2" charset="-79"/>
                <a:cs typeface="Aharoni" pitchFamily="2" charset="-79"/>
              </a:rPr>
              <a:t>Ambari</a:t>
            </a:r>
            <a:endParaRPr lang="en-US" sz="2000" dirty="0" smtClean="0">
              <a:latin typeface="Aharoni" pitchFamily="2" charset="-79"/>
              <a:cs typeface="Aharoni" pitchFamily="2" charset="-79"/>
            </a:endParaRPr>
          </a:p>
          <a:p>
            <a:endParaRPr lang="en-US" sz="2400" dirty="0">
              <a:latin typeface="Aharoni" pitchFamily="2" charset="-79"/>
              <a:cs typeface="Aharoni" pitchFamily="2" charset="-79"/>
            </a:endParaRPr>
          </a:p>
        </p:txBody>
      </p:sp>
      <p:pic>
        <p:nvPicPr>
          <p:cNvPr id="4" name="Picture 3" descr="87375_orig.jpg"/>
          <p:cNvPicPr>
            <a:picLocks noChangeAspect="1"/>
          </p:cNvPicPr>
          <p:nvPr/>
        </p:nvPicPr>
        <p:blipFill>
          <a:blip r:embed="rId2" cstate="print"/>
          <a:stretch>
            <a:fillRect/>
          </a:stretch>
        </p:blipFill>
        <p:spPr>
          <a:xfrm>
            <a:off x="2667000" y="2438400"/>
            <a:ext cx="6164612" cy="367530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a:bodyPr>
          <a:lstStyle/>
          <a:p>
            <a:pPr marL="514350" indent="-514350" algn="just">
              <a:buNone/>
            </a:pPr>
            <a:r>
              <a:rPr lang="en-US" b="1" dirty="0" smtClean="0">
                <a:solidFill>
                  <a:srgbClr val="7030A0"/>
                </a:solidFill>
                <a:latin typeface="Aharoni" pitchFamily="2" charset="-79"/>
                <a:cs typeface="Aharoni" pitchFamily="2" charset="-79"/>
              </a:rPr>
              <a:t>1.</a:t>
            </a:r>
            <a:r>
              <a:rPr lang="en-US" b="1" u="sng" dirty="0" smtClean="0">
                <a:solidFill>
                  <a:srgbClr val="7030A0"/>
                </a:solidFill>
                <a:latin typeface="Aharoni" pitchFamily="2" charset="-79"/>
                <a:cs typeface="Aharoni" pitchFamily="2" charset="-79"/>
              </a:rPr>
              <a:t>HDFS</a:t>
            </a:r>
            <a:r>
              <a:rPr lang="en-US" b="1" dirty="0" smtClean="0">
                <a:solidFill>
                  <a:srgbClr val="7030A0"/>
                </a:solidFill>
                <a:latin typeface="Aharoni" pitchFamily="2" charset="-79"/>
                <a:cs typeface="Aharoni" pitchFamily="2" charset="-79"/>
              </a:rPr>
              <a:t> : </a:t>
            </a:r>
          </a:p>
          <a:p>
            <a:pPr algn="just"/>
            <a:r>
              <a:rPr lang="en-US" sz="1600" b="1" dirty="0" smtClean="0">
                <a:latin typeface="Times New Roman" pitchFamily="18" charset="0"/>
                <a:cs typeface="Times New Roman" pitchFamily="18" charset="0"/>
              </a:rPr>
              <a:t>HDFS stands for Hadoop Distributed File System for managing big data sets with High Volume, Velocity and Variety. HDFS implements master slave architecture. Master is Name node and slave is data node.</a:t>
            </a:r>
          </a:p>
          <a:p>
            <a:pPr algn="just"/>
            <a:r>
              <a:rPr lang="en-US" sz="1600" b="1" dirty="0" smtClean="0">
                <a:latin typeface="Times New Roman" pitchFamily="18" charset="0"/>
                <a:cs typeface="Times New Roman" pitchFamily="18" charset="0"/>
              </a:rPr>
              <a:t>Features are Scalable ,  Reliable , Commodity Hardware</a:t>
            </a:r>
          </a:p>
          <a:p>
            <a:pPr algn="just"/>
            <a:r>
              <a:rPr lang="en-US" sz="1600" b="1" dirty="0" smtClean="0">
                <a:latin typeface="Times New Roman" pitchFamily="18" charset="0"/>
                <a:cs typeface="Times New Roman" pitchFamily="18" charset="0"/>
              </a:rPr>
              <a:t>HDFS is the well known for Big Data storage</a:t>
            </a:r>
            <a:r>
              <a:rPr lang="en-US" sz="1600" dirty="0" smtClean="0">
                <a:latin typeface="Times New Roman" pitchFamily="18" charset="0"/>
                <a:cs typeface="Times New Roman" pitchFamily="18" charset="0"/>
              </a:rPr>
              <a:t>.</a:t>
            </a:r>
            <a:endParaRPr lang="en-US" dirty="0" smtClean="0"/>
          </a:p>
          <a:p>
            <a:pPr algn="just">
              <a:buNone/>
            </a:pPr>
            <a:r>
              <a:rPr lang="en-US" b="1" dirty="0" smtClean="0">
                <a:solidFill>
                  <a:srgbClr val="7030A0"/>
                </a:solidFill>
                <a:latin typeface="Aharoni" pitchFamily="2" charset="-79"/>
                <a:cs typeface="Aharoni" pitchFamily="2" charset="-79"/>
              </a:rPr>
              <a:t>2. </a:t>
            </a:r>
            <a:r>
              <a:rPr lang="en-US" b="1" u="sng" dirty="0" smtClean="0">
                <a:solidFill>
                  <a:srgbClr val="7030A0"/>
                </a:solidFill>
                <a:latin typeface="Aharoni" pitchFamily="2" charset="-79"/>
                <a:cs typeface="Aharoni" pitchFamily="2" charset="-79"/>
              </a:rPr>
              <a:t>HIVE</a:t>
            </a:r>
            <a:r>
              <a:rPr lang="en-US" b="1" dirty="0" smtClean="0">
                <a:solidFill>
                  <a:srgbClr val="7030A0"/>
                </a:solidFill>
                <a:latin typeface="Aharoni" pitchFamily="2" charset="-79"/>
                <a:cs typeface="Aharoni" pitchFamily="2" charset="-79"/>
              </a:rPr>
              <a:t>: </a:t>
            </a:r>
          </a:p>
          <a:p>
            <a:r>
              <a:rPr lang="en-US" sz="1600" b="1" dirty="0" smtClean="0">
                <a:latin typeface="Times New Roman" pitchFamily="18" charset="0"/>
                <a:cs typeface="Times New Roman" pitchFamily="18" charset="0"/>
              </a:rPr>
              <a:t>Apache Hive is another high level query language and data warehouse infrastructure built on top of Hadoop for providing data summarization, query and analysis. It is initially developed by yahoo and made open source.</a:t>
            </a:r>
          </a:p>
          <a:p>
            <a:r>
              <a:rPr lang="en-US" sz="1600" b="1" dirty="0" smtClean="0">
                <a:latin typeface="Times New Roman" pitchFamily="18" charset="0"/>
                <a:cs typeface="Times New Roman" pitchFamily="18" charset="0"/>
              </a:rPr>
              <a:t>SQL like query language called HQL.</a:t>
            </a:r>
          </a:p>
          <a:p>
            <a:r>
              <a:rPr lang="en-US" sz="1600" b="1" dirty="0" smtClean="0">
                <a:latin typeface="Times New Roman" pitchFamily="18" charset="0"/>
                <a:cs typeface="Times New Roman" pitchFamily="18" charset="0"/>
              </a:rPr>
              <a:t>Partitioning and bucketing for faster data processing.</a:t>
            </a:r>
          </a:p>
          <a:p>
            <a:pPr>
              <a:buNone/>
            </a:pPr>
            <a:r>
              <a:rPr lang="en-US" b="1" dirty="0" smtClean="0">
                <a:solidFill>
                  <a:srgbClr val="7030A0"/>
                </a:solidFill>
                <a:latin typeface="Aharoni" pitchFamily="2" charset="-79"/>
                <a:cs typeface="Aharoni" pitchFamily="2" charset="-79"/>
              </a:rPr>
              <a:t>3. </a:t>
            </a:r>
            <a:r>
              <a:rPr lang="en-US" b="1" u="sng" dirty="0" smtClean="0">
                <a:solidFill>
                  <a:srgbClr val="7030A0"/>
                </a:solidFill>
                <a:latin typeface="Aharoni" pitchFamily="2" charset="-79"/>
                <a:cs typeface="Aharoni" pitchFamily="2" charset="-79"/>
              </a:rPr>
              <a:t>PIG </a:t>
            </a:r>
            <a:r>
              <a:rPr lang="en-US" b="1" dirty="0" smtClean="0">
                <a:solidFill>
                  <a:srgbClr val="7030A0"/>
                </a:solidFill>
                <a:latin typeface="Aharoni" pitchFamily="2" charset="-79"/>
                <a:cs typeface="Aharoni" pitchFamily="2" charset="-79"/>
              </a:rPr>
              <a:t>:</a:t>
            </a:r>
          </a:p>
          <a:p>
            <a:r>
              <a:rPr lang="en-US" sz="1600" b="1" dirty="0" smtClean="0">
                <a:latin typeface="Times New Roman" pitchFamily="18" charset="0"/>
                <a:cs typeface="Times New Roman" pitchFamily="18" charset="0"/>
              </a:rPr>
              <a:t>Apache Pig is a high level language built on top of </a:t>
            </a:r>
            <a:r>
              <a:rPr lang="en-US" sz="1600" b="1" dirty="0" err="1" smtClean="0">
                <a:latin typeface="Times New Roman" pitchFamily="18" charset="0"/>
                <a:cs typeface="Times New Roman" pitchFamily="18" charset="0"/>
              </a:rPr>
              <a:t>MapReduce</a:t>
            </a:r>
            <a:r>
              <a:rPr lang="en-US" sz="1600" b="1" dirty="0" smtClean="0">
                <a:latin typeface="Times New Roman" pitchFamily="18" charset="0"/>
                <a:cs typeface="Times New Roman" pitchFamily="18" charset="0"/>
              </a:rPr>
              <a:t> for analyzing large datasets with simple </a:t>
            </a:r>
            <a:r>
              <a:rPr lang="en-US" sz="1600" b="1" dirty="0" err="1" smtClean="0">
                <a:latin typeface="Times New Roman" pitchFamily="18" charset="0"/>
                <a:cs typeface="Times New Roman" pitchFamily="18" charset="0"/>
              </a:rPr>
              <a:t>adhoc</a:t>
            </a:r>
            <a:r>
              <a:rPr lang="en-US" sz="1600" b="1" dirty="0" smtClean="0">
                <a:latin typeface="Times New Roman" pitchFamily="18" charset="0"/>
                <a:cs typeface="Times New Roman" pitchFamily="18" charset="0"/>
              </a:rPr>
              <a:t> data analysis programs. </a:t>
            </a:r>
          </a:p>
          <a:p>
            <a:r>
              <a:rPr lang="en-US" sz="1600" b="1" dirty="0" smtClean="0">
                <a:latin typeface="Times New Roman" pitchFamily="18" charset="0"/>
                <a:cs typeface="Times New Roman" pitchFamily="18" charset="0"/>
              </a:rPr>
              <a:t>Pig is also known as Data Flow language. It is very well integrated with python. </a:t>
            </a:r>
          </a:p>
          <a:p>
            <a:r>
              <a:rPr lang="en-US" sz="1600" b="1" dirty="0" smtClean="0">
                <a:latin typeface="Times New Roman" pitchFamily="18" charset="0"/>
                <a:cs typeface="Times New Roman" pitchFamily="18" charset="0"/>
              </a:rPr>
              <a:t>It is initially developed by yahoo.</a:t>
            </a:r>
            <a:endParaRPr lang="en-US" sz="1600" b="1" dirty="0" smtClean="0">
              <a:solidFill>
                <a:srgbClr val="7030A0"/>
              </a:solidFill>
              <a:latin typeface="Times New Roman" pitchFamily="18" charset="0"/>
              <a:cs typeface="Times New Roman" pitchFamily="18" charset="0"/>
            </a:endParaRPr>
          </a:p>
          <a:p>
            <a:pPr>
              <a:buNone/>
            </a:pPr>
            <a:endParaRPr lang="en-US" b="1" u="sng" dirty="0" smtClean="0">
              <a:solidFill>
                <a:srgbClr val="7030A0"/>
              </a:solidFill>
              <a:latin typeface="Aharoni" pitchFamily="2" charset="-79"/>
              <a:cs typeface="Aharoni" pitchFamily="2" charset="-79"/>
            </a:endParaRPr>
          </a:p>
          <a:p>
            <a:pPr algn="just">
              <a:buNone/>
            </a:pPr>
            <a:endParaRPr lang="en-US" b="1" dirty="0" smtClean="0">
              <a:solidFill>
                <a:srgbClr val="7030A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19800"/>
          </a:xfrm>
        </p:spPr>
        <p:txBody>
          <a:bodyPr>
            <a:normAutofit/>
          </a:bodyPr>
          <a:lstStyle/>
          <a:p>
            <a:pPr>
              <a:buNone/>
            </a:pPr>
            <a:r>
              <a:rPr lang="en-US" dirty="0" smtClean="0">
                <a:solidFill>
                  <a:srgbClr val="7030A0"/>
                </a:solidFill>
                <a:latin typeface="Aharoni" pitchFamily="2" charset="-79"/>
                <a:cs typeface="Aharoni" pitchFamily="2" charset="-79"/>
              </a:rPr>
              <a:t>4. </a:t>
            </a:r>
            <a:r>
              <a:rPr lang="en-US" u="sng" dirty="0" smtClean="0">
                <a:solidFill>
                  <a:srgbClr val="7030A0"/>
                </a:solidFill>
                <a:latin typeface="Aharoni" pitchFamily="2" charset="-79"/>
                <a:cs typeface="Aharoni" pitchFamily="2" charset="-79"/>
              </a:rPr>
              <a:t>YARN</a:t>
            </a:r>
            <a:r>
              <a:rPr lang="en-US" dirty="0" smtClean="0">
                <a:solidFill>
                  <a:srgbClr val="7030A0"/>
                </a:solidFill>
                <a:latin typeface="Aharoni" pitchFamily="2" charset="-79"/>
                <a:cs typeface="Aharoni" pitchFamily="2" charset="-79"/>
              </a:rPr>
              <a:t> : </a:t>
            </a:r>
          </a:p>
          <a:p>
            <a:r>
              <a:rPr lang="en-US" sz="1800" b="1" dirty="0" smtClean="0">
                <a:latin typeface="Times New Roman" pitchFamily="18" charset="0"/>
                <a:cs typeface="Times New Roman" pitchFamily="18" charset="0"/>
              </a:rPr>
              <a:t>YARN stands for Yet Another Resource Negotiator. It is also called as Map Reduce 2(MRv2). </a:t>
            </a:r>
          </a:p>
          <a:p>
            <a:r>
              <a:rPr lang="en-US" sz="1800" b="1" dirty="0" smtClean="0">
                <a:latin typeface="Times New Roman" pitchFamily="18" charset="0"/>
                <a:cs typeface="Times New Roman" pitchFamily="18" charset="0"/>
              </a:rPr>
              <a:t>The two major functionalities of Job Tracker in MRv1, resource management and job scheduling/ monitoring are split into separate daemons which are Resource Manager, Node Manager and Application Master.</a:t>
            </a:r>
          </a:p>
          <a:p>
            <a:pPr>
              <a:buNone/>
            </a:pPr>
            <a:r>
              <a:rPr lang="en-US" b="1" dirty="0" smtClean="0">
                <a:solidFill>
                  <a:srgbClr val="7030A0"/>
                </a:solidFill>
                <a:latin typeface="Aharoni" pitchFamily="2" charset="-79"/>
                <a:cs typeface="Aharoni" pitchFamily="2" charset="-79"/>
              </a:rPr>
              <a:t>5. </a:t>
            </a:r>
            <a:r>
              <a:rPr lang="en-US" b="1" u="sng" dirty="0" smtClean="0">
                <a:solidFill>
                  <a:srgbClr val="7030A0"/>
                </a:solidFill>
                <a:latin typeface="Aharoni" pitchFamily="2" charset="-79"/>
                <a:cs typeface="Aharoni" pitchFamily="2" charset="-79"/>
              </a:rPr>
              <a:t>FLUME</a:t>
            </a:r>
            <a:r>
              <a:rPr lang="en-US" b="1" dirty="0" smtClean="0">
                <a:solidFill>
                  <a:srgbClr val="7030A0"/>
                </a:solidFill>
                <a:latin typeface="Aharoni" pitchFamily="2" charset="-79"/>
                <a:cs typeface="Aharoni" pitchFamily="2" charset="-79"/>
              </a:rPr>
              <a:t> :</a:t>
            </a:r>
          </a:p>
          <a:p>
            <a:pPr algn="just"/>
            <a:r>
              <a:rPr lang="en-US" sz="1800" b="1" dirty="0" smtClean="0">
                <a:latin typeface="Times New Roman" pitchFamily="18" charset="0"/>
                <a:cs typeface="Times New Roman" pitchFamily="18" charset="0"/>
              </a:rPr>
              <a:t>Flume is a distributed, reliable, and available service for efficiently collecting, aggregating, and moving large amounts of log data.</a:t>
            </a:r>
          </a:p>
          <a:p>
            <a:pPr algn="just">
              <a:buNone/>
            </a:pPr>
            <a:r>
              <a:rPr lang="en-US" b="1" dirty="0" smtClean="0">
                <a:solidFill>
                  <a:srgbClr val="7030A0"/>
                </a:solidFill>
                <a:latin typeface="Aharoni" pitchFamily="2" charset="-79"/>
                <a:cs typeface="Aharoni" pitchFamily="2" charset="-79"/>
              </a:rPr>
              <a:t>6. </a:t>
            </a:r>
            <a:r>
              <a:rPr lang="en-US" b="1" u="sng" dirty="0" smtClean="0">
                <a:solidFill>
                  <a:srgbClr val="7030A0"/>
                </a:solidFill>
                <a:latin typeface="Aharoni" pitchFamily="2" charset="-79"/>
                <a:cs typeface="Aharoni" pitchFamily="2" charset="-79"/>
              </a:rPr>
              <a:t>SQOOP</a:t>
            </a:r>
            <a:r>
              <a:rPr lang="en-US" b="1" dirty="0" smtClean="0">
                <a:solidFill>
                  <a:srgbClr val="7030A0"/>
                </a:solidFill>
                <a:latin typeface="Aharoni" pitchFamily="2" charset="-79"/>
                <a:cs typeface="Aharoni" pitchFamily="2" charset="-79"/>
              </a:rPr>
              <a:t> :</a:t>
            </a:r>
          </a:p>
          <a:p>
            <a:pPr algn="just"/>
            <a:r>
              <a:rPr lang="en-US" sz="1800" b="1" dirty="0" smtClean="0">
                <a:latin typeface="Times New Roman" pitchFamily="18" charset="0"/>
                <a:cs typeface="Times New Roman" pitchFamily="18" charset="0"/>
              </a:rPr>
              <a:t>Apache Sqoop is a tool designed for bulk data transfers between relational databases and Hadoop.</a:t>
            </a:r>
          </a:p>
          <a:p>
            <a:pPr algn="just">
              <a:buNone/>
            </a:pPr>
            <a:r>
              <a:rPr lang="en-US" b="1" dirty="0" smtClean="0">
                <a:solidFill>
                  <a:srgbClr val="7030A0"/>
                </a:solidFill>
                <a:latin typeface="Aharoni" pitchFamily="2" charset="-79"/>
                <a:cs typeface="Aharoni" pitchFamily="2" charset="-79"/>
              </a:rPr>
              <a:t>7.</a:t>
            </a:r>
            <a:r>
              <a:rPr lang="en-US" b="1" u="sng" dirty="0" smtClean="0">
                <a:solidFill>
                  <a:srgbClr val="7030A0"/>
                </a:solidFill>
                <a:latin typeface="Aharoni" pitchFamily="2" charset="-79"/>
                <a:cs typeface="Aharoni" pitchFamily="2" charset="-79"/>
              </a:rPr>
              <a:t>OOZIE</a:t>
            </a:r>
            <a:r>
              <a:rPr lang="en-US" b="1" dirty="0" smtClean="0">
                <a:solidFill>
                  <a:srgbClr val="7030A0"/>
                </a:solidFill>
                <a:latin typeface="Aharoni" pitchFamily="2" charset="-79"/>
                <a:cs typeface="Aharoni" pitchFamily="2" charset="-79"/>
              </a:rPr>
              <a:t> : </a:t>
            </a:r>
          </a:p>
          <a:p>
            <a:pPr algn="just"/>
            <a:r>
              <a:rPr lang="en-US" sz="1800" b="1" dirty="0" smtClean="0">
                <a:latin typeface="Times New Roman" pitchFamily="18" charset="0"/>
                <a:cs typeface="Times New Roman" pitchFamily="18" charset="0"/>
              </a:rPr>
              <a:t>Oozie is a workflow scheduler system to manage Apache Hadoop jobs.</a:t>
            </a:r>
          </a:p>
          <a:p>
            <a:pPr algn="just"/>
            <a:r>
              <a:rPr lang="en-US" sz="1800" b="1" dirty="0" smtClean="0">
                <a:latin typeface="Times New Roman" pitchFamily="18" charset="0"/>
                <a:cs typeface="Times New Roman" pitchFamily="18" charset="0"/>
              </a:rPr>
              <a:t>Scalable, reliable and extensible system.</a:t>
            </a:r>
          </a:p>
          <a:p>
            <a:pPr algn="just"/>
            <a:r>
              <a:rPr lang="en-US" sz="1800" b="1" dirty="0" smtClean="0">
                <a:latin typeface="Times New Roman" pitchFamily="18" charset="0"/>
                <a:cs typeface="Times New Roman" pitchFamily="18" charset="0"/>
              </a:rPr>
              <a:t> Supports several types of Hadoop jobs such as Map-Reduce, Hive, Pig and Sqoop.</a:t>
            </a:r>
          </a:p>
          <a:p>
            <a:pPr algn="just">
              <a:buNone/>
            </a:pPr>
            <a:endParaRPr lang="en-US" b="1" dirty="0" smtClean="0">
              <a:solidFill>
                <a:srgbClr val="7030A0"/>
              </a:solidFill>
              <a:latin typeface="Aharoni" pitchFamily="2" charset="-79"/>
              <a:cs typeface="Aharoni" pitchFamily="2" charset="-79"/>
            </a:endParaRPr>
          </a:p>
          <a:p>
            <a:pPr algn="just"/>
            <a:endParaRPr lang="en-US" sz="1600"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638800"/>
          </a:xfrm>
        </p:spPr>
        <p:txBody>
          <a:bodyPr>
            <a:normAutofit/>
          </a:bodyPr>
          <a:lstStyle/>
          <a:p>
            <a:pPr>
              <a:buNone/>
            </a:pPr>
            <a:r>
              <a:rPr lang="en-US" b="1" dirty="0" smtClean="0">
                <a:solidFill>
                  <a:srgbClr val="7030A0"/>
                </a:solidFill>
                <a:latin typeface="Aharoni" pitchFamily="2" charset="-79"/>
                <a:cs typeface="Aharoni" pitchFamily="2" charset="-79"/>
              </a:rPr>
              <a:t>8. </a:t>
            </a:r>
            <a:r>
              <a:rPr lang="en-US" b="1" u="sng" dirty="0" smtClean="0">
                <a:solidFill>
                  <a:srgbClr val="7030A0"/>
                </a:solidFill>
                <a:latin typeface="Aharoni" pitchFamily="2" charset="-79"/>
                <a:cs typeface="Aharoni" pitchFamily="2" charset="-79"/>
              </a:rPr>
              <a:t>ZOOKEEPER </a:t>
            </a:r>
            <a:r>
              <a:rPr lang="en-US" b="1" dirty="0" smtClean="0">
                <a:solidFill>
                  <a:srgbClr val="7030A0"/>
                </a:solidFill>
                <a:latin typeface="Aharoni" pitchFamily="2" charset="-79"/>
                <a:cs typeface="Aharoni" pitchFamily="2" charset="-79"/>
              </a:rPr>
              <a:t>:</a:t>
            </a:r>
          </a:p>
          <a:p>
            <a:pPr algn="just"/>
            <a:r>
              <a:rPr lang="en-US" sz="1800" b="1" dirty="0" smtClean="0">
                <a:latin typeface="Times New Roman" pitchFamily="18" charset="0"/>
                <a:cs typeface="Times New Roman" pitchFamily="18" charset="0"/>
              </a:rPr>
              <a:t>Zookeeper is a centralized service designed for maintaining configuration information, naming, providing distributed synchronization, and providing group services.</a:t>
            </a:r>
          </a:p>
          <a:p>
            <a:pPr algn="just"/>
            <a:r>
              <a:rPr lang="en-US" sz="1800" b="1" dirty="0" smtClean="0">
                <a:latin typeface="Times New Roman" pitchFamily="18" charset="0"/>
                <a:cs typeface="Times New Roman" pitchFamily="18" charset="0"/>
              </a:rPr>
              <a:t>Features are : Serialization,  Atomicity, Reliability and Simple API. </a:t>
            </a:r>
          </a:p>
          <a:p>
            <a:pPr algn="just">
              <a:buNone/>
            </a:pPr>
            <a:r>
              <a:rPr lang="en-US" b="1" dirty="0" smtClean="0">
                <a:solidFill>
                  <a:srgbClr val="7030A0"/>
                </a:solidFill>
                <a:latin typeface="Aharoni" pitchFamily="2" charset="-79"/>
                <a:cs typeface="Aharoni" pitchFamily="2" charset="-79"/>
              </a:rPr>
              <a:t>9. </a:t>
            </a:r>
            <a:r>
              <a:rPr lang="en-US" b="1" u="sng" dirty="0" smtClean="0">
                <a:solidFill>
                  <a:srgbClr val="7030A0"/>
                </a:solidFill>
                <a:latin typeface="Aharoni" pitchFamily="2" charset="-79"/>
                <a:cs typeface="Aharoni" pitchFamily="2" charset="-79"/>
              </a:rPr>
              <a:t>MAHOUT</a:t>
            </a:r>
            <a:r>
              <a:rPr lang="en-US" b="1" dirty="0" smtClean="0">
                <a:solidFill>
                  <a:srgbClr val="7030A0"/>
                </a:solidFill>
                <a:latin typeface="Aharoni" pitchFamily="2" charset="-79"/>
                <a:cs typeface="Aharoni" pitchFamily="2" charset="-79"/>
              </a:rPr>
              <a:t> :</a:t>
            </a:r>
          </a:p>
          <a:p>
            <a:pPr algn="just"/>
            <a:r>
              <a:rPr lang="en-US" sz="1600" b="1" dirty="0" smtClean="0">
                <a:latin typeface="Times New Roman" pitchFamily="18" charset="0"/>
                <a:cs typeface="Times New Roman" pitchFamily="18" charset="0"/>
              </a:rPr>
              <a:t>Apache Mahout is a scalable machine learning library designed for building predictive analytics on Big Data. </a:t>
            </a:r>
          </a:p>
          <a:p>
            <a:pPr algn="just"/>
            <a:r>
              <a:rPr lang="en-US" sz="1600" b="1" dirty="0" smtClean="0">
                <a:latin typeface="Times New Roman" pitchFamily="18" charset="0"/>
                <a:cs typeface="Times New Roman" pitchFamily="18" charset="0"/>
              </a:rPr>
              <a:t>Mahout now has implementations apache spark for faster in memory computing.</a:t>
            </a:r>
          </a:p>
          <a:p>
            <a:pPr algn="just">
              <a:buNone/>
            </a:pPr>
            <a:r>
              <a:rPr lang="en-US" b="1" dirty="0" smtClean="0">
                <a:solidFill>
                  <a:srgbClr val="7030A0"/>
                </a:solidFill>
                <a:latin typeface="Aharoni" pitchFamily="2" charset="-79"/>
                <a:cs typeface="Aharoni" pitchFamily="2" charset="-79"/>
              </a:rPr>
              <a:t>10. </a:t>
            </a:r>
            <a:r>
              <a:rPr lang="en-US" b="1" u="sng" dirty="0" smtClean="0">
                <a:solidFill>
                  <a:srgbClr val="7030A0"/>
                </a:solidFill>
                <a:latin typeface="Aharoni" pitchFamily="2" charset="-79"/>
                <a:cs typeface="Aharoni" pitchFamily="2" charset="-79"/>
              </a:rPr>
              <a:t>AMBARI</a:t>
            </a:r>
            <a:r>
              <a:rPr lang="en-US" b="1" dirty="0" smtClean="0">
                <a:solidFill>
                  <a:srgbClr val="7030A0"/>
                </a:solidFill>
                <a:latin typeface="Aharoni" pitchFamily="2" charset="-79"/>
                <a:cs typeface="Aharoni" pitchFamily="2" charset="-79"/>
              </a:rPr>
              <a:t> :</a:t>
            </a:r>
          </a:p>
          <a:p>
            <a:pPr algn="just"/>
            <a:r>
              <a:rPr lang="en-US" sz="1800" b="1" dirty="0" err="1" smtClean="0">
                <a:latin typeface="Times New Roman" pitchFamily="18" charset="0"/>
                <a:cs typeface="Times New Roman" pitchFamily="18" charset="0"/>
              </a:rPr>
              <a:t>Ambari</a:t>
            </a:r>
            <a:r>
              <a:rPr lang="en-US" sz="1800" b="1" dirty="0" smtClean="0">
                <a:latin typeface="Times New Roman" pitchFamily="18" charset="0"/>
                <a:cs typeface="Times New Roman" pitchFamily="18" charset="0"/>
              </a:rPr>
              <a:t> is designed to make </a:t>
            </a:r>
            <a:r>
              <a:rPr lang="en-US" sz="1800" b="1" dirty="0" err="1" smtClean="0">
                <a:latin typeface="Times New Roman" pitchFamily="18" charset="0"/>
                <a:cs typeface="Times New Roman" pitchFamily="18" charset="0"/>
              </a:rPr>
              <a:t>hadoop</a:t>
            </a:r>
            <a:r>
              <a:rPr lang="en-US" sz="1800" b="1" dirty="0" smtClean="0">
                <a:latin typeface="Times New Roman" pitchFamily="18" charset="0"/>
                <a:cs typeface="Times New Roman" pitchFamily="18" charset="0"/>
              </a:rPr>
              <a:t> management simpler by providing an interface for provisioning, managing and monitoring Apache Hadoop Clusters.</a:t>
            </a:r>
            <a:endParaRPr lang="en-US" sz="1800" b="1" dirty="0" smtClean="0">
              <a:solidFill>
                <a:srgbClr val="7030A0"/>
              </a:solidFill>
              <a:latin typeface="Times New Roman" pitchFamily="18" charset="0"/>
              <a:cs typeface="Times New Roman" pitchFamily="18" charset="0"/>
            </a:endParaRPr>
          </a:p>
          <a:p>
            <a:pPr>
              <a:buNone/>
            </a:pPr>
            <a:endParaRPr lang="en-US" b="1" dirty="0">
              <a:solidFill>
                <a:srgbClr val="7030A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513</Words>
  <Application>Microsoft Office PowerPoint</Application>
  <PresentationFormat>On-screen Show (4:3)</PresentationFormat>
  <Paragraphs>59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Hadoop Ecosystem</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guneet virdi</dc:creator>
  <cp:lastModifiedBy>Ajax</cp:lastModifiedBy>
  <cp:revision>11</cp:revision>
  <dcterms:created xsi:type="dcterms:W3CDTF">2017-03-09T16:09:02Z</dcterms:created>
  <dcterms:modified xsi:type="dcterms:W3CDTF">2018-07-30T07:01:45Z</dcterms:modified>
</cp:coreProperties>
</file>