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66" r:id="rId4"/>
    <p:sldId id="267" r:id="rId5"/>
    <p:sldId id="268" r:id="rId6"/>
    <p:sldId id="269" r:id="rId7"/>
    <p:sldId id="257" r:id="rId8"/>
    <p:sldId id="259" r:id="rId9"/>
    <p:sldId id="262" r:id="rId10"/>
    <p:sldId id="263" r:id="rId11"/>
    <p:sldId id="264" r:id="rId12"/>
    <p:sldId id="265"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100" d="100"/>
          <a:sy n="100" d="100"/>
        </p:scale>
        <p:origin x="-516"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xmlns=""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xmlns=""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pPr/>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pPr/>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9/9/2019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Cryptograph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BEBA8EAE-BF5A-486C-A8C5-ECC9F3942E4B}">
                <a14:imgProps xmlns:a14="http://schemas.microsoft.com/office/drawing/2010/main" xmlns="">
                  <a14:imgLayer r:embed="rId3">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845196" y="1203598"/>
            <a:ext cx="1301512" cy="321849"/>
          </a:xfrm>
          <a:prstGeom prst="rect">
            <a:avLst/>
          </a:prstGeom>
        </p:spPr>
      </p:pic>
      <p:sp>
        <p:nvSpPr>
          <p:cNvPr id="8" name="TextBox 7"/>
          <p:cNvSpPr txBox="1"/>
          <p:nvPr/>
        </p:nvSpPr>
        <p:spPr>
          <a:xfrm>
            <a:off x="1426508" y="3357379"/>
            <a:ext cx="3376756" cy="1323439"/>
          </a:xfrm>
          <a:prstGeom prst="rect">
            <a:avLst/>
          </a:prstGeom>
          <a:noFill/>
        </p:spPr>
        <p:txBody>
          <a:bodyPr wrap="square">
            <a:spAutoFit/>
          </a:bodyPr>
          <a:lstStyle/>
          <a:p>
            <a:pPr algn="ctr" fontAlgn="auto">
              <a:spcBef>
                <a:spcPts val="0"/>
              </a:spcBef>
              <a:spcAft>
                <a:spcPts val="0"/>
              </a:spcAft>
              <a:defRPr/>
            </a:pPr>
            <a:r>
              <a:rPr lang="en-US" altLang="ko-KR" sz="2000" b="1" dirty="0" smtClean="0">
                <a:solidFill>
                  <a:schemeClr val="tx1">
                    <a:lumMod val="75000"/>
                    <a:lumOff val="25000"/>
                  </a:schemeClr>
                </a:solidFill>
                <a:latin typeface="Times New Roman" pitchFamily="18" charset="0"/>
                <a:cs typeface="Times New Roman" pitchFamily="18" charset="0"/>
              </a:rPr>
              <a:t>Triple DES </a:t>
            </a:r>
          </a:p>
          <a:p>
            <a:pPr algn="ctr" fontAlgn="auto">
              <a:spcBef>
                <a:spcPts val="0"/>
              </a:spcBef>
              <a:spcAft>
                <a:spcPts val="0"/>
              </a:spcAft>
              <a:defRPr/>
            </a:pPr>
            <a:r>
              <a:rPr lang="en-US" altLang="ko-KR" sz="2000" b="1" dirty="0" err="1" smtClean="0">
                <a:solidFill>
                  <a:schemeClr val="tx1">
                    <a:lumMod val="75000"/>
                    <a:lumOff val="25000"/>
                  </a:schemeClr>
                </a:solidFill>
                <a:latin typeface="Times New Roman" pitchFamily="18" charset="0"/>
                <a:cs typeface="Times New Roman" pitchFamily="18" charset="0"/>
              </a:rPr>
              <a:t>BlowFish</a:t>
            </a:r>
            <a:endParaRPr lang="en-US" altLang="ko-KR" sz="2000" b="1" dirty="0" smtClean="0">
              <a:solidFill>
                <a:schemeClr val="tx1">
                  <a:lumMod val="75000"/>
                  <a:lumOff val="25000"/>
                </a:schemeClr>
              </a:solidFill>
              <a:latin typeface="Times New Roman" pitchFamily="18" charset="0"/>
              <a:cs typeface="Times New Roman" pitchFamily="18" charset="0"/>
            </a:endParaRPr>
          </a:p>
          <a:p>
            <a:pPr algn="ctr" fontAlgn="auto">
              <a:spcBef>
                <a:spcPts val="0"/>
              </a:spcBef>
              <a:spcAft>
                <a:spcPts val="0"/>
              </a:spcAft>
              <a:defRPr/>
            </a:pPr>
            <a:r>
              <a:rPr lang="en-US" altLang="ko-KR" sz="2000" b="1" dirty="0" smtClean="0">
                <a:solidFill>
                  <a:schemeClr val="tx1">
                    <a:lumMod val="75000"/>
                    <a:lumOff val="25000"/>
                  </a:schemeClr>
                </a:solidFill>
                <a:latin typeface="Times New Roman" pitchFamily="18" charset="0"/>
                <a:cs typeface="Times New Roman" pitchFamily="18" charset="0"/>
              </a:rPr>
              <a:t>IDEA</a:t>
            </a:r>
          </a:p>
          <a:p>
            <a:pPr algn="ctr" fontAlgn="auto">
              <a:spcBef>
                <a:spcPts val="0"/>
              </a:spcBef>
              <a:spcAft>
                <a:spcPts val="0"/>
              </a:spcAft>
              <a:defRPr/>
            </a:pPr>
            <a:r>
              <a:rPr kumimoji="0" lang="en-US" altLang="ko-KR" sz="2000" b="1" dirty="0" smtClean="0">
                <a:solidFill>
                  <a:schemeClr val="tx1">
                    <a:lumMod val="75000"/>
                    <a:lumOff val="25000"/>
                  </a:schemeClr>
                </a:solidFill>
                <a:latin typeface="Times New Roman" pitchFamily="18" charset="0"/>
                <a:cs typeface="Times New Roman" pitchFamily="18" charset="0"/>
              </a:rPr>
              <a:t>RC5</a:t>
            </a:r>
            <a:endParaRPr kumimoji="0" lang="en-US" altLang="ko-KR" sz="2000" b="1" dirty="0">
              <a:solidFill>
                <a:schemeClr val="tx1">
                  <a:lumMod val="75000"/>
                  <a:lumOff val="25000"/>
                </a:schemeClr>
              </a:solidFill>
              <a:latin typeface="Times New Roman" pitchFamily="18" charset="0"/>
              <a:cs typeface="Times New Roman" pitchFamily="18" charset="0"/>
            </a:endParaRPr>
          </a:p>
        </p:txBody>
      </p:sp>
      <p:sp>
        <p:nvSpPr>
          <p:cNvPr id="9" name="TextBox 1"/>
          <p:cNvSpPr txBox="1">
            <a:spLocks noChangeArrowheads="1"/>
          </p:cNvSpPr>
          <p:nvPr/>
        </p:nvSpPr>
        <p:spPr bwMode="auto">
          <a:xfrm>
            <a:off x="395536" y="2427734"/>
            <a:ext cx="5184576" cy="523220"/>
          </a:xfrm>
          <a:prstGeom prst="rect">
            <a:avLst/>
          </a:prstGeom>
          <a:noFill/>
          <a:ln w="9525">
            <a:noFill/>
            <a:miter lim="800000"/>
            <a:headEnd/>
            <a:tailEnd/>
          </a:ln>
        </p:spPr>
        <p:txBody>
          <a:bodyPr wrap="square">
            <a:spAutoFit/>
          </a:bodyPr>
          <a:lstStyle/>
          <a:p>
            <a:pPr algn="ctr" fontAlgn="auto">
              <a:spcBef>
                <a:spcPts val="0"/>
              </a:spcBef>
              <a:spcAft>
                <a:spcPts val="0"/>
              </a:spcAft>
              <a:defRPr/>
            </a:pPr>
            <a:r>
              <a:rPr lang="en-US" altLang="ko-KR" sz="2800" b="1" dirty="0">
                <a:solidFill>
                  <a:schemeClr val="tx1">
                    <a:lumMod val="75000"/>
                    <a:lumOff val="25000"/>
                  </a:schemeClr>
                </a:solidFill>
                <a:latin typeface="Algerian" pitchFamily="82" charset="0"/>
                <a:cs typeface="Arial" pitchFamily="34" charset="0"/>
              </a:rPr>
              <a:t>Symmetric Block Ciphers</a:t>
            </a:r>
          </a:p>
        </p:txBody>
      </p:sp>
      <p:pic>
        <p:nvPicPr>
          <p:cNvPr id="3074" name="Picture 2" descr="C:\Users\Er Pavitar\Desktop\ScreenHunter_006.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45196" y="716450"/>
            <a:ext cx="1301512" cy="9191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
            </a:r>
            <a:br>
              <a:rPr lang="en-IN" sz="3200" dirty="0" smtClean="0"/>
            </a:br>
            <a:r>
              <a:rPr lang="en-IN" sz="2400" dirty="0" smtClean="0"/>
              <a:t>IDEA </a:t>
            </a:r>
            <a:br>
              <a:rPr lang="en-IN" sz="2400" dirty="0" smtClean="0"/>
            </a:br>
            <a:r>
              <a:rPr lang="en-IN" sz="2400" dirty="0" smtClean="0"/>
              <a:t>(International Data Encryption Algorithm)</a:t>
            </a:r>
            <a:r>
              <a:rPr lang="en-IN" sz="2400" dirty="0"/>
              <a:t/>
            </a:r>
            <a:br>
              <a:rPr lang="en-IN" sz="2400" dirty="0"/>
            </a:br>
            <a:endParaRPr lang="en-IN" sz="2400" dirty="0"/>
          </a:p>
        </p:txBody>
      </p:sp>
      <p:sp>
        <p:nvSpPr>
          <p:cNvPr id="3" name="Content Placeholder 2"/>
          <p:cNvSpPr>
            <a:spLocks noGrp="1"/>
          </p:cNvSpPr>
          <p:nvPr>
            <p:ph idx="1"/>
          </p:nvPr>
        </p:nvSpPr>
        <p:spPr/>
        <p:txBody>
          <a:bodyPr/>
          <a:lstStyle/>
          <a:p>
            <a:r>
              <a:rPr lang="en-IN" dirty="0" smtClean="0">
                <a:solidFill>
                  <a:schemeClr val="tx1"/>
                </a:solidFill>
              </a:rPr>
              <a:t>Originally </a:t>
            </a:r>
            <a:r>
              <a:rPr lang="en-IN" dirty="0">
                <a:solidFill>
                  <a:schemeClr val="tx1"/>
                </a:solidFill>
              </a:rPr>
              <a:t>called </a:t>
            </a:r>
            <a:r>
              <a:rPr lang="en-IN" b="1" dirty="0">
                <a:solidFill>
                  <a:schemeClr val="tx1"/>
                </a:solidFill>
              </a:rPr>
              <a:t>Improved Proposed Encryption Standard</a:t>
            </a:r>
            <a:r>
              <a:rPr lang="en-IN" dirty="0">
                <a:solidFill>
                  <a:schemeClr val="tx1"/>
                </a:solidFill>
              </a:rPr>
              <a:t> (</a:t>
            </a:r>
            <a:r>
              <a:rPr lang="en-IN" b="1" dirty="0">
                <a:solidFill>
                  <a:schemeClr val="tx1"/>
                </a:solidFill>
              </a:rPr>
              <a:t>IPES</a:t>
            </a:r>
            <a:r>
              <a:rPr lang="en-IN" dirty="0">
                <a:solidFill>
                  <a:schemeClr val="tx1"/>
                </a:solidFill>
              </a:rPr>
              <a:t>)</a:t>
            </a:r>
            <a:endParaRPr lang="en-IN" dirty="0"/>
          </a:p>
        </p:txBody>
      </p:sp>
      <p:sp>
        <p:nvSpPr>
          <p:cNvPr id="4" name="Content Placeholder 3"/>
          <p:cNvSpPr>
            <a:spLocks noGrp="1"/>
          </p:cNvSpPr>
          <p:nvPr>
            <p:ph idx="10"/>
          </p:nvPr>
        </p:nvSpPr>
        <p:spPr/>
        <p:txBody>
          <a:bodyPr/>
          <a:lstStyle/>
          <a:p>
            <a:pPr marL="285750" indent="-285750" algn="just">
              <a:buFont typeface="Arial" pitchFamily="34" charset="0"/>
              <a:buChar char="•"/>
            </a:pPr>
            <a:r>
              <a:rPr lang="en-IN" dirty="0">
                <a:solidFill>
                  <a:schemeClr val="tx1"/>
                </a:solidFill>
              </a:rPr>
              <a:t>In </a:t>
            </a:r>
            <a:r>
              <a:rPr lang="en-IN" dirty="0">
                <a:solidFill>
                  <a:schemeClr val="tx1"/>
                </a:solidFill>
                <a:hlinkClick r:id="rId2" tooltip="Cryptography"/>
              </a:rPr>
              <a:t>cryptography</a:t>
            </a:r>
            <a:r>
              <a:rPr lang="en-IN" dirty="0">
                <a:solidFill>
                  <a:schemeClr val="tx1"/>
                </a:solidFill>
              </a:rPr>
              <a:t>, the </a:t>
            </a:r>
            <a:r>
              <a:rPr lang="en-IN" b="1" dirty="0">
                <a:solidFill>
                  <a:schemeClr val="tx1"/>
                </a:solidFill>
              </a:rPr>
              <a:t>International Data Encryption Algorithm</a:t>
            </a:r>
            <a:r>
              <a:rPr lang="en-IN" dirty="0">
                <a:solidFill>
                  <a:schemeClr val="tx1"/>
                </a:solidFill>
              </a:rPr>
              <a:t> (</a:t>
            </a:r>
            <a:r>
              <a:rPr lang="en-IN" b="1" dirty="0">
                <a:solidFill>
                  <a:schemeClr val="tx1"/>
                </a:solidFill>
              </a:rPr>
              <a:t>IDEA</a:t>
            </a:r>
            <a:r>
              <a:rPr lang="en-IN" dirty="0">
                <a:solidFill>
                  <a:schemeClr val="tx1"/>
                </a:solidFill>
              </a:rPr>
              <a:t>),is a symmetric-key </a:t>
            </a:r>
          </a:p>
          <a:p>
            <a:pPr algn="just"/>
            <a:r>
              <a:rPr lang="en-IN" dirty="0">
                <a:solidFill>
                  <a:schemeClr val="tx1"/>
                </a:solidFill>
              </a:rPr>
              <a:t>block cipher designed by James Massey of ETH Zurich and was first described in 1991. </a:t>
            </a:r>
            <a:endParaRPr lang="en-IN" dirty="0" smtClean="0">
              <a:solidFill>
                <a:schemeClr val="tx1"/>
              </a:solidFill>
            </a:endParaRPr>
          </a:p>
          <a:p>
            <a:pPr algn="just"/>
            <a:r>
              <a:rPr lang="en-IN" dirty="0" smtClean="0">
                <a:solidFill>
                  <a:schemeClr val="tx1"/>
                </a:solidFill>
              </a:rPr>
              <a:t>The </a:t>
            </a:r>
            <a:r>
              <a:rPr lang="en-IN" dirty="0">
                <a:solidFill>
                  <a:schemeClr val="tx1"/>
                </a:solidFill>
              </a:rPr>
              <a:t>algorithm was intended as a replacement for the Data Encryption Standard (DES). </a:t>
            </a:r>
          </a:p>
          <a:p>
            <a:pPr marL="285750" indent="-285750">
              <a:buFont typeface="Arial" pitchFamily="34" charset="0"/>
              <a:buChar char="•"/>
            </a:pPr>
            <a:endParaRPr lang="en-IN" dirty="0" smtClean="0"/>
          </a:p>
          <a:p>
            <a:pPr marL="285750" indent="-285750">
              <a:buFont typeface="Arial" pitchFamily="34" charset="0"/>
              <a:buChar char="•"/>
            </a:pPr>
            <a:r>
              <a:rPr lang="en-IN" dirty="0" smtClean="0"/>
              <a:t>Key Size - 128 bits.</a:t>
            </a:r>
          </a:p>
          <a:p>
            <a:pPr marL="285750" indent="-285750">
              <a:buFont typeface="Arial" pitchFamily="34" charset="0"/>
              <a:buChar char="•"/>
            </a:pPr>
            <a:r>
              <a:rPr lang="en-IN" dirty="0" smtClean="0"/>
              <a:t>Block Size- 64 bits.</a:t>
            </a:r>
          </a:p>
          <a:p>
            <a:pPr marL="285750" indent="-285750">
              <a:buFont typeface="Arial" pitchFamily="34" charset="0"/>
              <a:buChar char="•"/>
            </a:pPr>
            <a:r>
              <a:rPr lang="en-IN" dirty="0" smtClean="0"/>
              <a:t>Round – 8</a:t>
            </a:r>
          </a:p>
          <a:p>
            <a:pPr marL="285750" indent="-285750">
              <a:buFont typeface="Arial" pitchFamily="34" charset="0"/>
              <a:buChar char="•"/>
            </a:pPr>
            <a:r>
              <a:rPr lang="en-IN" dirty="0" smtClean="0"/>
              <a:t>Complex functions replace S boxes.</a:t>
            </a:r>
          </a:p>
          <a:p>
            <a:pPr marL="285750" indent="-285750">
              <a:buFont typeface="Arial" pitchFamily="34" charset="0"/>
              <a:buChar char="•"/>
            </a:pPr>
            <a:r>
              <a:rPr lang="en-IN" dirty="0" smtClean="0"/>
              <a:t>Highly Resistant to cryptanalysis.</a:t>
            </a:r>
          </a:p>
          <a:p>
            <a:pPr marL="285750" indent="-285750">
              <a:buFont typeface="Arial" pitchFamily="34" charset="0"/>
              <a:buChar char="•"/>
            </a:pPr>
            <a:r>
              <a:rPr lang="en-IN" dirty="0" smtClean="0"/>
              <a:t>Used in PGP (Pretty Good Privacy)</a:t>
            </a:r>
          </a:p>
          <a:p>
            <a:pPr marL="285750" indent="-285750">
              <a:buFont typeface="Arial" pitchFamily="34" charset="0"/>
              <a:buChar char="•"/>
            </a:pPr>
            <a:endParaRPr lang="en-IN" dirty="0" smtClean="0"/>
          </a:p>
        </p:txBody>
      </p:sp>
    </p:spTree>
    <p:extLst>
      <p:ext uri="{BB962C8B-B14F-4D97-AF65-F5344CB8AC3E}">
        <p14:creationId xmlns:p14="http://schemas.microsoft.com/office/powerpoint/2010/main" xmlns="" val="4026772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RC5</a:t>
            </a:r>
            <a:endParaRPr lang="en-IN" dirty="0"/>
          </a:p>
        </p:txBody>
      </p:sp>
      <p:sp>
        <p:nvSpPr>
          <p:cNvPr id="3" name="Content Placeholder 2"/>
          <p:cNvSpPr>
            <a:spLocks noGrp="1"/>
          </p:cNvSpPr>
          <p:nvPr>
            <p:ph idx="1"/>
          </p:nvPr>
        </p:nvSpPr>
        <p:spPr>
          <a:xfrm>
            <a:off x="1763688" y="987574"/>
            <a:ext cx="7128792" cy="460648"/>
          </a:xfrm>
        </p:spPr>
        <p:txBody>
          <a:bodyPr/>
          <a:lstStyle/>
          <a:p>
            <a:r>
              <a:rPr lang="en-IN" i="1" dirty="0" smtClean="0"/>
              <a:t>RC</a:t>
            </a:r>
            <a:r>
              <a:rPr lang="en-IN" dirty="0" smtClean="0"/>
              <a:t> </a:t>
            </a:r>
            <a:r>
              <a:rPr lang="en-IN" dirty="0"/>
              <a:t>stands </a:t>
            </a:r>
            <a:r>
              <a:rPr lang="en-IN" dirty="0" smtClean="0"/>
              <a:t>for </a:t>
            </a:r>
            <a:r>
              <a:rPr lang="en-IN" dirty="0"/>
              <a:t>"</a:t>
            </a:r>
            <a:r>
              <a:rPr lang="en-IN" dirty="0" err="1"/>
              <a:t>Rivest</a:t>
            </a:r>
            <a:r>
              <a:rPr lang="en-IN" dirty="0"/>
              <a:t> Cipher", or alternatively, "Ron's Code"</a:t>
            </a:r>
          </a:p>
        </p:txBody>
      </p:sp>
      <p:sp>
        <p:nvSpPr>
          <p:cNvPr id="4" name="Content Placeholder 3"/>
          <p:cNvSpPr>
            <a:spLocks noGrp="1"/>
          </p:cNvSpPr>
          <p:nvPr>
            <p:ph idx="10"/>
          </p:nvPr>
        </p:nvSpPr>
        <p:spPr/>
        <p:txBody>
          <a:bodyPr/>
          <a:lstStyle/>
          <a:p>
            <a:pPr marL="285750" indent="-285750">
              <a:buFont typeface="Arial" pitchFamily="34" charset="0"/>
              <a:buChar char="•"/>
            </a:pPr>
            <a:r>
              <a:rPr lang="en-IN" dirty="0"/>
              <a:t>Designed by Ronald </a:t>
            </a:r>
            <a:r>
              <a:rPr lang="en-IN" dirty="0" err="1"/>
              <a:t>Rivest</a:t>
            </a:r>
            <a:r>
              <a:rPr lang="en-IN" dirty="0"/>
              <a:t> in </a:t>
            </a:r>
            <a:r>
              <a:rPr lang="en-IN" dirty="0" smtClean="0"/>
              <a:t>1994.</a:t>
            </a:r>
            <a:endParaRPr lang="en-IN" b="1" dirty="0" smtClean="0"/>
          </a:p>
          <a:p>
            <a:pPr marL="285750" indent="-285750">
              <a:buFont typeface="Arial" pitchFamily="34" charset="0"/>
              <a:buChar char="•"/>
            </a:pPr>
            <a:r>
              <a:rPr lang="en-IN" b="1" dirty="0" smtClean="0"/>
              <a:t>RC5</a:t>
            </a:r>
            <a:r>
              <a:rPr lang="en-IN" dirty="0" smtClean="0"/>
              <a:t> </a:t>
            </a:r>
            <a:r>
              <a:rPr lang="en-IN" dirty="0"/>
              <a:t>is a symmetric-key block cipher notable for its simplicity.</a:t>
            </a:r>
            <a:endParaRPr lang="en-IN" dirty="0" smtClean="0"/>
          </a:p>
          <a:p>
            <a:pPr marL="285750" indent="-285750">
              <a:buFont typeface="Arial" pitchFamily="34" charset="0"/>
              <a:buChar char="•"/>
            </a:pPr>
            <a:r>
              <a:rPr lang="en-IN" dirty="0" smtClean="0"/>
              <a:t>RC5 </a:t>
            </a:r>
            <a:r>
              <a:rPr lang="en-IN" dirty="0"/>
              <a:t>has a variable block size (32, 64 or 128 bits), </a:t>
            </a:r>
            <a:endParaRPr lang="en-IN" dirty="0" smtClean="0"/>
          </a:p>
          <a:p>
            <a:pPr marL="285750" indent="-285750">
              <a:buFont typeface="Arial" pitchFamily="34" charset="0"/>
              <a:buChar char="•"/>
            </a:pPr>
            <a:r>
              <a:rPr lang="en-IN" dirty="0" smtClean="0"/>
              <a:t>key </a:t>
            </a:r>
            <a:r>
              <a:rPr lang="en-IN" dirty="0"/>
              <a:t>size (0 to 2040 bits) and </a:t>
            </a:r>
            <a:endParaRPr lang="en-IN" dirty="0" smtClean="0"/>
          </a:p>
          <a:p>
            <a:pPr marL="285750" indent="-285750">
              <a:buFont typeface="Arial" pitchFamily="34" charset="0"/>
              <a:buChar char="•"/>
            </a:pPr>
            <a:r>
              <a:rPr lang="en-IN" dirty="0" smtClean="0"/>
              <a:t>Number </a:t>
            </a:r>
            <a:r>
              <a:rPr lang="en-IN" dirty="0"/>
              <a:t>of rounds (0 to 255). </a:t>
            </a:r>
            <a:endParaRPr lang="en-IN" dirty="0" smtClean="0"/>
          </a:p>
          <a:p>
            <a:pPr marL="285750" indent="-285750">
              <a:buFont typeface="Arial" pitchFamily="34" charset="0"/>
              <a:buChar char="•"/>
            </a:pPr>
            <a:r>
              <a:rPr lang="en-IN" dirty="0" smtClean="0"/>
              <a:t>The </a:t>
            </a:r>
            <a:r>
              <a:rPr lang="en-IN" dirty="0"/>
              <a:t>original suggested choice of parameters were a block size of 64 bits, a 128-bit key and 12 rounds. </a:t>
            </a:r>
          </a:p>
        </p:txBody>
      </p:sp>
    </p:spTree>
    <p:extLst>
      <p:ext uri="{BB962C8B-B14F-4D97-AF65-F5344CB8AC3E}">
        <p14:creationId xmlns:p14="http://schemas.microsoft.com/office/powerpoint/2010/main" xmlns="" val="1725072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Triple DES</a:t>
            </a:r>
            <a:endParaRPr lang="en-GB" dirty="0"/>
          </a:p>
        </p:txBody>
      </p:sp>
      <p:sp>
        <p:nvSpPr>
          <p:cNvPr id="3" name="Content Placeholder 2"/>
          <p:cNvSpPr>
            <a:spLocks noGrp="1"/>
          </p:cNvSpPr>
          <p:nvPr>
            <p:ph idx="1"/>
          </p:nvPr>
        </p:nvSpPr>
        <p:spPr>
          <a:xfrm>
            <a:off x="179512" y="1059582"/>
            <a:ext cx="8748464" cy="460648"/>
          </a:xfrm>
        </p:spPr>
        <p:txBody>
          <a:bodyPr/>
          <a:lstStyle/>
          <a:p>
            <a:r>
              <a:rPr lang="en-IN" sz="1800" dirty="0" smtClean="0"/>
              <a:t>Shortcoming of DES is that it uses 56 bit key which means key space is relatively small. To </a:t>
            </a:r>
            <a:r>
              <a:rPr lang="en-IN" sz="1800" smtClean="0"/>
              <a:t>overcome this, </a:t>
            </a:r>
            <a:r>
              <a:rPr lang="en-IN" sz="1800" dirty="0" smtClean="0"/>
              <a:t>we run DES multiple times each using different key.</a:t>
            </a:r>
            <a:endParaRPr lang="en-GB" sz="1800" dirty="0"/>
          </a:p>
        </p:txBody>
      </p:sp>
      <p:sp>
        <p:nvSpPr>
          <p:cNvPr id="4" name="Content Placeholder 3"/>
          <p:cNvSpPr>
            <a:spLocks noGrp="1"/>
          </p:cNvSpPr>
          <p:nvPr>
            <p:ph idx="10"/>
          </p:nvPr>
        </p:nvSpPr>
        <p:spPr>
          <a:xfrm>
            <a:off x="323528" y="1808261"/>
            <a:ext cx="8579296" cy="2995737"/>
          </a:xfrm>
        </p:spPr>
        <p:txBody>
          <a:bodyPr/>
          <a:lstStyle/>
          <a:p>
            <a:r>
              <a:rPr lang="en-GB" dirty="0" smtClean="0"/>
              <a:t>The speed of exhaustive key searches against DES after 1990 began to cause discomfort amongst</a:t>
            </a:r>
          </a:p>
          <a:p>
            <a:r>
              <a:rPr lang="en-GB" dirty="0" smtClean="0"/>
              <a:t>users of DES. However, users did not want to replace DES as it takes an enormous amount of time and money to change encryption algorithms that are widely adopted and embedded in large</a:t>
            </a:r>
          </a:p>
          <a:p>
            <a:r>
              <a:rPr lang="en-GB" dirty="0" smtClean="0"/>
              <a:t>Security architectures.</a:t>
            </a:r>
          </a:p>
          <a:p>
            <a:endParaRPr lang="en-GB" dirty="0" smtClean="0"/>
          </a:p>
          <a:p>
            <a:r>
              <a:rPr lang="en-GB" dirty="0" smtClean="0"/>
              <a:t>Incidentally, there are two variants of Triple DES known as </a:t>
            </a:r>
            <a:endParaRPr lang="en-GB" dirty="0" smtClean="0"/>
          </a:p>
          <a:p>
            <a:pPr>
              <a:buFont typeface="Arial" pitchFamily="34" charset="0"/>
              <a:buChar char="•"/>
            </a:pPr>
            <a:r>
              <a:rPr lang="en-GB" dirty="0" smtClean="0"/>
              <a:t>3-key </a:t>
            </a:r>
            <a:r>
              <a:rPr lang="en-GB" dirty="0" smtClean="0"/>
              <a:t>Triple DES </a:t>
            </a:r>
            <a:r>
              <a:rPr lang="en-GB" dirty="0" smtClean="0"/>
              <a:t>(3</a:t>
            </a:r>
            <a:r>
              <a:rPr lang="en-GB" i="1" dirty="0" smtClean="0"/>
              <a:t>TDES)</a:t>
            </a:r>
          </a:p>
          <a:p>
            <a:pPr>
              <a:buFont typeface="Arial" pitchFamily="34" charset="0"/>
              <a:buChar char="•"/>
            </a:pPr>
            <a:r>
              <a:rPr lang="en-GB" i="1" dirty="0" smtClean="0"/>
              <a:t>2-key Triple </a:t>
            </a:r>
            <a:r>
              <a:rPr lang="en-GB" dirty="0" smtClean="0"/>
              <a:t>DES (2</a:t>
            </a:r>
            <a:r>
              <a:rPr lang="en-GB" i="1" dirty="0" smtClean="0"/>
              <a:t>TDES).</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3-KEY Triple DES</a:t>
            </a:r>
            <a:br>
              <a:rPr lang="en-GB" dirty="0" smtClean="0"/>
            </a:br>
            <a:endParaRPr lang="en-GB" dirty="0"/>
          </a:p>
        </p:txBody>
      </p:sp>
      <p:sp>
        <p:nvSpPr>
          <p:cNvPr id="4" name="Content Placeholder 3"/>
          <p:cNvSpPr>
            <a:spLocks noGrp="1"/>
          </p:cNvSpPr>
          <p:nvPr>
            <p:ph idx="10"/>
          </p:nvPr>
        </p:nvSpPr>
        <p:spPr>
          <a:xfrm>
            <a:off x="405880" y="915567"/>
            <a:ext cx="8496944" cy="3888432"/>
          </a:xfrm>
        </p:spPr>
        <p:txBody>
          <a:bodyPr/>
          <a:lstStyle/>
          <a:p>
            <a:r>
              <a:rPr lang="en-GB" dirty="0" smtClean="0"/>
              <a:t>Before using 3TDES, user first generate and distribute a 3TDES key K, which consists of three</a:t>
            </a:r>
          </a:p>
          <a:p>
            <a:r>
              <a:rPr lang="en-GB" dirty="0" smtClean="0"/>
              <a:t>different DES keys K1, K2 and K3. This means that the actual 3TDES key has length 3×56 = 168</a:t>
            </a:r>
          </a:p>
          <a:p>
            <a:r>
              <a:rPr lang="en-GB" dirty="0" smtClean="0"/>
              <a:t>bits.</a:t>
            </a:r>
            <a:endParaRPr lang="en-GB" dirty="0"/>
          </a:p>
        </p:txBody>
      </p:sp>
      <p:pic>
        <p:nvPicPr>
          <p:cNvPr id="1028" name="Picture 4" descr="C:\Users\Puneet\Desktop\Time Table\3 key Triple DES.jpg"/>
          <p:cNvPicPr>
            <a:picLocks noChangeAspect="1" noChangeArrowheads="1"/>
          </p:cNvPicPr>
          <p:nvPr/>
        </p:nvPicPr>
        <p:blipFill>
          <a:blip r:embed="rId2" cstate="print"/>
          <a:srcRect/>
          <a:stretch>
            <a:fillRect/>
          </a:stretch>
        </p:blipFill>
        <p:spPr bwMode="auto">
          <a:xfrm>
            <a:off x="1953344" y="1563639"/>
            <a:ext cx="5715000" cy="331236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4" name="Content Placeholder 3"/>
          <p:cNvSpPr>
            <a:spLocks noGrp="1"/>
          </p:cNvSpPr>
          <p:nvPr>
            <p:ph idx="10"/>
          </p:nvPr>
        </p:nvSpPr>
        <p:spPr>
          <a:xfrm>
            <a:off x="405880" y="1203599"/>
            <a:ext cx="8496944" cy="3600400"/>
          </a:xfrm>
        </p:spPr>
        <p:txBody>
          <a:bodyPr/>
          <a:lstStyle/>
          <a:p>
            <a:r>
              <a:rPr lang="en-GB" dirty="0" smtClean="0"/>
              <a:t>The encryption-decryption process is as follows −</a:t>
            </a:r>
          </a:p>
          <a:p>
            <a:pPr>
              <a:buFont typeface="Arial" pitchFamily="34" charset="0"/>
              <a:buChar char="•"/>
            </a:pPr>
            <a:r>
              <a:rPr lang="en-GB" dirty="0" smtClean="0"/>
              <a:t>Encrypt the plaintext blocks using single DES with key K1.</a:t>
            </a:r>
          </a:p>
          <a:p>
            <a:pPr>
              <a:buFont typeface="Arial" pitchFamily="34" charset="0"/>
              <a:buChar char="•"/>
            </a:pPr>
            <a:r>
              <a:rPr lang="en-GB" dirty="0" smtClean="0"/>
              <a:t>Now decrypt the output of step 1 using single DES with key K2.</a:t>
            </a:r>
          </a:p>
          <a:p>
            <a:pPr>
              <a:buFont typeface="Arial" pitchFamily="34" charset="0"/>
              <a:buChar char="•"/>
            </a:pPr>
            <a:r>
              <a:rPr lang="en-GB" dirty="0" smtClean="0"/>
              <a:t>Finally, encrypt the output of step 2 using single DES with key K3.</a:t>
            </a:r>
          </a:p>
          <a:p>
            <a:pPr>
              <a:buFont typeface="Arial" pitchFamily="34" charset="0"/>
              <a:buChar char="•"/>
            </a:pPr>
            <a:r>
              <a:rPr lang="en-GB" dirty="0" smtClean="0"/>
              <a:t>The output of step 3 is the </a:t>
            </a:r>
            <a:r>
              <a:rPr lang="en-GB" dirty="0" err="1" smtClean="0"/>
              <a:t>ciphertext</a:t>
            </a:r>
            <a:r>
              <a:rPr lang="en-GB" dirty="0" smtClean="0"/>
              <a:t>.</a:t>
            </a:r>
          </a:p>
          <a:p>
            <a:pPr>
              <a:buFont typeface="Arial" pitchFamily="34" charset="0"/>
              <a:buChar char="•"/>
            </a:pPr>
            <a:r>
              <a:rPr lang="en-GB" dirty="0" smtClean="0"/>
              <a:t>Decryption of a </a:t>
            </a:r>
            <a:r>
              <a:rPr lang="en-GB" dirty="0" err="1" smtClean="0"/>
              <a:t>ciphertext</a:t>
            </a:r>
            <a:r>
              <a:rPr lang="en-GB" dirty="0" smtClean="0"/>
              <a:t> is a reverse process. User first decrypt using K3, then encrypt with</a:t>
            </a:r>
          </a:p>
          <a:p>
            <a:r>
              <a:rPr lang="en-GB" dirty="0" smtClean="0"/>
              <a:t>K2, and finally decrypt with K1.</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2-KEY Triple DES</a:t>
            </a:r>
            <a:br>
              <a:rPr lang="en-GB" dirty="0" smtClean="0"/>
            </a:br>
            <a:endParaRPr lang="en-GB" dirty="0"/>
          </a:p>
        </p:txBody>
      </p:sp>
      <p:sp>
        <p:nvSpPr>
          <p:cNvPr id="4" name="Content Placeholder 3"/>
          <p:cNvSpPr>
            <a:spLocks noGrp="1"/>
          </p:cNvSpPr>
          <p:nvPr>
            <p:ph idx="10"/>
          </p:nvPr>
        </p:nvSpPr>
        <p:spPr>
          <a:xfrm>
            <a:off x="323528" y="843559"/>
            <a:ext cx="8579296" cy="3960440"/>
          </a:xfrm>
        </p:spPr>
        <p:txBody>
          <a:bodyPr/>
          <a:lstStyle/>
          <a:p>
            <a:r>
              <a:rPr lang="en-GB" dirty="0" smtClean="0"/>
              <a:t>Second variant of Triple DES 2</a:t>
            </a:r>
            <a:r>
              <a:rPr lang="en-GB" i="1" dirty="0" smtClean="0"/>
              <a:t>TDES is identical to 3TDES except that K3is replaced by K1. In other</a:t>
            </a:r>
          </a:p>
          <a:p>
            <a:r>
              <a:rPr lang="en-GB" dirty="0" smtClean="0"/>
              <a:t>words, user encrypt plaintext blocks with key K1, then decrypt with key K2, and finally encrypt with</a:t>
            </a:r>
          </a:p>
          <a:p>
            <a:r>
              <a:rPr lang="en-GB" dirty="0" smtClean="0"/>
              <a:t>K1 again. Therefore, 2TDES has a key length of 112 bits.</a:t>
            </a:r>
          </a:p>
          <a:p>
            <a:r>
              <a:rPr lang="en-IN" dirty="0" smtClean="0"/>
              <a:t>IT does twice what DES normally does only once.</a:t>
            </a:r>
            <a:endParaRPr lang="en-GB" dirty="0"/>
          </a:p>
        </p:txBody>
      </p:sp>
      <p:pic>
        <p:nvPicPr>
          <p:cNvPr id="2052" name="Picture 4" descr="C:\Users\Puneet\Desktop\Time Table\ScreenHunter_005.jpg"/>
          <p:cNvPicPr>
            <a:picLocks noChangeAspect="1" noChangeArrowheads="1"/>
          </p:cNvPicPr>
          <p:nvPr/>
        </p:nvPicPr>
        <p:blipFill>
          <a:blip r:embed="rId2" cstate="print"/>
          <a:srcRect/>
          <a:stretch>
            <a:fillRect/>
          </a:stretch>
        </p:blipFill>
        <p:spPr bwMode="auto">
          <a:xfrm>
            <a:off x="2339752" y="2067694"/>
            <a:ext cx="5334000" cy="288032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Blowfish was developed in 1993 by Bruce </a:t>
            </a:r>
            <a:r>
              <a:rPr lang="en-IN" dirty="0" err="1"/>
              <a:t>Schneier</a:t>
            </a:r>
            <a:r>
              <a:rPr lang="en-IN" dirty="0"/>
              <a:t>. </a:t>
            </a:r>
          </a:p>
        </p:txBody>
      </p:sp>
      <p:sp>
        <p:nvSpPr>
          <p:cNvPr id="5" name="Content Placeholder 4"/>
          <p:cNvSpPr>
            <a:spLocks noGrp="1"/>
          </p:cNvSpPr>
          <p:nvPr>
            <p:ph idx="10"/>
          </p:nvPr>
        </p:nvSpPr>
        <p:spPr>
          <a:xfrm>
            <a:off x="395536" y="1808261"/>
            <a:ext cx="8640960" cy="3067745"/>
          </a:xfrm>
        </p:spPr>
        <p:txBody>
          <a:bodyPr/>
          <a:lstStyle/>
          <a:p>
            <a:pPr algn="just"/>
            <a:r>
              <a:rPr lang="en-IN" b="1" dirty="0"/>
              <a:t>Blowfish</a:t>
            </a:r>
            <a:r>
              <a:rPr lang="en-IN" dirty="0"/>
              <a:t> is </a:t>
            </a:r>
            <a:r>
              <a:rPr lang="en-IN" dirty="0" smtClean="0"/>
              <a:t>an </a:t>
            </a:r>
            <a:r>
              <a:rPr lang="en-IN" dirty="0"/>
              <a:t>encryption method that is a very strong weapon against hackers and cyber-criminals. </a:t>
            </a:r>
            <a:r>
              <a:rPr lang="en-IN" dirty="0" smtClean="0"/>
              <a:t>Used </a:t>
            </a:r>
            <a:r>
              <a:rPr lang="en-IN" dirty="0"/>
              <a:t>in a wide array of products, including </a:t>
            </a:r>
            <a:endParaRPr lang="en-IN" dirty="0" smtClean="0"/>
          </a:p>
          <a:p>
            <a:pPr marL="285750" indent="-285750" algn="just">
              <a:buFont typeface="Arial" pitchFamily="34" charset="0"/>
              <a:buChar char="•"/>
            </a:pPr>
            <a:r>
              <a:rPr lang="en-IN" dirty="0" smtClean="0"/>
              <a:t>some </a:t>
            </a:r>
            <a:r>
              <a:rPr lang="en-IN" dirty="0"/>
              <a:t>secure E-mail encryption tools, </a:t>
            </a:r>
            <a:endParaRPr lang="en-IN" dirty="0" smtClean="0"/>
          </a:p>
          <a:p>
            <a:pPr marL="285750" indent="-285750" algn="just">
              <a:buFont typeface="Arial" pitchFamily="34" charset="0"/>
              <a:buChar char="•"/>
            </a:pPr>
            <a:r>
              <a:rPr lang="en-IN" dirty="0" smtClean="0"/>
              <a:t>backup software</a:t>
            </a:r>
            <a:r>
              <a:rPr lang="en-IN" dirty="0"/>
              <a:t>, </a:t>
            </a:r>
            <a:endParaRPr lang="en-IN" dirty="0" smtClean="0"/>
          </a:p>
          <a:p>
            <a:pPr marL="285750" indent="-285750" algn="just">
              <a:buFont typeface="Arial" pitchFamily="34" charset="0"/>
              <a:buChar char="•"/>
            </a:pPr>
            <a:r>
              <a:rPr lang="en-IN" dirty="0" smtClean="0"/>
              <a:t>password </a:t>
            </a:r>
            <a:r>
              <a:rPr lang="en-IN" dirty="0"/>
              <a:t>management </a:t>
            </a:r>
            <a:r>
              <a:rPr lang="en-IN" dirty="0" smtClean="0"/>
              <a:t>tools. </a:t>
            </a:r>
            <a:endParaRPr lang="ko-KR" altLang="en-US" dirty="0">
              <a:latin typeface="Arial" pitchFamily="34" charset="0"/>
              <a:cs typeface="Arial" pitchFamily="34" charset="0"/>
            </a:endParaRPr>
          </a:p>
          <a:p>
            <a:pPr algn="just"/>
            <a:endParaRPr lang="en-IN" b="1" dirty="0" smtClean="0"/>
          </a:p>
          <a:p>
            <a:pPr algn="just"/>
            <a:r>
              <a:rPr lang="en-IN" b="1" dirty="0" smtClean="0"/>
              <a:t>Blowfish</a:t>
            </a:r>
            <a:r>
              <a:rPr lang="en-IN" dirty="0" smtClean="0"/>
              <a:t> </a:t>
            </a:r>
            <a:r>
              <a:rPr lang="en-IN" dirty="0"/>
              <a:t>is an </a:t>
            </a:r>
            <a:r>
              <a:rPr lang="en-IN" b="1" dirty="0"/>
              <a:t>encryption algorithm</a:t>
            </a:r>
            <a:r>
              <a:rPr lang="en-IN" dirty="0"/>
              <a:t> that can be used as a replacement for the DES or </a:t>
            </a:r>
            <a:r>
              <a:rPr lang="en-IN" dirty="0" smtClean="0"/>
              <a:t>IDEA              </a:t>
            </a:r>
            <a:r>
              <a:rPr lang="en-IN" b="1" dirty="0"/>
              <a:t>algorithms</a:t>
            </a:r>
            <a:r>
              <a:rPr lang="en-IN" dirty="0"/>
              <a:t>. </a:t>
            </a:r>
            <a:endParaRPr lang="en-IN" dirty="0" smtClean="0"/>
          </a:p>
          <a:p>
            <a:pPr algn="just"/>
            <a:endParaRPr lang="en-IN" dirty="0" smtClean="0"/>
          </a:p>
          <a:p>
            <a:pPr algn="just"/>
            <a:r>
              <a:rPr lang="en-IN" dirty="0" smtClean="0"/>
              <a:t>It </a:t>
            </a:r>
            <a:r>
              <a:rPr lang="en-IN" dirty="0"/>
              <a:t>is a symmetric (that is, a secret or private key) block cipher that uses a variable-length </a:t>
            </a:r>
            <a:r>
              <a:rPr lang="en-IN" dirty="0" smtClean="0"/>
              <a:t>key</a:t>
            </a:r>
            <a:r>
              <a:rPr lang="en-IN" dirty="0"/>
              <a:t>, from </a:t>
            </a:r>
            <a:endParaRPr lang="en-IN" dirty="0" smtClean="0"/>
          </a:p>
          <a:p>
            <a:pPr algn="just"/>
            <a:r>
              <a:rPr lang="en-IN" dirty="0" smtClean="0"/>
              <a:t>32 </a:t>
            </a:r>
            <a:r>
              <a:rPr lang="en-IN" dirty="0"/>
              <a:t>bits to 448 bits, making it useful for both domestic and exportable use</a:t>
            </a:r>
            <a:r>
              <a:rPr lang="en-IN" dirty="0" smtClean="0"/>
              <a:t>.</a:t>
            </a:r>
          </a:p>
          <a:p>
            <a:pPr algn="just"/>
            <a:endParaRPr lang="en-IN" dirty="0" smtClean="0"/>
          </a:p>
        </p:txBody>
      </p:sp>
      <p:sp>
        <p:nvSpPr>
          <p:cNvPr id="3" name="Title 2"/>
          <p:cNvSpPr>
            <a:spLocks noGrp="1"/>
          </p:cNvSpPr>
          <p:nvPr>
            <p:ph type="title"/>
          </p:nvPr>
        </p:nvSpPr>
        <p:spPr/>
        <p:txBody>
          <a:bodyPr/>
          <a:lstStyle/>
          <a:p>
            <a:r>
              <a:rPr lang="en-US" dirty="0" smtClean="0"/>
              <a:t> BLOWFISH </a:t>
            </a:r>
            <a:endParaRPr lang="en-US" dirty="0"/>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Easy to implement, </a:t>
            </a:r>
            <a:r>
              <a:rPr lang="en-US" b="1" dirty="0"/>
              <a:t>H</a:t>
            </a:r>
            <a:r>
              <a:rPr lang="en-US" b="1" dirty="0" smtClean="0"/>
              <a:t>igh execution Speed.</a:t>
            </a:r>
            <a:endParaRPr lang="en-US" b="1" dirty="0"/>
          </a:p>
        </p:txBody>
      </p:sp>
      <p:sp>
        <p:nvSpPr>
          <p:cNvPr id="5" name="Content Placeholder 4"/>
          <p:cNvSpPr>
            <a:spLocks noGrp="1"/>
          </p:cNvSpPr>
          <p:nvPr>
            <p:ph idx="10"/>
          </p:nvPr>
        </p:nvSpPr>
        <p:spPr>
          <a:xfrm>
            <a:off x="1691680" y="1635646"/>
            <a:ext cx="7200800" cy="3096344"/>
          </a:xfrm>
        </p:spPr>
        <p:txBody>
          <a:bodyPr/>
          <a:lstStyle/>
          <a:p>
            <a:r>
              <a:rPr lang="en-IN" dirty="0"/>
              <a:t>It is a </a:t>
            </a:r>
            <a:r>
              <a:rPr lang="en-IN" b="1" dirty="0"/>
              <a:t>symmetric block cipher</a:t>
            </a:r>
            <a:r>
              <a:rPr lang="en-IN" dirty="0"/>
              <a:t>. What does that mean? Well, it is </a:t>
            </a:r>
            <a:r>
              <a:rPr lang="en-IN" b="1" dirty="0"/>
              <a:t>symmetric</a:t>
            </a:r>
            <a:r>
              <a:rPr lang="en-IN" dirty="0"/>
              <a:t> </a:t>
            </a:r>
            <a:endParaRPr lang="en-IN" dirty="0" smtClean="0"/>
          </a:p>
          <a:p>
            <a:r>
              <a:rPr lang="en-IN" dirty="0" smtClean="0"/>
              <a:t>because </a:t>
            </a:r>
            <a:r>
              <a:rPr lang="en-IN" dirty="0"/>
              <a:t>the same key is used for both encryption and decryption; the key has to be kept secret from all others except the sender and receiver. This image shows a high-level example of the process of symmetric encryption. </a:t>
            </a:r>
          </a:p>
          <a:p>
            <a:endParaRPr lang="ko-KR" altLang="en-US" dirty="0">
              <a:latin typeface="Arial" pitchFamily="34" charset="0"/>
              <a:cs typeface="Arial" pitchFamily="34" charset="0"/>
            </a:endParaRPr>
          </a:p>
        </p:txBody>
      </p:sp>
      <p:pic>
        <p:nvPicPr>
          <p:cNvPr id="1026" name="Picture 2" descr="C:\Users\Er Pavitar\Desktop\ScreenHunter_004.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29025" y="2787774"/>
            <a:ext cx="2838450" cy="2000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79107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331640" y="195486"/>
            <a:ext cx="7560840" cy="4392488"/>
          </a:xfrm>
        </p:spPr>
        <p:txBody>
          <a:bodyPr/>
          <a:lstStyle/>
          <a:p>
            <a:endParaRPr lang="en-IN" dirty="0" smtClean="0"/>
          </a:p>
          <a:p>
            <a:r>
              <a:rPr lang="en-IN" dirty="0" smtClean="0"/>
              <a:t>Blowfish </a:t>
            </a:r>
            <a:r>
              <a:rPr lang="en-IN" dirty="0"/>
              <a:t>uses a unique form of key generation. The second part of the Blowfish </a:t>
            </a:r>
            <a:endParaRPr lang="en-IN" dirty="0" smtClean="0"/>
          </a:p>
          <a:p>
            <a:r>
              <a:rPr lang="en-IN" dirty="0" smtClean="0"/>
              <a:t>routine </a:t>
            </a:r>
            <a:r>
              <a:rPr lang="en-IN" dirty="0"/>
              <a:t>is a </a:t>
            </a:r>
            <a:r>
              <a:rPr lang="en-IN" b="1" dirty="0"/>
              <a:t>key expansion</a:t>
            </a:r>
            <a:r>
              <a:rPr lang="en-IN" dirty="0"/>
              <a:t> that converts a single key of up to 448 bits into a table of </a:t>
            </a:r>
            <a:r>
              <a:rPr lang="en-IN" b="1" dirty="0" err="1"/>
              <a:t>subkeys</a:t>
            </a:r>
            <a:r>
              <a:rPr lang="en-IN" dirty="0"/>
              <a:t> that is 4168 bytes in size. The creation of </a:t>
            </a:r>
            <a:r>
              <a:rPr lang="en-IN" dirty="0" err="1"/>
              <a:t>subkeys</a:t>
            </a:r>
            <a:r>
              <a:rPr lang="en-IN" dirty="0"/>
              <a:t> further increases security, </a:t>
            </a:r>
            <a:endParaRPr lang="en-IN" dirty="0" smtClean="0"/>
          </a:p>
          <a:p>
            <a:r>
              <a:rPr lang="en-IN" dirty="0" smtClean="0"/>
              <a:t>because </a:t>
            </a:r>
            <a:r>
              <a:rPr lang="en-IN" dirty="0"/>
              <a:t>a </a:t>
            </a:r>
            <a:r>
              <a:rPr lang="en-IN" dirty="0" smtClean="0"/>
              <a:t>hacker </a:t>
            </a:r>
            <a:r>
              <a:rPr lang="en-IN" dirty="0"/>
              <a:t>would have to crack more than just the original key. </a:t>
            </a:r>
          </a:p>
          <a:p>
            <a:endParaRPr lang="en-IN" dirty="0" smtClean="0"/>
          </a:p>
          <a:p>
            <a:endParaRPr lang="en-IN" dirty="0"/>
          </a:p>
          <a:p>
            <a:r>
              <a:rPr lang="en-IN" dirty="0" smtClean="0"/>
              <a:t>32 </a:t>
            </a:r>
            <a:r>
              <a:rPr lang="en-IN" dirty="0"/>
              <a:t>bits enter the </a:t>
            </a:r>
            <a:r>
              <a:rPr lang="en-IN" dirty="0" smtClean="0"/>
              <a:t>algorithm</a:t>
            </a:r>
            <a:r>
              <a:rPr lang="en-IN" dirty="0"/>
              <a:t>, they're split into </a:t>
            </a:r>
            <a:endParaRPr lang="en-IN" dirty="0" smtClean="0"/>
          </a:p>
          <a:p>
            <a:r>
              <a:rPr lang="en-IN" dirty="0" smtClean="0"/>
              <a:t>four </a:t>
            </a:r>
            <a:r>
              <a:rPr lang="en-IN" dirty="0"/>
              <a:t>8-bit </a:t>
            </a:r>
            <a:r>
              <a:rPr lang="en-IN" dirty="0" smtClean="0"/>
              <a:t>boxes, transformed/encrypted</a:t>
            </a:r>
            <a:r>
              <a:rPr lang="en-IN" dirty="0"/>
              <a:t>, then </a:t>
            </a:r>
            <a:endParaRPr lang="en-IN" dirty="0" smtClean="0"/>
          </a:p>
          <a:p>
            <a:r>
              <a:rPr lang="en-IN" dirty="0" smtClean="0"/>
              <a:t>put </a:t>
            </a:r>
            <a:r>
              <a:rPr lang="en-IN" dirty="0"/>
              <a:t>back </a:t>
            </a:r>
            <a:r>
              <a:rPr lang="en-IN" dirty="0" smtClean="0"/>
              <a:t>together. Blowfish </a:t>
            </a:r>
            <a:r>
              <a:rPr lang="en-IN" dirty="0"/>
              <a:t>runs through this </a:t>
            </a:r>
            <a:endParaRPr lang="en-IN" dirty="0" smtClean="0"/>
          </a:p>
          <a:p>
            <a:r>
              <a:rPr lang="en-IN" dirty="0" smtClean="0"/>
              <a:t>routine </a:t>
            </a:r>
            <a:r>
              <a:rPr lang="en-IN" dirty="0"/>
              <a:t>sixteen times.  </a:t>
            </a:r>
            <a:endParaRPr lang="en-IN" dirty="0" smtClean="0"/>
          </a:p>
        </p:txBody>
      </p:sp>
      <p:pic>
        <p:nvPicPr>
          <p:cNvPr id="2050" name="Picture 2" descr="C:\Users\Er Pavitar\Desktop\ScreenHunter_005.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80112" y="1779662"/>
            <a:ext cx="3228975" cy="295232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07300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b="1" dirty="0" smtClean="0"/>
          </a:p>
          <a:p>
            <a:r>
              <a:rPr lang="en-IN" b="1" dirty="0" smtClean="0"/>
              <a:t>Strength </a:t>
            </a:r>
            <a:r>
              <a:rPr lang="en-IN" b="1" dirty="0"/>
              <a:t>of Blowfish</a:t>
            </a:r>
          </a:p>
          <a:p>
            <a:endParaRPr lang="en-IN" dirty="0"/>
          </a:p>
        </p:txBody>
      </p:sp>
      <p:sp>
        <p:nvSpPr>
          <p:cNvPr id="4" name="Content Placeholder 3"/>
          <p:cNvSpPr>
            <a:spLocks noGrp="1"/>
          </p:cNvSpPr>
          <p:nvPr>
            <p:ph idx="10"/>
          </p:nvPr>
        </p:nvSpPr>
        <p:spPr>
          <a:xfrm>
            <a:off x="1691680" y="1635646"/>
            <a:ext cx="7211144" cy="2995737"/>
          </a:xfrm>
        </p:spPr>
        <p:txBody>
          <a:bodyPr/>
          <a:lstStyle/>
          <a:p>
            <a:r>
              <a:rPr lang="en-IN" dirty="0" smtClean="0"/>
              <a:t>Blowfish </a:t>
            </a:r>
            <a:r>
              <a:rPr lang="en-IN" dirty="0"/>
              <a:t>is an incredibly fast cipher (encryption tool) that has a relatively simple </a:t>
            </a:r>
            <a:endParaRPr lang="en-IN" dirty="0" smtClean="0"/>
          </a:p>
          <a:p>
            <a:r>
              <a:rPr lang="en-IN" dirty="0" smtClean="0"/>
              <a:t>structure </a:t>
            </a:r>
            <a:r>
              <a:rPr lang="en-IN" dirty="0"/>
              <a:t>and is very effective. </a:t>
            </a:r>
            <a:endParaRPr lang="en-IN" dirty="0" smtClean="0"/>
          </a:p>
          <a:p>
            <a:endParaRPr lang="en-IN" dirty="0"/>
          </a:p>
          <a:p>
            <a:r>
              <a:rPr lang="en-IN" dirty="0"/>
              <a:t>Blowfish generates a really large key </a:t>
            </a:r>
            <a:r>
              <a:rPr lang="en-IN" dirty="0" smtClean="0"/>
              <a:t>and </a:t>
            </a:r>
            <a:r>
              <a:rPr lang="en-IN" dirty="0"/>
              <a:t>this alone is a huge benefit to security. </a:t>
            </a:r>
            <a:endParaRPr lang="en-IN" dirty="0" smtClean="0"/>
          </a:p>
          <a:p>
            <a:r>
              <a:rPr lang="en-IN" dirty="0" smtClean="0"/>
              <a:t>With </a:t>
            </a:r>
            <a:r>
              <a:rPr lang="en-IN" dirty="0"/>
              <a:t>the increase in speed of computer processing, Blowfish is able to create a </a:t>
            </a:r>
            <a:endParaRPr lang="en-IN" dirty="0" smtClean="0"/>
          </a:p>
          <a:p>
            <a:r>
              <a:rPr lang="en-IN" dirty="0" smtClean="0"/>
              <a:t>much </a:t>
            </a:r>
            <a:r>
              <a:rPr lang="en-IN" dirty="0"/>
              <a:t>longer key so that it is much more difficult to try to hack the key value. </a:t>
            </a:r>
            <a:endParaRPr lang="en-IN" dirty="0" smtClean="0"/>
          </a:p>
          <a:p>
            <a:endParaRPr lang="en-IN" dirty="0"/>
          </a:p>
          <a:p>
            <a:r>
              <a:rPr lang="en-IN" dirty="0"/>
              <a:t>And the way that it generates sub-keys means that each pair of sub-keys changes slightly as they are generated. This prevents attackers from figuring out how the </a:t>
            </a:r>
            <a:endParaRPr lang="en-IN" dirty="0" smtClean="0"/>
          </a:p>
          <a:p>
            <a:r>
              <a:rPr lang="en-IN" dirty="0" smtClean="0"/>
              <a:t>sub-keys </a:t>
            </a:r>
            <a:r>
              <a:rPr lang="en-IN" dirty="0"/>
              <a:t>were generated, and then gaining access to all the other known keys. </a:t>
            </a:r>
          </a:p>
          <a:p>
            <a:endParaRPr lang="en-IN" dirty="0"/>
          </a:p>
        </p:txBody>
      </p:sp>
    </p:spTree>
    <p:extLst>
      <p:ext uri="{BB962C8B-B14F-4D97-AF65-F5344CB8AC3E}">
        <p14:creationId xmlns:p14="http://schemas.microsoft.com/office/powerpoint/2010/main" xmlns="" val="3141500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857</Words>
  <Application>Microsoft Office PowerPoint</Application>
  <PresentationFormat>On-screen Show (16:9)</PresentationFormat>
  <Paragraphs>85</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Custom Design</vt:lpstr>
      <vt:lpstr>Slide 1</vt:lpstr>
      <vt:lpstr>Triple DES</vt:lpstr>
      <vt:lpstr> 3-KEY Triple DES </vt:lpstr>
      <vt:lpstr>Slide 4</vt:lpstr>
      <vt:lpstr> 2-KEY Triple DES </vt:lpstr>
      <vt:lpstr> BLOWFISH </vt:lpstr>
      <vt:lpstr>Slide 7</vt:lpstr>
      <vt:lpstr>Slide 8</vt:lpstr>
      <vt:lpstr>Slide 9</vt:lpstr>
      <vt:lpstr> IDEA  (International Data Encryption Algorithm) </vt:lpstr>
      <vt:lpstr>RC5</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Puneet</cp:lastModifiedBy>
  <cp:revision>49</cp:revision>
  <dcterms:created xsi:type="dcterms:W3CDTF">2014-04-01T16:27:38Z</dcterms:created>
  <dcterms:modified xsi:type="dcterms:W3CDTF">2019-09-09T08:27:47Z</dcterms:modified>
</cp:coreProperties>
</file>