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1" r:id="rId3"/>
    <p:sldId id="272" r:id="rId4"/>
    <p:sldId id="258" r:id="rId5"/>
    <p:sldId id="273" r:id="rId6"/>
    <p:sldId id="274" r:id="rId7"/>
    <p:sldId id="275" r:id="rId8"/>
    <p:sldId id="259" r:id="rId9"/>
    <p:sldId id="260" r:id="rId10"/>
    <p:sldId id="261" r:id="rId11"/>
    <p:sldId id="262" r:id="rId12"/>
    <p:sldId id="263" r:id="rId13"/>
    <p:sldId id="276" r:id="rId14"/>
    <p:sldId id="264" r:id="rId15"/>
    <p:sldId id="265" r:id="rId16"/>
    <p:sldId id="266" r:id="rId17"/>
    <p:sldId id="267" r:id="rId18"/>
    <p:sldId id="268" r:id="rId19"/>
    <p:sldId id="269" r:id="rId20"/>
    <p:sldId id="27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7/30/2019</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B6F15528-21DE-4FAA-801E-634DDDAF4B2B}" type="slidenum">
              <a:rPr lang="en-US" smtClean="0"/>
              <a:pPr/>
              <a:t>‹#›</a:t>
            </a:fld>
            <a:endParaRPr lang="en-US"/>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7/30/2019</a:t>
            </a:fld>
            <a:endParaRPr lang="en-US"/>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1D8BD707-D9CF-40AE-B4C6-C98DA3205C09}" type="datetimeFigureOut">
              <a:rPr lang="en-US" smtClean="0"/>
              <a:pPr/>
              <a:t>7/30/2019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7/30/2019</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1D8BD707-D9CF-40AE-B4C6-C98DA3205C09}" type="datetimeFigureOut">
              <a:rPr lang="en-US" smtClean="0"/>
              <a:pPr/>
              <a:t>7/30/2019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B6F15528-21DE-4FAA-801E-634DDDAF4B2B}" type="slidenum">
              <a:rPr lang="en-US" smtClean="0"/>
              <a:pPr/>
              <a:t>‹#›</a:t>
            </a:fld>
            <a:endParaRPr lang="en-US"/>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N" dirty="0" smtClean="0"/>
              <a:t>OVERVIEW</a:t>
            </a:r>
            <a:endParaRPr lang="en-IN" dirty="0"/>
          </a:p>
        </p:txBody>
      </p:sp>
      <p:sp>
        <p:nvSpPr>
          <p:cNvPr id="2" name="Title 1"/>
          <p:cNvSpPr>
            <a:spLocks noGrp="1"/>
          </p:cNvSpPr>
          <p:nvPr>
            <p:ph type="ctrTitle"/>
          </p:nvPr>
        </p:nvSpPr>
        <p:spPr/>
        <p:txBody>
          <a:bodyPr/>
          <a:lstStyle/>
          <a:p>
            <a:r>
              <a:rPr lang="en-IN" dirty="0" smtClean="0"/>
              <a:t>INFORMATION SECURITY</a:t>
            </a:r>
            <a:endParaRPr lang="en-IN" dirty="0"/>
          </a:p>
        </p:txBody>
      </p:sp>
    </p:spTree>
    <p:extLst>
      <p:ext uri="{BB962C8B-B14F-4D97-AF65-F5344CB8AC3E}">
        <p14:creationId xmlns:p14="http://schemas.microsoft.com/office/powerpoint/2010/main" val="8994825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5122" name="Picture 2" descr="C:\Users\Er Pavitar\Desktop\ScreenHunter_00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1"/>
            <a:ext cx="8229600" cy="3886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06534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6146" name="Picture 2" descr="C:\Users\Er Pavitar\Desktop\ScreenHunter_00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82296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06534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SECRET</a:t>
            </a:r>
            <a:endParaRPr lang="en-IN" dirty="0"/>
          </a:p>
        </p:txBody>
      </p:sp>
      <p:sp>
        <p:nvSpPr>
          <p:cNvPr id="3" name="Content Placeholder 2"/>
          <p:cNvSpPr>
            <a:spLocks noGrp="1"/>
          </p:cNvSpPr>
          <p:nvPr>
            <p:ph idx="1"/>
          </p:nvPr>
        </p:nvSpPr>
        <p:spPr/>
        <p:txBody>
          <a:bodyPr/>
          <a:lstStyle/>
          <a:p>
            <a:endParaRPr lang="en-IN"/>
          </a:p>
        </p:txBody>
      </p:sp>
      <p:pic>
        <p:nvPicPr>
          <p:cNvPr id="7170" name="Picture 2" descr="C:\Users\Er Pavitar\Desktop\ScreenHunter_01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828800"/>
            <a:ext cx="8229599"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06534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ELEMENTS OF IS</a:t>
            </a:r>
            <a:endParaRPr lang="en-IN" dirty="0"/>
          </a:p>
        </p:txBody>
      </p:sp>
      <p:sp>
        <p:nvSpPr>
          <p:cNvPr id="3" name="Content Placeholder 2"/>
          <p:cNvSpPr>
            <a:spLocks noGrp="1"/>
          </p:cNvSpPr>
          <p:nvPr>
            <p:ph idx="1"/>
          </p:nvPr>
        </p:nvSpPr>
        <p:spPr>
          <a:xfrm>
            <a:off x="457200" y="1752600"/>
            <a:ext cx="8458200" cy="4373563"/>
          </a:xfrm>
        </p:spPr>
        <p:txBody>
          <a:bodyPr/>
          <a:lstStyle/>
          <a:p>
            <a:pPr algn="just"/>
            <a:r>
              <a:rPr lang="en-IN" b="1" dirty="0" smtClean="0">
                <a:latin typeface="Times New Roman" pitchFamily="18" charset="0"/>
                <a:cs typeface="Times New Roman" pitchFamily="18" charset="0"/>
              </a:rPr>
              <a:t>Physical Elements </a:t>
            </a:r>
          </a:p>
          <a:p>
            <a:pPr marL="114300" indent="0" algn="just">
              <a:buNone/>
            </a:pPr>
            <a:r>
              <a:rPr lang="en-IN" dirty="0" smtClean="0">
                <a:latin typeface="Times New Roman" pitchFamily="18" charset="0"/>
                <a:cs typeface="Times New Roman" pitchFamily="18" charset="0"/>
              </a:rPr>
              <a:t>   Guard , Camera, R-zone, Access rights</a:t>
            </a:r>
          </a:p>
          <a:p>
            <a:pPr marL="114300" indent="0" algn="just">
              <a:buNone/>
            </a:pPr>
            <a:endParaRPr lang="en-IN" dirty="0" smtClean="0">
              <a:latin typeface="Times New Roman" pitchFamily="18" charset="0"/>
              <a:cs typeface="Times New Roman" pitchFamily="18" charset="0"/>
            </a:endParaRPr>
          </a:p>
          <a:p>
            <a:pPr algn="just"/>
            <a:r>
              <a:rPr lang="en-IN" b="1" dirty="0" smtClean="0">
                <a:latin typeface="Times New Roman" pitchFamily="18" charset="0"/>
                <a:cs typeface="Times New Roman" pitchFamily="18" charset="0"/>
              </a:rPr>
              <a:t>System Elements</a:t>
            </a:r>
          </a:p>
          <a:p>
            <a:pPr marL="114300" indent="0" algn="just">
              <a:buNone/>
            </a:pP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  Antivirus, Malicious S/W Detection Solution, disable USB ports</a:t>
            </a:r>
          </a:p>
          <a:p>
            <a:pPr marL="114300" indent="0" algn="just">
              <a:buNone/>
            </a:pPr>
            <a:endParaRPr lang="en-IN" dirty="0" smtClean="0">
              <a:latin typeface="Times New Roman" pitchFamily="18" charset="0"/>
              <a:cs typeface="Times New Roman" pitchFamily="18" charset="0"/>
            </a:endParaRPr>
          </a:p>
          <a:p>
            <a:pPr algn="just"/>
            <a:r>
              <a:rPr lang="en-IN" b="1" dirty="0" smtClean="0">
                <a:latin typeface="Times New Roman" pitchFamily="18" charset="0"/>
                <a:cs typeface="Times New Roman" pitchFamily="18" charset="0"/>
              </a:rPr>
              <a:t>Process Elements</a:t>
            </a:r>
          </a:p>
          <a:p>
            <a:pPr marL="114300" indent="0" algn="just">
              <a:buNone/>
            </a:pPr>
            <a:r>
              <a:rPr lang="en-IN" dirty="0" smtClean="0">
                <a:latin typeface="Times New Roman" pitchFamily="18" charset="0"/>
                <a:cs typeface="Times New Roman" pitchFamily="18" charset="0"/>
              </a:rPr>
              <a:t>   Authorized user/access control, S/W details ,log entry</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9451025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Security Types</a:t>
            </a:r>
            <a:endParaRPr lang="en-IN" dirty="0"/>
          </a:p>
        </p:txBody>
      </p:sp>
      <p:sp>
        <p:nvSpPr>
          <p:cNvPr id="3" name="Content Placeholder 2"/>
          <p:cNvSpPr>
            <a:spLocks noGrp="1"/>
          </p:cNvSpPr>
          <p:nvPr>
            <p:ph idx="1"/>
          </p:nvPr>
        </p:nvSpPr>
        <p:spPr/>
        <p:txBody>
          <a:bodyPr>
            <a:normAutofit/>
          </a:bodyPr>
          <a:lstStyle/>
          <a:p>
            <a:pPr lvl="0"/>
            <a:r>
              <a:rPr lang="en-US" b="1" dirty="0">
                <a:latin typeface="Times New Roman" pitchFamily="18" charset="0"/>
                <a:cs typeface="Times New Roman" pitchFamily="18" charset="0"/>
              </a:rPr>
              <a:t>Physical </a:t>
            </a:r>
            <a:r>
              <a:rPr lang="en-US" b="1" dirty="0" smtClean="0">
                <a:latin typeface="Times New Roman" pitchFamily="18" charset="0"/>
                <a:cs typeface="Times New Roman" pitchFamily="18" charset="0"/>
              </a:rPr>
              <a:t>security</a:t>
            </a:r>
          </a:p>
          <a:p>
            <a:pPr lvl="0"/>
            <a:r>
              <a:rPr lang="en-US" b="1" dirty="0" smtClean="0">
                <a:latin typeface="Times New Roman" pitchFamily="18" charset="0"/>
                <a:cs typeface="Times New Roman" pitchFamily="18" charset="0"/>
              </a:rPr>
              <a:t>Personal security</a:t>
            </a:r>
          </a:p>
          <a:p>
            <a:pPr lvl="0"/>
            <a:r>
              <a:rPr lang="en-US" b="1" dirty="0" smtClean="0">
                <a:latin typeface="Times New Roman" pitchFamily="18" charset="0"/>
                <a:cs typeface="Times New Roman" pitchFamily="18" charset="0"/>
              </a:rPr>
              <a:t>Operations security</a:t>
            </a:r>
            <a:endParaRPr lang="en-IN" dirty="0">
              <a:latin typeface="Times New Roman" pitchFamily="18" charset="0"/>
              <a:cs typeface="Times New Roman" pitchFamily="18" charset="0"/>
            </a:endParaRPr>
          </a:p>
          <a:p>
            <a:pPr lvl="0"/>
            <a:r>
              <a:rPr lang="en-US" b="1" dirty="0">
                <a:latin typeface="Times New Roman" pitchFamily="18" charset="0"/>
                <a:cs typeface="Times New Roman" pitchFamily="18" charset="0"/>
              </a:rPr>
              <a:t>Communications </a:t>
            </a:r>
            <a:r>
              <a:rPr lang="en-US" b="1" dirty="0" smtClean="0">
                <a:latin typeface="Times New Roman" pitchFamily="18" charset="0"/>
                <a:cs typeface="Times New Roman" pitchFamily="18" charset="0"/>
              </a:rPr>
              <a:t>security</a:t>
            </a:r>
            <a:endParaRPr lang="en-US" dirty="0">
              <a:latin typeface="Times New Roman" pitchFamily="18" charset="0"/>
              <a:cs typeface="Times New Roman" pitchFamily="18" charset="0"/>
            </a:endParaRPr>
          </a:p>
          <a:p>
            <a:pPr lvl="0"/>
            <a:r>
              <a:rPr lang="en-US" b="1" dirty="0" smtClean="0">
                <a:latin typeface="Times New Roman" pitchFamily="18" charset="0"/>
                <a:cs typeface="Times New Roman" pitchFamily="18" charset="0"/>
              </a:rPr>
              <a:t>Network security</a:t>
            </a:r>
            <a:endParaRPr lang="en-IN" dirty="0">
              <a:latin typeface="Times New Roman" pitchFamily="18" charset="0"/>
              <a:cs typeface="Times New Roman" pitchFamily="18" charset="0"/>
            </a:endParaRPr>
          </a:p>
          <a:p>
            <a:pPr lvl="0"/>
            <a:r>
              <a:rPr lang="en-US" b="1" dirty="0">
                <a:latin typeface="Times New Roman" pitchFamily="18" charset="0"/>
                <a:cs typeface="Times New Roman" pitchFamily="18" charset="0"/>
              </a:rPr>
              <a:t>Information </a:t>
            </a:r>
            <a:r>
              <a:rPr lang="en-US" b="1" dirty="0" smtClean="0">
                <a:latin typeface="Times New Roman" pitchFamily="18" charset="0"/>
                <a:cs typeface="Times New Roman" pitchFamily="18" charset="0"/>
              </a:rPr>
              <a:t>security</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7706534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PHYSICAL SECURITY</a:t>
            </a:r>
            <a:endParaRPr lang="en-IN" dirty="0"/>
          </a:p>
        </p:txBody>
      </p:sp>
      <p:sp>
        <p:nvSpPr>
          <p:cNvPr id="3" name="Content Placeholder 2"/>
          <p:cNvSpPr>
            <a:spLocks noGrp="1"/>
          </p:cNvSpPr>
          <p:nvPr>
            <p:ph idx="1"/>
          </p:nvPr>
        </p:nvSpPr>
        <p:spPr/>
        <p:txBody>
          <a:bodyPr/>
          <a:lstStyle/>
          <a:p>
            <a:pPr marL="114300" lvl="0" indent="0" algn="just">
              <a:buNone/>
            </a:pPr>
            <a:endParaRPr lang="en-US" b="1" dirty="0" smtClean="0"/>
          </a:p>
          <a:p>
            <a:pPr marL="114300" lvl="0" indent="0" algn="just">
              <a:buNone/>
            </a:pPr>
            <a:endParaRPr lang="en-US" b="1" dirty="0"/>
          </a:p>
          <a:p>
            <a:pPr marL="114300" lvl="0" indent="0" algn="just">
              <a:buNone/>
            </a:pPr>
            <a:r>
              <a:rPr lang="en-US" b="1" dirty="0" smtClean="0"/>
              <a:t>Physical </a:t>
            </a:r>
            <a:r>
              <a:rPr lang="en-US" b="1" dirty="0"/>
              <a:t>security</a:t>
            </a:r>
            <a:r>
              <a:rPr lang="en-US" dirty="0"/>
              <a:t>, which encompasses strategies to protect people, physical assets, and the workplace from various threats including fire, unauthorized access, or natural </a:t>
            </a:r>
            <a:r>
              <a:rPr lang="en-US" dirty="0" smtClean="0"/>
              <a:t>disasters</a:t>
            </a:r>
            <a:endParaRPr lang="en-IN" dirty="0"/>
          </a:p>
        </p:txBody>
      </p:sp>
    </p:spTree>
    <p:extLst>
      <p:ext uri="{BB962C8B-B14F-4D97-AF65-F5344CB8AC3E}">
        <p14:creationId xmlns:p14="http://schemas.microsoft.com/office/powerpoint/2010/main" val="27706534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PERSONAL SECURITY</a:t>
            </a:r>
            <a:endParaRPr lang="en-IN" dirty="0"/>
          </a:p>
        </p:txBody>
      </p:sp>
      <p:sp>
        <p:nvSpPr>
          <p:cNvPr id="3" name="Content Placeholder 2"/>
          <p:cNvSpPr>
            <a:spLocks noGrp="1"/>
          </p:cNvSpPr>
          <p:nvPr>
            <p:ph idx="1"/>
          </p:nvPr>
        </p:nvSpPr>
        <p:spPr/>
        <p:txBody>
          <a:bodyPr/>
          <a:lstStyle/>
          <a:p>
            <a:pPr lvl="0" algn="just"/>
            <a:endParaRPr lang="en-US" b="1" dirty="0" smtClean="0"/>
          </a:p>
          <a:p>
            <a:pPr lvl="0" algn="just"/>
            <a:endParaRPr lang="en-US" b="1" dirty="0"/>
          </a:p>
          <a:p>
            <a:pPr lvl="0" algn="just"/>
            <a:r>
              <a:rPr lang="en-US" b="1" dirty="0" smtClean="0"/>
              <a:t>Personal </a:t>
            </a:r>
            <a:r>
              <a:rPr lang="en-US" b="1" dirty="0"/>
              <a:t>security</a:t>
            </a:r>
            <a:r>
              <a:rPr lang="en-US" dirty="0"/>
              <a:t>, which overlaps with physical security in the protection of the people within the organization</a:t>
            </a:r>
            <a:endParaRPr lang="en-IN" dirty="0"/>
          </a:p>
          <a:p>
            <a:endParaRPr lang="en-IN" dirty="0"/>
          </a:p>
        </p:txBody>
      </p:sp>
    </p:spTree>
    <p:extLst>
      <p:ext uri="{BB962C8B-B14F-4D97-AF65-F5344CB8AC3E}">
        <p14:creationId xmlns:p14="http://schemas.microsoft.com/office/powerpoint/2010/main" val="27706534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Operations security</a:t>
            </a:r>
            <a:endParaRPr lang="en-IN" dirty="0"/>
          </a:p>
        </p:txBody>
      </p:sp>
      <p:sp>
        <p:nvSpPr>
          <p:cNvPr id="3" name="Content Placeholder 2"/>
          <p:cNvSpPr>
            <a:spLocks noGrp="1"/>
          </p:cNvSpPr>
          <p:nvPr>
            <p:ph idx="1"/>
          </p:nvPr>
        </p:nvSpPr>
        <p:spPr/>
        <p:txBody>
          <a:bodyPr/>
          <a:lstStyle/>
          <a:p>
            <a:pPr algn="just"/>
            <a:endParaRPr lang="en-US" b="1" dirty="0" smtClean="0"/>
          </a:p>
          <a:p>
            <a:pPr algn="just"/>
            <a:endParaRPr lang="en-US" b="1" dirty="0"/>
          </a:p>
          <a:p>
            <a:pPr algn="just"/>
            <a:r>
              <a:rPr lang="en-US" b="1" dirty="0" smtClean="0"/>
              <a:t>Operations </a:t>
            </a:r>
            <a:r>
              <a:rPr lang="en-US" b="1" dirty="0"/>
              <a:t>security</a:t>
            </a:r>
            <a:r>
              <a:rPr lang="en-US" dirty="0"/>
              <a:t>, which focuses on securing the organization’s ability to carry out its operational activities without interruption or compromise</a:t>
            </a:r>
            <a:endParaRPr lang="en-IN" dirty="0"/>
          </a:p>
        </p:txBody>
      </p:sp>
    </p:spTree>
    <p:extLst>
      <p:ext uri="{BB962C8B-B14F-4D97-AF65-F5344CB8AC3E}">
        <p14:creationId xmlns:p14="http://schemas.microsoft.com/office/powerpoint/2010/main" val="27706534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COMMUNICATION SECURITY</a:t>
            </a:r>
            <a:endParaRPr lang="en-IN" dirty="0"/>
          </a:p>
        </p:txBody>
      </p:sp>
      <p:sp>
        <p:nvSpPr>
          <p:cNvPr id="3" name="Content Placeholder 2"/>
          <p:cNvSpPr>
            <a:spLocks noGrp="1"/>
          </p:cNvSpPr>
          <p:nvPr>
            <p:ph idx="1"/>
          </p:nvPr>
        </p:nvSpPr>
        <p:spPr/>
        <p:txBody>
          <a:bodyPr/>
          <a:lstStyle/>
          <a:p>
            <a:pPr lvl="0" algn="just"/>
            <a:endParaRPr lang="en-US" b="1" dirty="0" smtClean="0"/>
          </a:p>
          <a:p>
            <a:pPr lvl="0" algn="just"/>
            <a:endParaRPr lang="en-US" b="1" dirty="0"/>
          </a:p>
          <a:p>
            <a:pPr lvl="0" algn="just"/>
            <a:r>
              <a:rPr lang="en-US" dirty="0" smtClean="0"/>
              <a:t>Which </a:t>
            </a:r>
            <a:r>
              <a:rPr lang="en-US" dirty="0"/>
              <a:t>encompasses the protection of an organization’s communications media, technology, and content, and its ability to use these tools to achieve the organization’s objectives</a:t>
            </a:r>
            <a:endParaRPr lang="en-IN" dirty="0"/>
          </a:p>
          <a:p>
            <a:endParaRPr lang="en-IN" dirty="0"/>
          </a:p>
        </p:txBody>
      </p:sp>
    </p:spTree>
    <p:extLst>
      <p:ext uri="{BB962C8B-B14F-4D97-AF65-F5344CB8AC3E}">
        <p14:creationId xmlns:p14="http://schemas.microsoft.com/office/powerpoint/2010/main" val="27706534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Network security</a:t>
            </a:r>
            <a:endParaRPr lang="en-IN" dirty="0"/>
          </a:p>
        </p:txBody>
      </p:sp>
      <p:sp>
        <p:nvSpPr>
          <p:cNvPr id="3" name="Content Placeholder 2"/>
          <p:cNvSpPr>
            <a:spLocks noGrp="1"/>
          </p:cNvSpPr>
          <p:nvPr>
            <p:ph idx="1"/>
          </p:nvPr>
        </p:nvSpPr>
        <p:spPr/>
        <p:txBody>
          <a:bodyPr/>
          <a:lstStyle/>
          <a:p>
            <a:pPr lvl="0" algn="just"/>
            <a:endParaRPr lang="en-US" b="1" dirty="0" smtClean="0"/>
          </a:p>
          <a:p>
            <a:pPr lvl="0" algn="just"/>
            <a:r>
              <a:rPr lang="en-US" dirty="0" smtClean="0"/>
              <a:t>Which </a:t>
            </a:r>
            <a:r>
              <a:rPr lang="en-US" dirty="0"/>
              <a:t>addresses the protection of an organization’s data networking devices, connections, and contents, and the ability to use that network to accomplish the organization’s data communication functions</a:t>
            </a:r>
            <a:endParaRPr lang="en-IN" dirty="0"/>
          </a:p>
          <a:p>
            <a:endParaRPr lang="en-IN" dirty="0"/>
          </a:p>
        </p:txBody>
      </p:sp>
    </p:spTree>
    <p:extLst>
      <p:ext uri="{BB962C8B-B14F-4D97-AF65-F5344CB8AC3E}">
        <p14:creationId xmlns:p14="http://schemas.microsoft.com/office/powerpoint/2010/main" val="27706534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US" dirty="0">
                <a:latin typeface="Times New Roman" pitchFamily="18" charset="0"/>
                <a:cs typeface="Times New Roman" pitchFamily="18" charset="0"/>
              </a:rPr>
              <a:t>Information technology is the vehicle that stores and transports information—a company’s most valuable resource—from one business unit to another. </a:t>
            </a:r>
          </a:p>
          <a:p>
            <a:pPr algn="just"/>
            <a:endParaRPr lang="en-IN"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But what happens if the vehicle breaks down, even for a little while? </a:t>
            </a:r>
          </a:p>
          <a:p>
            <a:pPr algn="just"/>
            <a:endParaRPr lang="en-IN"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As businesses have become more fluid, the concept of computer security has been replaced by the concept of information security.</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Because this new concept covers a broader range of issues, from the protection of data to the protection of human resources, information security is no longer the sole responsibility of a discrete group of people in the company; rather, it is the responsibility of every employee, and especially managers.</a:t>
            </a:r>
            <a:endParaRPr lang="en-IN"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7328056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Information security</a:t>
            </a:r>
            <a:endParaRPr lang="en-IN" dirty="0"/>
          </a:p>
        </p:txBody>
      </p:sp>
      <p:sp>
        <p:nvSpPr>
          <p:cNvPr id="3" name="Content Placeholder 2"/>
          <p:cNvSpPr>
            <a:spLocks noGrp="1"/>
          </p:cNvSpPr>
          <p:nvPr>
            <p:ph idx="1"/>
          </p:nvPr>
        </p:nvSpPr>
        <p:spPr/>
        <p:txBody>
          <a:bodyPr/>
          <a:lstStyle/>
          <a:p>
            <a:pPr lvl="0" algn="just"/>
            <a:endParaRPr lang="en-US" dirty="0" smtClean="0"/>
          </a:p>
          <a:p>
            <a:pPr lvl="0" algn="just"/>
            <a:endParaRPr lang="en-US" dirty="0"/>
          </a:p>
          <a:p>
            <a:pPr lvl="0" algn="just"/>
            <a:r>
              <a:rPr lang="en-US" dirty="0" smtClean="0"/>
              <a:t>Includes </a:t>
            </a:r>
            <a:r>
              <a:rPr lang="en-US" dirty="0"/>
              <a:t>the broad areas of information security management, computer and data security, and network security. </a:t>
            </a:r>
            <a:endParaRPr lang="en-IN" dirty="0"/>
          </a:p>
          <a:p>
            <a:pPr algn="just"/>
            <a:endParaRPr lang="en-IN" dirty="0"/>
          </a:p>
          <a:p>
            <a:endParaRPr lang="en-IN" dirty="0"/>
          </a:p>
        </p:txBody>
      </p:sp>
    </p:spTree>
    <p:extLst>
      <p:ext uri="{BB962C8B-B14F-4D97-AF65-F5344CB8AC3E}">
        <p14:creationId xmlns:p14="http://schemas.microsoft.com/office/powerpoint/2010/main" val="27706534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92500"/>
          </a:bodyPr>
          <a:lstStyle/>
          <a:p>
            <a:pPr algn="just">
              <a:buNone/>
            </a:pPr>
            <a:r>
              <a:rPr lang="en-GB" b="1" dirty="0">
                <a:latin typeface="Times New Roman" pitchFamily="18" charset="0"/>
                <a:cs typeface="Times New Roman" pitchFamily="18" charset="0"/>
              </a:rPr>
              <a:t> Information Security</a:t>
            </a:r>
            <a:r>
              <a:rPr lang="en-GB" dirty="0">
                <a:latin typeface="Times New Roman" pitchFamily="18" charset="0"/>
                <a:cs typeface="Times New Roman" pitchFamily="18" charset="0"/>
              </a:rPr>
              <a:t> is the process of protecting information availability, data integrity, and privacy. </a:t>
            </a:r>
          </a:p>
          <a:p>
            <a:pPr algn="just">
              <a:buNone/>
            </a:pPr>
            <a:endParaRPr lang="en-GB" dirty="0">
              <a:latin typeface="Times New Roman" pitchFamily="18" charset="0"/>
              <a:cs typeface="Times New Roman" pitchFamily="18" charset="0"/>
            </a:endParaRPr>
          </a:p>
          <a:p>
            <a:pPr algn="just"/>
            <a:r>
              <a:rPr lang="en-GB" dirty="0">
                <a:latin typeface="Times New Roman" pitchFamily="18" charset="0"/>
                <a:cs typeface="Times New Roman" pitchFamily="18" charset="0"/>
              </a:rPr>
              <a:t>No collection of products or technologies alone can solve every information security problem faced by an organization. </a:t>
            </a:r>
          </a:p>
          <a:p>
            <a:pPr algn="just"/>
            <a:endParaRPr lang="en-GB" dirty="0">
              <a:latin typeface="Times New Roman" pitchFamily="18" charset="0"/>
              <a:cs typeface="Times New Roman" pitchFamily="18" charset="0"/>
            </a:endParaRPr>
          </a:p>
          <a:p>
            <a:pPr marL="114300" indent="0" algn="just">
              <a:buNone/>
            </a:pPr>
            <a:r>
              <a:rPr lang="en-GB" dirty="0">
                <a:latin typeface="Times New Roman" pitchFamily="18" charset="0"/>
                <a:cs typeface="Times New Roman" pitchFamily="18" charset="0"/>
              </a:rPr>
              <a:t>Effective information security requires the successful integration of:</a:t>
            </a:r>
          </a:p>
          <a:p>
            <a:pPr algn="just"/>
            <a:r>
              <a:rPr lang="en-GB" b="1" dirty="0">
                <a:latin typeface="Times New Roman" pitchFamily="18" charset="0"/>
                <a:cs typeface="Times New Roman" pitchFamily="18" charset="0"/>
              </a:rPr>
              <a:t>security products</a:t>
            </a:r>
            <a:r>
              <a:rPr lang="en-GB" dirty="0">
                <a:latin typeface="Times New Roman" pitchFamily="18" charset="0"/>
                <a:cs typeface="Times New Roman" pitchFamily="18" charset="0"/>
              </a:rPr>
              <a:t> such as firewalls, intrusion detection systems, and vulnerability scanners</a:t>
            </a:r>
          </a:p>
          <a:p>
            <a:pPr algn="just"/>
            <a:r>
              <a:rPr lang="en-GB" b="1" dirty="0">
                <a:latin typeface="Times New Roman" pitchFamily="18" charset="0"/>
                <a:cs typeface="Times New Roman" pitchFamily="18" charset="0"/>
              </a:rPr>
              <a:t>technologies</a:t>
            </a:r>
            <a:r>
              <a:rPr lang="en-GB" dirty="0">
                <a:latin typeface="Times New Roman" pitchFamily="18" charset="0"/>
                <a:cs typeface="Times New Roman" pitchFamily="18" charset="0"/>
              </a:rPr>
              <a:t> such as authentication and encryption</a:t>
            </a:r>
          </a:p>
          <a:p>
            <a:pPr algn="just"/>
            <a:r>
              <a:rPr lang="en-GB" b="1" dirty="0">
                <a:latin typeface="Times New Roman" pitchFamily="18" charset="0"/>
                <a:cs typeface="Times New Roman" pitchFamily="18" charset="0"/>
              </a:rPr>
              <a:t>security policies and procedures</a:t>
            </a:r>
            <a:endParaRPr lang="en-IN" dirty="0"/>
          </a:p>
        </p:txBody>
      </p:sp>
    </p:spTree>
    <p:extLst>
      <p:ext uri="{BB962C8B-B14F-4D97-AF65-F5344CB8AC3E}">
        <p14:creationId xmlns:p14="http://schemas.microsoft.com/office/powerpoint/2010/main" val="24351930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Primary Goals</a:t>
            </a:r>
            <a:endParaRPr lang="en-IN" dirty="0"/>
          </a:p>
        </p:txBody>
      </p:sp>
      <p:sp>
        <p:nvSpPr>
          <p:cNvPr id="3" name="Content Placeholder 2"/>
          <p:cNvSpPr>
            <a:spLocks noGrp="1"/>
          </p:cNvSpPr>
          <p:nvPr>
            <p:ph idx="1"/>
          </p:nvPr>
        </p:nvSpPr>
        <p:spPr/>
        <p:txBody>
          <a:bodyPr/>
          <a:lstStyle/>
          <a:p>
            <a:pPr marL="114300" indent="0">
              <a:buNone/>
            </a:pPr>
            <a:r>
              <a:rPr lang="en-US" b="1" dirty="0" smtClean="0"/>
              <a:t>CIA triangle known as security triad tells the primary goals of Information Security.</a:t>
            </a:r>
            <a:endParaRPr lang="en-IN" dirty="0"/>
          </a:p>
          <a:p>
            <a:pPr lvl="0"/>
            <a:r>
              <a:rPr lang="en-US" dirty="0"/>
              <a:t>Confidentiality</a:t>
            </a:r>
            <a:endParaRPr lang="en-IN" dirty="0"/>
          </a:p>
          <a:p>
            <a:pPr lvl="0"/>
            <a:r>
              <a:rPr lang="en-US" dirty="0"/>
              <a:t>Integrity</a:t>
            </a:r>
            <a:endParaRPr lang="en-IN" dirty="0"/>
          </a:p>
          <a:p>
            <a:pPr lvl="0"/>
            <a:r>
              <a:rPr lang="en-US" dirty="0"/>
              <a:t>Availability(CIA)</a:t>
            </a:r>
            <a:endParaRPr lang="en-IN" dirty="0"/>
          </a:p>
          <a:p>
            <a:endParaRPr lang="en-IN" dirty="0"/>
          </a:p>
        </p:txBody>
      </p:sp>
    </p:spTree>
    <p:extLst>
      <p:ext uri="{BB962C8B-B14F-4D97-AF65-F5344CB8AC3E}">
        <p14:creationId xmlns:p14="http://schemas.microsoft.com/office/powerpoint/2010/main" val="27706534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Times New Roman" pitchFamily="18" charset="0"/>
                <a:cs typeface="Times New Roman" pitchFamily="18" charset="0"/>
              </a:rPr>
              <a:t>Confidentiality</a:t>
            </a:r>
            <a:endParaRPr lang="en-IN" dirty="0"/>
          </a:p>
        </p:txBody>
      </p:sp>
      <p:sp>
        <p:nvSpPr>
          <p:cNvPr id="3" name="Content Placeholder 2"/>
          <p:cNvSpPr>
            <a:spLocks noGrp="1"/>
          </p:cNvSpPr>
          <p:nvPr>
            <p:ph idx="1"/>
          </p:nvPr>
        </p:nvSpPr>
        <p:spPr/>
        <p:txBody>
          <a:bodyPr>
            <a:normAutofit/>
          </a:bodyPr>
          <a:lstStyle/>
          <a:p>
            <a:pPr algn="just"/>
            <a:r>
              <a:rPr lang="en-US" sz="2000" dirty="0">
                <a:latin typeface="Times New Roman" pitchFamily="18" charset="0"/>
                <a:cs typeface="Times New Roman" pitchFamily="18" charset="0"/>
              </a:rPr>
              <a:t>Confidentiality of information ensures that only those with sufficient privileges may access certain information.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When </a:t>
            </a:r>
            <a:r>
              <a:rPr lang="en-US" sz="2000" dirty="0">
                <a:latin typeface="Times New Roman" pitchFamily="18" charset="0"/>
                <a:cs typeface="Times New Roman" pitchFamily="18" charset="0"/>
              </a:rPr>
              <a:t>unauthorized individuals or systems can access information, confidentiality is breached.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To </a:t>
            </a:r>
            <a:r>
              <a:rPr lang="en-US" sz="2000" dirty="0">
                <a:latin typeface="Times New Roman" pitchFamily="18" charset="0"/>
                <a:cs typeface="Times New Roman" pitchFamily="18" charset="0"/>
              </a:rPr>
              <a:t>protect the confidentiality of information, a number of measures are used:</a:t>
            </a:r>
            <a:endParaRPr lang="en-IN" sz="2000" dirty="0">
              <a:latin typeface="Times New Roman" pitchFamily="18" charset="0"/>
              <a:cs typeface="Times New Roman" pitchFamily="18" charset="0"/>
            </a:endParaRPr>
          </a:p>
          <a:p>
            <a:pPr lvl="0" algn="just"/>
            <a:r>
              <a:rPr lang="en-US" sz="2000" dirty="0">
                <a:latin typeface="Times New Roman" pitchFamily="18" charset="0"/>
                <a:cs typeface="Times New Roman" pitchFamily="18" charset="0"/>
              </a:rPr>
              <a:t>Information classification</a:t>
            </a:r>
            <a:endParaRPr lang="en-IN" sz="2000" dirty="0">
              <a:latin typeface="Times New Roman" pitchFamily="18" charset="0"/>
              <a:cs typeface="Times New Roman" pitchFamily="18" charset="0"/>
            </a:endParaRPr>
          </a:p>
          <a:p>
            <a:pPr lvl="0" algn="just"/>
            <a:r>
              <a:rPr lang="en-US" sz="2000" dirty="0">
                <a:latin typeface="Times New Roman" pitchFamily="18" charset="0"/>
                <a:cs typeface="Times New Roman" pitchFamily="18" charset="0"/>
              </a:rPr>
              <a:t>Secure document storage</a:t>
            </a:r>
            <a:endParaRPr lang="en-IN" sz="2000" dirty="0">
              <a:latin typeface="Times New Roman" pitchFamily="18" charset="0"/>
              <a:cs typeface="Times New Roman" pitchFamily="18" charset="0"/>
            </a:endParaRPr>
          </a:p>
          <a:p>
            <a:pPr lvl="0" algn="just"/>
            <a:r>
              <a:rPr lang="en-US" sz="2000" dirty="0">
                <a:latin typeface="Times New Roman" pitchFamily="18" charset="0"/>
                <a:cs typeface="Times New Roman" pitchFamily="18" charset="0"/>
              </a:rPr>
              <a:t>Application of general security policies</a:t>
            </a:r>
            <a:endParaRPr lang="en-IN" sz="2000" dirty="0">
              <a:latin typeface="Times New Roman" pitchFamily="18" charset="0"/>
              <a:cs typeface="Times New Roman" pitchFamily="18" charset="0"/>
            </a:endParaRPr>
          </a:p>
          <a:p>
            <a:pPr lvl="0" algn="just"/>
            <a:r>
              <a:rPr lang="en-US" sz="2000" dirty="0">
                <a:latin typeface="Times New Roman" pitchFamily="18" charset="0"/>
                <a:cs typeface="Times New Roman" pitchFamily="18" charset="0"/>
              </a:rPr>
              <a:t>Education of information custodians and end users</a:t>
            </a:r>
            <a:endParaRPr lang="en-IN" sz="2000" dirty="0">
              <a:latin typeface="Times New Roman" pitchFamily="18" charset="0"/>
              <a:cs typeface="Times New Roman" pitchFamily="18" charset="0"/>
            </a:endParaRPr>
          </a:p>
          <a:p>
            <a:pPr algn="just"/>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7338238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
            </a:r>
            <a:br>
              <a:rPr lang="en-US" b="1" i="1" dirty="0" smtClean="0"/>
            </a:br>
            <a:r>
              <a:rPr lang="en-US" b="1" dirty="0" smtClean="0"/>
              <a:t>Integrity</a:t>
            </a:r>
            <a:r>
              <a:rPr lang="en-IN" i="1" dirty="0"/>
              <a:t/>
            </a:r>
            <a:br>
              <a:rPr lang="en-IN" i="1" dirty="0"/>
            </a:br>
            <a:endParaRPr lang="en-IN" dirty="0"/>
          </a:p>
        </p:txBody>
      </p:sp>
      <p:sp>
        <p:nvSpPr>
          <p:cNvPr id="3" name="Content Placeholder 2"/>
          <p:cNvSpPr>
            <a:spLocks noGrp="1"/>
          </p:cNvSpPr>
          <p:nvPr>
            <p:ph idx="1"/>
          </p:nvPr>
        </p:nvSpPr>
        <p:spPr/>
        <p:txBody>
          <a:bodyPr>
            <a:normAutofit/>
          </a:bodyPr>
          <a:lstStyle/>
          <a:p>
            <a:pPr algn="just"/>
            <a:r>
              <a:rPr lang="en-US" sz="1900" dirty="0" smtClean="0">
                <a:latin typeface="Times New Roman" pitchFamily="18" charset="0"/>
                <a:cs typeface="Times New Roman" pitchFamily="18" charset="0"/>
              </a:rPr>
              <a:t>Integrity </a:t>
            </a:r>
            <a:r>
              <a:rPr lang="en-US" sz="1900" dirty="0">
                <a:latin typeface="Times New Roman" pitchFamily="18" charset="0"/>
                <a:cs typeface="Times New Roman" pitchFamily="18" charset="0"/>
              </a:rPr>
              <a:t>is the quality or state of being whole, complete, and uncorrupted. The integrity of information is threatened when it is exposed to corruption, damage, destruction, or other disruption of its authentic state. </a:t>
            </a:r>
            <a:endParaRPr lang="en-US" sz="1900" dirty="0" smtClean="0">
              <a:latin typeface="Times New Roman" pitchFamily="18" charset="0"/>
              <a:cs typeface="Times New Roman" pitchFamily="18" charset="0"/>
            </a:endParaRPr>
          </a:p>
          <a:p>
            <a:pPr algn="just"/>
            <a:r>
              <a:rPr lang="en-US" sz="1900" dirty="0" smtClean="0">
                <a:latin typeface="Times New Roman" pitchFamily="18" charset="0"/>
                <a:cs typeface="Times New Roman" pitchFamily="18" charset="0"/>
              </a:rPr>
              <a:t>Corruption </a:t>
            </a:r>
            <a:r>
              <a:rPr lang="en-US" sz="1900" dirty="0">
                <a:latin typeface="Times New Roman" pitchFamily="18" charset="0"/>
                <a:cs typeface="Times New Roman" pitchFamily="18" charset="0"/>
              </a:rPr>
              <a:t>can occur while information is being compiled, stored, or transmitted. </a:t>
            </a:r>
            <a:endParaRPr lang="en-IN" sz="1900" dirty="0">
              <a:latin typeface="Times New Roman" pitchFamily="18" charset="0"/>
              <a:cs typeface="Times New Roman" pitchFamily="18" charset="0"/>
            </a:endParaRPr>
          </a:p>
          <a:p>
            <a:pPr lvl="0" algn="just"/>
            <a:r>
              <a:rPr lang="en-US" sz="1900" dirty="0">
                <a:latin typeface="Times New Roman" pitchFamily="18" charset="0"/>
                <a:cs typeface="Times New Roman" pitchFamily="18" charset="0"/>
              </a:rPr>
              <a:t>Integrity means that data cannot be modified without authorization.</a:t>
            </a:r>
            <a:endParaRPr lang="en-IN" sz="1900" dirty="0">
              <a:latin typeface="Times New Roman" pitchFamily="18" charset="0"/>
              <a:cs typeface="Times New Roman" pitchFamily="18" charset="0"/>
            </a:endParaRPr>
          </a:p>
          <a:p>
            <a:pPr lvl="0" algn="just"/>
            <a:r>
              <a:rPr lang="en-US" sz="1900" dirty="0" err="1">
                <a:latin typeface="Times New Roman" pitchFamily="18" charset="0"/>
                <a:cs typeface="Times New Roman" pitchFamily="18" charset="0"/>
              </a:rPr>
              <a:t>Eg</a:t>
            </a:r>
            <a:r>
              <a:rPr lang="en-US" sz="1900" dirty="0">
                <a:latin typeface="Times New Roman" pitchFamily="18" charset="0"/>
                <a:cs typeface="Times New Roman" pitchFamily="18" charset="0"/>
              </a:rPr>
              <a:t>: Integrity is violated when an employee deletes important data files, when a computer virus infects a computer, when an employee is able to modify his own salary in a payroll database, when an unauthorized user vandalizes a website, when someone is able to cast a very large number of votes in an online poll, and so on.</a:t>
            </a:r>
            <a:endParaRPr lang="en-IN" sz="19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8405908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Times New Roman" pitchFamily="18" charset="0"/>
                <a:cs typeface="Times New Roman" pitchFamily="18" charset="0"/>
              </a:rPr>
              <a:t>Availability</a:t>
            </a:r>
            <a:endParaRPr lang="en-IN" dirty="0"/>
          </a:p>
        </p:txBody>
      </p:sp>
      <p:sp>
        <p:nvSpPr>
          <p:cNvPr id="3" name="Content Placeholder 2"/>
          <p:cNvSpPr>
            <a:spLocks noGrp="1"/>
          </p:cNvSpPr>
          <p:nvPr>
            <p:ph idx="1"/>
          </p:nvPr>
        </p:nvSpPr>
        <p:spPr/>
        <p:txBody>
          <a:bodyPr>
            <a:normAutofit/>
          </a:bodyPr>
          <a:lstStyle/>
          <a:p>
            <a:pPr algn="just"/>
            <a:r>
              <a:rPr lang="en-US" sz="1800" dirty="0">
                <a:latin typeface="Times New Roman" pitchFamily="18" charset="0"/>
                <a:cs typeface="Times New Roman" pitchFamily="18" charset="0"/>
              </a:rPr>
              <a:t>Availability is the characteristic of information that enables user access to information without interference or obstruction and in a required format. A user in this definition may be either a person or another computer system. </a:t>
            </a:r>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Availability </a:t>
            </a:r>
            <a:r>
              <a:rPr lang="en-US" sz="1800" dirty="0">
                <a:latin typeface="Times New Roman" pitchFamily="18" charset="0"/>
                <a:cs typeface="Times New Roman" pitchFamily="18" charset="0"/>
              </a:rPr>
              <a:t>does not imply that the information is accessible to any user; rather, it means availability to authorized users. </a:t>
            </a:r>
            <a:endParaRPr lang="en-IN" sz="1800" dirty="0">
              <a:latin typeface="Times New Roman" pitchFamily="18" charset="0"/>
              <a:cs typeface="Times New Roman" pitchFamily="18" charset="0"/>
            </a:endParaRPr>
          </a:p>
          <a:p>
            <a:pPr lvl="0" algn="just"/>
            <a:r>
              <a:rPr lang="en-US" sz="1800" dirty="0">
                <a:latin typeface="Times New Roman" pitchFamily="18" charset="0"/>
                <a:cs typeface="Times New Roman" pitchFamily="18" charset="0"/>
              </a:rPr>
              <a:t>For any information system to serve its purpose, the information must be available when it is needed.</a:t>
            </a:r>
            <a:endParaRPr lang="en-IN" sz="1800" dirty="0">
              <a:latin typeface="Times New Roman" pitchFamily="18" charset="0"/>
              <a:cs typeface="Times New Roman" pitchFamily="18" charset="0"/>
            </a:endParaRPr>
          </a:p>
          <a:p>
            <a:pPr lvl="0" algn="just"/>
            <a:r>
              <a:rPr lang="en-US" sz="1800" dirty="0" err="1">
                <a:latin typeface="Times New Roman" pitchFamily="18" charset="0"/>
                <a:cs typeface="Times New Roman" pitchFamily="18" charset="0"/>
              </a:rPr>
              <a:t>Eg</a:t>
            </a:r>
            <a:r>
              <a:rPr lang="en-US" sz="1800" dirty="0">
                <a:latin typeface="Times New Roman" pitchFamily="18" charset="0"/>
                <a:cs typeface="Times New Roman" pitchFamily="18" charset="0"/>
              </a:rPr>
              <a:t>: High availability systems aim to remain available at all times, preventing service disruptions due to power outages, hardware failures, and system upgrades.</a:t>
            </a:r>
            <a:endParaRPr lang="en-IN" sz="18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11669039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3074" name="Picture 2" descr="C:\Users\Er Pavitar\Desktop\ScreenHunter_00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52599"/>
            <a:ext cx="8229600" cy="4343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06534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4098" name="Picture 2" descr="C:\Users\Er Pavitar\Desktop\ScreenHunter_00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8229599" cy="3519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06534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59</TotalTime>
  <Words>705</Words>
  <Application>Microsoft Office PowerPoint</Application>
  <PresentationFormat>On-screen Show (4:3)</PresentationFormat>
  <Paragraphs>81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Apothecary</vt:lpstr>
      <vt:lpstr>INFORMATION SECURITY</vt:lpstr>
      <vt:lpstr>Introduction</vt:lpstr>
      <vt:lpstr>PowerPoint Presentation</vt:lpstr>
      <vt:lpstr>Primary Goals</vt:lpstr>
      <vt:lpstr>Confidentiality</vt:lpstr>
      <vt:lpstr> Integrity </vt:lpstr>
      <vt:lpstr>Availability</vt:lpstr>
      <vt:lpstr>PowerPoint Presentation</vt:lpstr>
      <vt:lpstr>PowerPoint Presentation</vt:lpstr>
      <vt:lpstr>PowerPoint Presentation</vt:lpstr>
      <vt:lpstr>PowerPoint Presentation</vt:lpstr>
      <vt:lpstr>SECRET</vt:lpstr>
      <vt:lpstr>ELEMENTS OF IS</vt:lpstr>
      <vt:lpstr>Security Types</vt:lpstr>
      <vt:lpstr>PHYSICAL SECURITY</vt:lpstr>
      <vt:lpstr>PERSONAL SECURITY</vt:lpstr>
      <vt:lpstr>Operations security</vt:lpstr>
      <vt:lpstr>COMMUNICATION SECURITY</vt:lpstr>
      <vt:lpstr>Network security</vt:lpstr>
      <vt:lpstr>Information security</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SECURITY</dc:title>
  <dc:creator>Er Pavitar</dc:creator>
  <cp:lastModifiedBy>Er Pavitar</cp:lastModifiedBy>
  <cp:revision>8</cp:revision>
  <dcterms:created xsi:type="dcterms:W3CDTF">2006-08-16T00:00:00Z</dcterms:created>
  <dcterms:modified xsi:type="dcterms:W3CDTF">2019-07-30T18:26:21Z</dcterms:modified>
</cp:coreProperties>
</file>