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F728DC-FB2A-465D-8674-18C061F2F6C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728DC-FB2A-465D-8674-18C061F2F6C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728DC-FB2A-465D-8674-18C061F2F6C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728DC-FB2A-465D-8674-18C061F2F6C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728DC-FB2A-465D-8674-18C061F2F6C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F728DC-FB2A-465D-8674-18C061F2F6C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728DC-FB2A-465D-8674-18C061F2F6CF}"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728DC-FB2A-465D-8674-18C061F2F6CF}"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728DC-FB2A-465D-8674-18C061F2F6CF}"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625EF-8E24-44DB-8A40-CA24D20529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728DC-FB2A-465D-8674-18C061F2F6C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625EF-8E24-44DB-8A40-CA24D205297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5F728DC-FB2A-465D-8674-18C061F2F6CF}" type="datetimeFigureOut">
              <a:rPr lang="en-US" smtClean="0"/>
              <a:t>8/21/2019</a:t>
            </a:fld>
            <a:endParaRPr lang="en-US"/>
          </a:p>
        </p:txBody>
      </p:sp>
      <p:sp>
        <p:nvSpPr>
          <p:cNvPr id="9" name="Slide Number Placeholder 8"/>
          <p:cNvSpPr>
            <a:spLocks noGrp="1"/>
          </p:cNvSpPr>
          <p:nvPr>
            <p:ph type="sldNum" sz="quarter" idx="11"/>
          </p:nvPr>
        </p:nvSpPr>
        <p:spPr/>
        <p:txBody>
          <a:bodyPr/>
          <a:lstStyle/>
          <a:p>
            <a:fld id="{984625EF-8E24-44DB-8A40-CA24D205297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84625EF-8E24-44DB-8A40-CA24D205297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5F728DC-FB2A-465D-8674-18C061F2F6CF}" type="datetimeFigureOut">
              <a:rPr lang="en-US" smtClean="0"/>
              <a:t>8/21/2019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Classes and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054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90" y="1295400"/>
            <a:ext cx="6535485"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0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pPr marL="0" indent="0">
              <a:buNone/>
            </a:pPr>
            <a:r>
              <a:rPr lang="en-US" dirty="0" smtClean="0"/>
              <a:t>2. </a:t>
            </a:r>
            <a:r>
              <a:rPr lang="en-US" dirty="0"/>
              <a:t>Initialization through method</a:t>
            </a:r>
          </a:p>
          <a:p>
            <a:pPr marL="0" indent="0">
              <a:buNone/>
            </a:pPr>
            <a:r>
              <a:rPr lang="en-US" sz="1800" dirty="0"/>
              <a:t>In this example, we are creating the two objects of Student class and initializing the value to these objects by invoking the </a:t>
            </a:r>
            <a:r>
              <a:rPr lang="en-US" sz="1800" dirty="0" err="1"/>
              <a:t>insertRecord</a:t>
            </a:r>
            <a:r>
              <a:rPr lang="en-US" sz="1800" dirty="0"/>
              <a:t> method. Here, we are displaying the state (data) of the objects by invoking the </a:t>
            </a:r>
            <a:r>
              <a:rPr lang="en-US" sz="1800" dirty="0" err="1"/>
              <a:t>displayInformation</a:t>
            </a:r>
            <a:r>
              <a:rPr lang="en-US" sz="1800" dirty="0"/>
              <a:t>() method.</a:t>
            </a:r>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4" y="1981200"/>
            <a:ext cx="7543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8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a:t>As you can see in the </a:t>
            </a:r>
            <a:r>
              <a:rPr lang="en-US" dirty="0" smtClean="0"/>
              <a:t>below</a:t>
            </a:r>
            <a:r>
              <a:rPr lang="en-US" dirty="0" smtClean="0"/>
              <a:t> </a:t>
            </a:r>
            <a:r>
              <a:rPr lang="en-US" dirty="0"/>
              <a:t>figure, object gets the memory in heap memory area. The reference variable refers to the object allocated in the heap memory area. Here, s1 and s2 both are reference variables that refer to the objects allocated in memory.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96" y="2133600"/>
            <a:ext cx="7428448"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03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lstStyle/>
          <a:p>
            <a:pPr marL="0" indent="0">
              <a:buNone/>
            </a:pPr>
            <a:r>
              <a:rPr lang="en-US" dirty="0" smtClean="0"/>
              <a:t>3. Initialization </a:t>
            </a:r>
            <a:r>
              <a:rPr lang="en-US" dirty="0"/>
              <a:t>through a constructor</a:t>
            </a:r>
          </a:p>
          <a:p>
            <a:pPr marL="0" indent="0">
              <a:buNone/>
            </a:pPr>
            <a:r>
              <a:rPr lang="en-US" dirty="0"/>
              <a:t>Object and Class Example: Employee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924675"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81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are the different ways to create an object in Java?</a:t>
            </a:r>
            <a:br>
              <a:rPr lang="en-US" dirty="0"/>
            </a:br>
            <a:endParaRPr lang="en-US" dirty="0"/>
          </a:p>
        </p:txBody>
      </p:sp>
      <p:sp>
        <p:nvSpPr>
          <p:cNvPr id="3" name="Content Placeholder 2"/>
          <p:cNvSpPr>
            <a:spLocks noGrp="1"/>
          </p:cNvSpPr>
          <p:nvPr>
            <p:ph idx="1"/>
          </p:nvPr>
        </p:nvSpPr>
        <p:spPr/>
        <p:txBody>
          <a:bodyPr/>
          <a:lstStyle/>
          <a:p>
            <a:r>
              <a:rPr lang="en-US" dirty="0"/>
              <a:t>There are many ways to create an object in java. They are:</a:t>
            </a:r>
          </a:p>
          <a:p>
            <a:r>
              <a:rPr lang="en-US" dirty="0"/>
              <a:t>By new keyword</a:t>
            </a:r>
          </a:p>
          <a:p>
            <a:r>
              <a:rPr lang="en-US" dirty="0"/>
              <a:t>By </a:t>
            </a:r>
            <a:r>
              <a:rPr lang="en-US" dirty="0" err="1"/>
              <a:t>newInstance</a:t>
            </a:r>
            <a:r>
              <a:rPr lang="en-US" dirty="0"/>
              <a:t>() method</a:t>
            </a:r>
          </a:p>
          <a:p>
            <a:r>
              <a:rPr lang="en-US" dirty="0"/>
              <a:t>By clone() method</a:t>
            </a:r>
          </a:p>
          <a:p>
            <a:r>
              <a:rPr lang="en-US" dirty="0"/>
              <a:t>By deserialization</a:t>
            </a:r>
          </a:p>
          <a:p>
            <a:r>
              <a:rPr lang="en-US" dirty="0"/>
              <a:t>By factory method etc.</a:t>
            </a:r>
          </a:p>
          <a:p>
            <a:endParaRPr lang="en-US" dirty="0"/>
          </a:p>
        </p:txBody>
      </p:sp>
    </p:spTree>
    <p:extLst>
      <p:ext uri="{BB962C8B-B14F-4D97-AF65-F5344CB8AC3E}">
        <p14:creationId xmlns:p14="http://schemas.microsoft.com/office/powerpoint/2010/main" val="324479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Anonymous object</a:t>
            </a:r>
            <a:br>
              <a:rPr lang="en-US" dirty="0"/>
            </a:br>
            <a:endParaRPr lang="en-US" dirty="0"/>
          </a:p>
        </p:txBody>
      </p:sp>
      <p:sp>
        <p:nvSpPr>
          <p:cNvPr id="10" name="Content Placeholder 9"/>
          <p:cNvSpPr>
            <a:spLocks noGrp="1"/>
          </p:cNvSpPr>
          <p:nvPr>
            <p:ph idx="1"/>
          </p:nvPr>
        </p:nvSpPr>
        <p:spPr/>
        <p:txBody>
          <a:bodyPr>
            <a:normAutofit/>
          </a:bodyPr>
          <a:lstStyle/>
          <a:p>
            <a:pPr marL="0" indent="0">
              <a:buNone/>
            </a:pPr>
            <a:r>
              <a:rPr lang="en-US" dirty="0"/>
              <a:t>Anonymous simply means nameless. An object which has no reference is known as an anonymous object. It can be used at the time of object creation only.</a:t>
            </a:r>
          </a:p>
          <a:p>
            <a:r>
              <a:rPr lang="en-US" dirty="0"/>
              <a:t>If you have to use an object only once, an anonymous object is a good approach. For example:</a:t>
            </a:r>
          </a:p>
          <a:p>
            <a:pPr marL="0" indent="0">
              <a:buNone/>
            </a:pPr>
            <a:r>
              <a:rPr lang="en-US" b="1" dirty="0"/>
              <a:t>new</a:t>
            </a:r>
            <a:r>
              <a:rPr lang="en-US" dirty="0"/>
              <a:t> Calculation();//anonymous object  </a:t>
            </a:r>
          </a:p>
          <a:p>
            <a:pPr marL="0" indent="0">
              <a:buNone/>
            </a:pPr>
            <a:r>
              <a:rPr lang="en-US" u="sng" dirty="0"/>
              <a:t>Calling method through a reference:</a:t>
            </a:r>
          </a:p>
          <a:p>
            <a:pPr marL="0" indent="0">
              <a:buNone/>
            </a:pPr>
            <a:r>
              <a:rPr lang="en-US" dirty="0"/>
              <a:t>Calculation </a:t>
            </a:r>
            <a:r>
              <a:rPr lang="en-US" dirty="0" smtClean="0"/>
              <a:t>c =</a:t>
            </a:r>
            <a:r>
              <a:rPr lang="en-US" b="1" dirty="0"/>
              <a:t>new</a:t>
            </a:r>
            <a:r>
              <a:rPr lang="en-US" dirty="0"/>
              <a:t> Calculation();  </a:t>
            </a:r>
          </a:p>
          <a:p>
            <a:pPr marL="0" indent="0">
              <a:buNone/>
            </a:pPr>
            <a:r>
              <a:rPr lang="en-US" dirty="0" err="1"/>
              <a:t>c.fact</a:t>
            </a:r>
            <a:r>
              <a:rPr lang="en-US" dirty="0"/>
              <a:t>(5);  </a:t>
            </a:r>
          </a:p>
          <a:p>
            <a:pPr marL="0" indent="0">
              <a:buNone/>
            </a:pPr>
            <a:r>
              <a:rPr lang="en-US" u="sng" dirty="0"/>
              <a:t>Calling method through an anonymous object</a:t>
            </a:r>
          </a:p>
          <a:p>
            <a:pPr marL="0" indent="0">
              <a:buNone/>
            </a:pPr>
            <a:r>
              <a:rPr lang="en-US" b="1" dirty="0"/>
              <a:t>new</a:t>
            </a:r>
            <a:r>
              <a:rPr lang="en-US" dirty="0"/>
              <a:t> Calculation().fact(5);  </a:t>
            </a:r>
          </a:p>
          <a:p>
            <a:pPr marL="0" indent="0">
              <a:buNone/>
            </a:pPr>
            <a:endParaRPr lang="en-US" dirty="0"/>
          </a:p>
        </p:txBody>
      </p:sp>
      <p:sp>
        <p:nvSpPr>
          <p:cNvPr id="5" name="AutoShape 2" descr="object in Java"/>
          <p:cNvSpPr>
            <a:spLocks noChangeAspect="1" noChangeArrowheads="1"/>
          </p:cNvSpPr>
          <p:nvPr/>
        </p:nvSpPr>
        <p:spPr bwMode="auto">
          <a:xfrm>
            <a:off x="4306888" y="1600200"/>
            <a:ext cx="3333750"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Characteristics of Object in Java"/>
          <p:cNvSpPr>
            <a:spLocks noChangeAspect="1" noChangeArrowheads="1"/>
          </p:cNvSpPr>
          <p:nvPr/>
        </p:nvSpPr>
        <p:spPr bwMode="auto">
          <a:xfrm>
            <a:off x="4306888" y="1600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Class in Java"/>
          <p:cNvSpPr>
            <a:spLocks noChangeAspect="1" noChangeArrowheads="1"/>
          </p:cNvSpPr>
          <p:nvPr/>
        </p:nvSpPr>
        <p:spPr bwMode="auto">
          <a:xfrm>
            <a:off x="4306888" y="1600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Object in Java with values"/>
          <p:cNvSpPr>
            <a:spLocks noChangeAspect="1" noChangeArrowheads="1"/>
          </p:cNvSpPr>
          <p:nvPr/>
        </p:nvSpPr>
        <p:spPr bwMode="auto">
          <a:xfrm>
            <a:off x="4306888" y="1600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ifferent Ways to create an Object in Java"/>
          <p:cNvSpPr>
            <a:spLocks noChangeAspect="1" noChangeArrowheads="1"/>
          </p:cNvSpPr>
          <p:nvPr/>
        </p:nvSpPr>
        <p:spPr bwMode="auto">
          <a:xfrm>
            <a:off x="4306888" y="1600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221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t>
            </a:r>
            <a:r>
              <a:rPr lang="en-US" dirty="0"/>
              <a:t>multiple objects by one type only</a:t>
            </a:r>
            <a:br>
              <a:rPr lang="en-US" dirty="0"/>
            </a:br>
            <a:endParaRPr lang="en-US" dirty="0"/>
          </a:p>
        </p:txBody>
      </p:sp>
      <p:sp>
        <p:nvSpPr>
          <p:cNvPr id="3" name="Content Placeholder 2"/>
          <p:cNvSpPr>
            <a:spLocks noGrp="1"/>
          </p:cNvSpPr>
          <p:nvPr>
            <p:ph idx="1"/>
          </p:nvPr>
        </p:nvSpPr>
        <p:spPr/>
        <p:txBody>
          <a:bodyPr/>
          <a:lstStyle/>
          <a:p>
            <a:r>
              <a:rPr lang="en-US" dirty="0"/>
              <a:t>We can create multiple objects by one type only as we do in case of primitives.</a:t>
            </a:r>
          </a:p>
          <a:p>
            <a:pPr marL="0" indent="0">
              <a:buNone/>
            </a:pPr>
            <a:r>
              <a:rPr lang="en-US" u="sng" dirty="0"/>
              <a:t>Initialization of primitive variables:</a:t>
            </a:r>
          </a:p>
          <a:p>
            <a:pPr marL="0" indent="0">
              <a:buNone/>
            </a:pPr>
            <a:r>
              <a:rPr lang="en-US" b="1" dirty="0" err="1"/>
              <a:t>int</a:t>
            </a:r>
            <a:r>
              <a:rPr lang="en-US" dirty="0"/>
              <a:t> a=10, b=20;  </a:t>
            </a:r>
            <a:endParaRPr lang="en-US" dirty="0" smtClean="0"/>
          </a:p>
          <a:p>
            <a:pPr marL="0" indent="0">
              <a:buNone/>
            </a:pPr>
            <a:r>
              <a:rPr lang="en-US" u="sng" dirty="0" smtClean="0"/>
              <a:t>Initialization </a:t>
            </a:r>
            <a:r>
              <a:rPr lang="en-US" u="sng" dirty="0"/>
              <a:t>of </a:t>
            </a:r>
            <a:r>
              <a:rPr lang="en-US" u="sng" dirty="0" err="1"/>
              <a:t>refernce</a:t>
            </a:r>
            <a:r>
              <a:rPr lang="en-US" u="sng" dirty="0"/>
              <a:t> variables:</a:t>
            </a:r>
          </a:p>
          <a:p>
            <a:pPr marL="0" indent="0">
              <a:buNone/>
            </a:pPr>
            <a:r>
              <a:rPr lang="en-US" dirty="0"/>
              <a:t>Rectangle r1=</a:t>
            </a:r>
            <a:r>
              <a:rPr lang="en-US" b="1" dirty="0"/>
              <a:t>new</a:t>
            </a:r>
            <a:r>
              <a:rPr lang="en-US" dirty="0"/>
              <a:t> Rectangle(), r2=</a:t>
            </a:r>
            <a:r>
              <a:rPr lang="en-US" b="1" dirty="0"/>
              <a:t>new</a:t>
            </a:r>
            <a:r>
              <a:rPr lang="en-US" dirty="0"/>
              <a:t> Rectangle();//creating two objects  </a:t>
            </a:r>
          </a:p>
          <a:p>
            <a:endParaRPr lang="en-US" dirty="0"/>
          </a:p>
        </p:txBody>
      </p:sp>
    </p:spTree>
    <p:extLst>
      <p:ext uri="{BB962C8B-B14F-4D97-AF65-F5344CB8AC3E}">
        <p14:creationId xmlns:p14="http://schemas.microsoft.com/office/powerpoint/2010/main" val="55787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 entity that has state and behavior is known as an object e.g., chair, bike, marker, pen, table, car, etc. It can be physical or logical (tangible and intangible). The example of an intangible object is the banking system</a:t>
            </a:r>
            <a:r>
              <a:rPr lang="en-US" dirty="0" smtClean="0"/>
              <a:t>.</a:t>
            </a:r>
          </a:p>
          <a:p>
            <a:pPr marL="0" indent="0">
              <a:buNone/>
            </a:pPr>
            <a:r>
              <a:rPr lang="en-US" dirty="0"/>
              <a:t>An object has three characteristics:</a:t>
            </a:r>
          </a:p>
          <a:p>
            <a:r>
              <a:rPr lang="en-US" b="1" dirty="0"/>
              <a:t>State:</a:t>
            </a:r>
            <a:r>
              <a:rPr lang="en-US" dirty="0"/>
              <a:t> represents the data (value) of an object.</a:t>
            </a:r>
          </a:p>
          <a:p>
            <a:r>
              <a:rPr lang="en-US" b="1" dirty="0"/>
              <a:t>Behavior:</a:t>
            </a:r>
            <a:r>
              <a:rPr lang="en-US" dirty="0"/>
              <a:t> represents the behavior (functionality) of an object such as deposit, withdraw, etc.</a:t>
            </a:r>
          </a:p>
          <a:p>
            <a:r>
              <a:rPr lang="en-US" b="1" dirty="0"/>
              <a:t>Identity:</a:t>
            </a:r>
            <a:r>
              <a:rPr lang="en-US" dirty="0"/>
              <a:t> An object identity is typically implemented via a unique ID. The value of the ID is not visible to the external user. However, it is used internally by the JVM to identify each object uniquely</a:t>
            </a:r>
            <a:r>
              <a:rPr lang="en-US" dirty="0" smtClean="0"/>
              <a:t>.</a:t>
            </a:r>
          </a:p>
          <a:p>
            <a:pPr marL="0" indent="0">
              <a:buNone/>
            </a:pPr>
            <a:r>
              <a:rPr lang="en-US" b="1" dirty="0"/>
              <a:t>An object is an instance of a class.</a:t>
            </a:r>
            <a:r>
              <a:rPr lang="en-US" dirty="0"/>
              <a:t> A class is a template or blueprint from which objects are created. So, an object is the instance(result) of a class.</a:t>
            </a:r>
          </a:p>
          <a:p>
            <a:pPr marL="0" indent="0">
              <a:buNone/>
            </a:pPr>
            <a:r>
              <a:rPr lang="en-US" b="1" dirty="0"/>
              <a:t>Object Definitions:</a:t>
            </a:r>
            <a:endParaRPr lang="en-US" dirty="0"/>
          </a:p>
          <a:p>
            <a:r>
              <a:rPr lang="en-US" dirty="0"/>
              <a:t>An object is </a:t>
            </a:r>
            <a:r>
              <a:rPr lang="en-US" i="1" dirty="0"/>
              <a:t>a real-world entity</a:t>
            </a:r>
            <a:r>
              <a:rPr lang="en-US" dirty="0"/>
              <a:t>.</a:t>
            </a:r>
          </a:p>
          <a:p>
            <a:r>
              <a:rPr lang="en-US" dirty="0"/>
              <a:t>An object is </a:t>
            </a:r>
            <a:r>
              <a:rPr lang="en-US" i="1" dirty="0"/>
              <a:t>a runtime entity</a:t>
            </a:r>
            <a:r>
              <a:rPr lang="en-US" dirty="0"/>
              <a:t>.</a:t>
            </a:r>
          </a:p>
          <a:p>
            <a:r>
              <a:rPr lang="en-US" dirty="0"/>
              <a:t>The object is </a:t>
            </a:r>
            <a:r>
              <a:rPr lang="en-US" i="1" dirty="0"/>
              <a:t>an entity which has state and behavior</a:t>
            </a:r>
            <a:r>
              <a:rPr lang="en-US" dirty="0"/>
              <a:t>.</a:t>
            </a:r>
          </a:p>
          <a:p>
            <a:r>
              <a:rPr lang="en-US" dirty="0"/>
              <a:t>The object is </a:t>
            </a:r>
            <a:r>
              <a:rPr lang="en-US" i="1" dirty="0"/>
              <a:t>an instance of a class</a:t>
            </a:r>
            <a:r>
              <a:rPr lang="en-US" dirty="0"/>
              <a:t>.</a:t>
            </a:r>
          </a:p>
          <a:p>
            <a:r>
              <a:rPr lang="en-US" dirty="0" smtClean="0"/>
              <a:t/>
            </a:r>
            <a:br>
              <a:rPr lang="en-US" dirty="0" smtClean="0"/>
            </a:b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31454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t>A class is a group of objects which have common properties. It is a template or blueprint from which objects are created. It is a logical entity. It can't be physical.</a:t>
            </a:r>
          </a:p>
          <a:p>
            <a:pPr marL="0" indent="0">
              <a:buNone/>
            </a:pPr>
            <a:r>
              <a:rPr lang="en-US" dirty="0"/>
              <a:t>A class in Java can contain:</a:t>
            </a:r>
          </a:p>
          <a:p>
            <a:r>
              <a:rPr lang="en-US" b="1" dirty="0"/>
              <a:t>Fields</a:t>
            </a:r>
            <a:endParaRPr lang="en-US" dirty="0"/>
          </a:p>
          <a:p>
            <a:r>
              <a:rPr lang="en-US" b="1" dirty="0"/>
              <a:t>Methods</a:t>
            </a:r>
            <a:endParaRPr lang="en-US" dirty="0"/>
          </a:p>
          <a:p>
            <a:r>
              <a:rPr lang="en-US" b="1" dirty="0"/>
              <a:t>Constructors</a:t>
            </a:r>
            <a:endParaRPr lang="en-US" dirty="0"/>
          </a:p>
          <a:p>
            <a:r>
              <a:rPr lang="en-US" b="1" dirty="0"/>
              <a:t>Blocks</a:t>
            </a:r>
            <a:endParaRPr lang="en-US" dirty="0"/>
          </a:p>
          <a:p>
            <a:r>
              <a:rPr lang="en-US" b="1" dirty="0"/>
              <a:t>Nested class and </a:t>
            </a:r>
            <a:r>
              <a:rPr lang="en-US" b="1" dirty="0" smtClean="0"/>
              <a:t>interface</a:t>
            </a:r>
          </a:p>
          <a:p>
            <a:pPr marL="0" indent="0">
              <a:buNone/>
            </a:pPr>
            <a:r>
              <a:rPr lang="en-US" dirty="0"/>
              <a:t>Syntax to declare a class:</a:t>
            </a:r>
          </a:p>
          <a:p>
            <a:pPr marL="0" indent="0">
              <a:buNone/>
            </a:pPr>
            <a:r>
              <a:rPr lang="en-US" b="1" dirty="0"/>
              <a:t>class</a:t>
            </a:r>
            <a:r>
              <a:rPr lang="en-US" dirty="0"/>
              <a:t> &lt;</a:t>
            </a:r>
            <a:r>
              <a:rPr lang="en-US" dirty="0" err="1"/>
              <a:t>class_name</a:t>
            </a:r>
            <a:r>
              <a:rPr lang="en-US" dirty="0"/>
              <a:t>&gt;{  </a:t>
            </a:r>
          </a:p>
          <a:p>
            <a:pPr marL="0" indent="0">
              <a:buNone/>
            </a:pPr>
            <a:r>
              <a:rPr lang="en-US" dirty="0"/>
              <a:t>    field;  </a:t>
            </a:r>
          </a:p>
          <a:p>
            <a:pPr marL="0" indent="0">
              <a:buNone/>
            </a:pPr>
            <a:r>
              <a:rPr lang="en-US" dirty="0"/>
              <a:t>    method;  </a:t>
            </a:r>
          </a:p>
          <a:p>
            <a:pPr marL="0" indent="0">
              <a:buNone/>
            </a:pPr>
            <a:r>
              <a:rPr lang="en-US" dirty="0"/>
              <a:t>}  </a:t>
            </a:r>
          </a:p>
          <a:p>
            <a:endParaRPr lang="en-US" b="1" dirty="0" smtClean="0"/>
          </a:p>
          <a:p>
            <a:endParaRPr lang="en-US" dirty="0"/>
          </a:p>
          <a:p>
            <a:endParaRPr lang="en-US" dirty="0"/>
          </a:p>
        </p:txBody>
      </p:sp>
    </p:spTree>
    <p:extLst>
      <p:ext uri="{BB962C8B-B14F-4D97-AF65-F5344CB8AC3E}">
        <p14:creationId xmlns:p14="http://schemas.microsoft.com/office/powerpoint/2010/main" val="269463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Instance variable in Java</a:t>
            </a:r>
            <a:br>
              <a:rPr lang="en-US" dirty="0"/>
            </a:br>
            <a:endParaRPr lang="en-US" dirty="0"/>
          </a:p>
        </p:txBody>
      </p:sp>
      <p:sp>
        <p:nvSpPr>
          <p:cNvPr id="3" name="Content Placeholder 2"/>
          <p:cNvSpPr>
            <a:spLocks noGrp="1"/>
          </p:cNvSpPr>
          <p:nvPr>
            <p:ph idx="1"/>
          </p:nvPr>
        </p:nvSpPr>
        <p:spPr/>
        <p:txBody>
          <a:bodyPr/>
          <a:lstStyle/>
          <a:p>
            <a:r>
              <a:rPr lang="en-US" dirty="0"/>
              <a:t>A variable which is created inside the class but outside the method is known as an instance variable. Instance variable doesn't get memory at compile time. It gets memory at runtime when an object or instance is created. That is why it is known as an instance variable.</a:t>
            </a:r>
          </a:p>
        </p:txBody>
      </p:sp>
    </p:spTree>
    <p:extLst>
      <p:ext uri="{BB962C8B-B14F-4D97-AF65-F5344CB8AC3E}">
        <p14:creationId xmlns:p14="http://schemas.microsoft.com/office/powerpoint/2010/main" val="219291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in Java</a:t>
            </a:r>
            <a:br>
              <a:rPr lang="en-US" dirty="0"/>
            </a:br>
            <a:endParaRPr lang="en-US" dirty="0"/>
          </a:p>
        </p:txBody>
      </p:sp>
      <p:sp>
        <p:nvSpPr>
          <p:cNvPr id="3" name="Content Placeholder 2"/>
          <p:cNvSpPr>
            <a:spLocks noGrp="1"/>
          </p:cNvSpPr>
          <p:nvPr>
            <p:ph idx="1"/>
          </p:nvPr>
        </p:nvSpPr>
        <p:spPr/>
        <p:txBody>
          <a:bodyPr/>
          <a:lstStyle/>
          <a:p>
            <a:r>
              <a:rPr lang="en-US" dirty="0"/>
              <a:t>In Java, a method is like a function which is used to expose the behavior of an object.</a:t>
            </a:r>
          </a:p>
          <a:p>
            <a:pPr marL="0" indent="0">
              <a:buNone/>
            </a:pPr>
            <a:r>
              <a:rPr lang="en-US" dirty="0"/>
              <a:t>Advantage of Method</a:t>
            </a:r>
          </a:p>
          <a:p>
            <a:r>
              <a:rPr lang="en-US" dirty="0"/>
              <a:t>Code Reusability</a:t>
            </a:r>
          </a:p>
          <a:p>
            <a:r>
              <a:rPr lang="en-US" dirty="0"/>
              <a:t>Code Optimization</a:t>
            </a:r>
          </a:p>
          <a:p>
            <a:endParaRPr lang="en-US" dirty="0"/>
          </a:p>
        </p:txBody>
      </p:sp>
    </p:spTree>
    <p:extLst>
      <p:ext uri="{BB962C8B-B14F-4D97-AF65-F5344CB8AC3E}">
        <p14:creationId xmlns:p14="http://schemas.microsoft.com/office/powerpoint/2010/main" val="379790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keyword in Java</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new keyword is used to allocate memory at runtime. All objects get memory in Heap memory area.</a:t>
            </a:r>
          </a:p>
          <a:p>
            <a:endParaRPr lang="en-US" dirty="0"/>
          </a:p>
        </p:txBody>
      </p:sp>
    </p:spTree>
    <p:extLst>
      <p:ext uri="{BB962C8B-B14F-4D97-AF65-F5344CB8AC3E}">
        <p14:creationId xmlns:p14="http://schemas.microsoft.com/office/powerpoint/2010/main" val="23649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 within the class</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10" y="963202"/>
            <a:ext cx="6925866" cy="498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075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 outside the class</a:t>
            </a:r>
            <a:br>
              <a:rPr lang="en-US" dirty="0"/>
            </a:br>
            <a:endParaRPr lang="en-US" dirty="0"/>
          </a:p>
        </p:txBody>
      </p:sp>
      <p:sp>
        <p:nvSpPr>
          <p:cNvPr id="3" name="Content Placeholder 2"/>
          <p:cNvSpPr>
            <a:spLocks noGrp="1"/>
          </p:cNvSpPr>
          <p:nvPr>
            <p:ph idx="1"/>
          </p:nvPr>
        </p:nvSpPr>
        <p:spPr>
          <a:xfrm>
            <a:off x="457200" y="838200"/>
            <a:ext cx="8382000" cy="6629400"/>
          </a:xfrm>
        </p:spPr>
        <p:txBody>
          <a:bodyPr/>
          <a:lstStyle/>
          <a:p>
            <a:r>
              <a:rPr lang="en-US" dirty="0"/>
              <a:t>We can have multiple classes in different Java files or single Java file. If you define multiple classes in a single Java source file, it is a good idea to save the file name with the class name which has main() method</a:t>
            </a:r>
            <a:r>
              <a:rPr lang="en-US" dirty="0" smtClean="0"/>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57245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127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Ways to initialize object</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There are 3 ways to initialize object in Java.</a:t>
            </a:r>
          </a:p>
          <a:p>
            <a:r>
              <a:rPr lang="en-US" dirty="0"/>
              <a:t>By reference variable</a:t>
            </a:r>
          </a:p>
          <a:p>
            <a:r>
              <a:rPr lang="en-US" dirty="0"/>
              <a:t>By method</a:t>
            </a:r>
          </a:p>
          <a:p>
            <a:r>
              <a:rPr lang="en-US" dirty="0"/>
              <a:t>By </a:t>
            </a:r>
            <a:r>
              <a:rPr lang="en-US" dirty="0" smtClean="0"/>
              <a:t>constructor</a:t>
            </a:r>
          </a:p>
          <a:p>
            <a:pPr marL="0" indent="0">
              <a:buNone/>
            </a:pPr>
            <a:r>
              <a:rPr lang="en-US" dirty="0" smtClean="0"/>
              <a:t>1. Initialization </a:t>
            </a:r>
            <a:r>
              <a:rPr lang="en-US" dirty="0"/>
              <a:t>through reference</a:t>
            </a:r>
          </a:p>
          <a:p>
            <a:pPr marL="0" indent="0">
              <a:buNone/>
            </a:pPr>
            <a:r>
              <a:rPr lang="en-US" dirty="0"/>
              <a:t>Initializing an object means storing data into the object. Let's see a simple example where we are going to initialize the object through a reference variable.</a:t>
            </a:r>
          </a:p>
          <a:p>
            <a:pPr marL="0" indent="0">
              <a:buNone/>
            </a:pPr>
            <a:endParaRPr lang="en-US" dirty="0"/>
          </a:p>
          <a:p>
            <a:endParaRPr lang="en-US" dirty="0"/>
          </a:p>
        </p:txBody>
      </p:sp>
    </p:spTree>
    <p:extLst>
      <p:ext uri="{BB962C8B-B14F-4D97-AF65-F5344CB8AC3E}">
        <p14:creationId xmlns:p14="http://schemas.microsoft.com/office/powerpoint/2010/main" val="2260110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76</TotalTime>
  <Words>561</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Classes and objects</vt:lpstr>
      <vt:lpstr>Object</vt:lpstr>
      <vt:lpstr>Class</vt:lpstr>
      <vt:lpstr>Instance variable in Java </vt:lpstr>
      <vt:lpstr>Method in Java </vt:lpstr>
      <vt:lpstr>new keyword in Java </vt:lpstr>
      <vt:lpstr>main within the class </vt:lpstr>
      <vt:lpstr>main outside the class </vt:lpstr>
      <vt:lpstr>3 Ways to initialize object </vt:lpstr>
      <vt:lpstr>PowerPoint Presentation</vt:lpstr>
      <vt:lpstr>PowerPoint Presentation</vt:lpstr>
      <vt:lpstr>PowerPoint Presentation</vt:lpstr>
      <vt:lpstr>PowerPoint Presentation</vt:lpstr>
      <vt:lpstr> What are the different ways to create an object in Java? </vt:lpstr>
      <vt:lpstr>Anonymous object </vt:lpstr>
      <vt:lpstr> Creating multiple objects by one type only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user</dc:creator>
  <cp:lastModifiedBy>user</cp:lastModifiedBy>
  <cp:revision>8</cp:revision>
  <dcterms:created xsi:type="dcterms:W3CDTF">2019-08-20T10:28:23Z</dcterms:created>
  <dcterms:modified xsi:type="dcterms:W3CDTF">2019-08-21T04:11:07Z</dcterms:modified>
</cp:coreProperties>
</file>