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8" r:id="rId20"/>
    <p:sldId id="279" r:id="rId21"/>
    <p:sldId id="271" r:id="rId22"/>
    <p:sldId id="272" r:id="rId23"/>
    <p:sldId id="273" r:id="rId24"/>
    <p:sldId id="274"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A035CA-1A1E-4F90-B8A7-584DB4E023FD}"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2950229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035CA-1A1E-4F90-B8A7-584DB4E023FD}"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125853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035CA-1A1E-4F90-B8A7-584DB4E023FD}"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166901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035CA-1A1E-4F90-B8A7-584DB4E023FD}"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390029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035CA-1A1E-4F90-B8A7-584DB4E023FD}"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145171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035CA-1A1E-4F90-B8A7-584DB4E023FD}"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167443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035CA-1A1E-4F90-B8A7-584DB4E023FD}"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329984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035CA-1A1E-4F90-B8A7-584DB4E023FD}"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278345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035CA-1A1E-4F90-B8A7-584DB4E023FD}"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186920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035CA-1A1E-4F90-B8A7-584DB4E023FD}"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282346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035CA-1A1E-4F90-B8A7-584DB4E023FD}"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A3C6D-A6C1-497D-A517-DF283AFE2DBE}" type="slidenum">
              <a:rPr lang="en-US" smtClean="0"/>
              <a:t>‹#›</a:t>
            </a:fld>
            <a:endParaRPr lang="en-US"/>
          </a:p>
        </p:txBody>
      </p:sp>
    </p:spTree>
    <p:extLst>
      <p:ext uri="{BB962C8B-B14F-4D97-AF65-F5344CB8AC3E}">
        <p14:creationId xmlns:p14="http://schemas.microsoft.com/office/powerpoint/2010/main" val="105631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035CA-1A1E-4F90-B8A7-584DB4E023FD}" type="datetimeFigureOut">
              <a:rPr lang="en-US" smtClean="0"/>
              <a:t>8/8/2019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A3C6D-A6C1-497D-A517-DF283AFE2DBE}" type="slidenum">
              <a:rPr lang="en-US" smtClean="0"/>
              <a:t>‹#›</a:t>
            </a:fld>
            <a:endParaRPr lang="en-US"/>
          </a:p>
        </p:txBody>
      </p:sp>
    </p:spTree>
    <p:extLst>
      <p:ext uri="{BB962C8B-B14F-4D97-AF65-F5344CB8AC3E}">
        <p14:creationId xmlns:p14="http://schemas.microsoft.com/office/powerpoint/2010/main" val="199688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object-class-in-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statements in Java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6227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a:t>
            </a:r>
            <a:endParaRPr lang="en-US" dirty="0"/>
          </a:p>
        </p:txBody>
      </p:sp>
      <p:sp>
        <p:nvSpPr>
          <p:cNvPr id="3" name="Content Placeholder 2"/>
          <p:cNvSpPr>
            <a:spLocks noGrp="1"/>
          </p:cNvSpPr>
          <p:nvPr>
            <p:ph idx="1"/>
          </p:nvPr>
        </p:nvSpPr>
        <p:spPr/>
        <p:txBody>
          <a:bodyPr/>
          <a:lstStyle/>
          <a:p>
            <a:r>
              <a:rPr lang="en-US" dirty="0"/>
              <a:t>he return statement is used to explicitly return from a method. That is, it causes a program control to transfer back to the caller of the method</a:t>
            </a:r>
            <a:r>
              <a:rPr lang="en-US" dirty="0" smtClean="0"/>
              <a:t>.</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657600"/>
            <a:ext cx="4819650" cy="323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902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An array is a group of like-typed variables that are referred to by a common name</a:t>
            </a:r>
            <a:r>
              <a:rPr lang="en-US" dirty="0" smtClean="0"/>
              <a:t>. Arrays </a:t>
            </a:r>
            <a:r>
              <a:rPr lang="en-US" dirty="0"/>
              <a:t>in Java work differently than they do in C/C++. Following are some important point about Java arrays</a:t>
            </a:r>
            <a:r>
              <a:rPr lang="en-US" dirty="0" smtClean="0"/>
              <a:t>.</a:t>
            </a:r>
          </a:p>
          <a:p>
            <a:pPr fontAlgn="base"/>
            <a:r>
              <a:rPr lang="en-US" dirty="0"/>
              <a:t>In Java all arrays are dynamically </a:t>
            </a:r>
            <a:r>
              <a:rPr lang="en-US" dirty="0" smtClean="0"/>
              <a:t>allocated.</a:t>
            </a:r>
          </a:p>
          <a:p>
            <a:pPr fontAlgn="base"/>
            <a:r>
              <a:rPr lang="en-US" dirty="0" smtClean="0"/>
              <a:t>Since </a:t>
            </a:r>
            <a:r>
              <a:rPr lang="en-US" dirty="0"/>
              <a:t>arrays are objects in Java, we can find their length using member length. This is different from C/C++ where we find length using </a:t>
            </a:r>
            <a:r>
              <a:rPr lang="en-US" dirty="0" err="1"/>
              <a:t>sizeof</a:t>
            </a:r>
            <a:r>
              <a:rPr lang="en-US" dirty="0"/>
              <a:t>.</a:t>
            </a:r>
          </a:p>
          <a:p>
            <a:pPr fontAlgn="base"/>
            <a:r>
              <a:rPr lang="en-US" dirty="0"/>
              <a:t>A Java array variable can also be declared like other variables with [] after the data type.</a:t>
            </a:r>
          </a:p>
          <a:p>
            <a:pPr fontAlgn="base"/>
            <a:r>
              <a:rPr lang="en-US" dirty="0"/>
              <a:t>The variables in the array are ordered and each have an index beginning from 0.</a:t>
            </a:r>
          </a:p>
          <a:p>
            <a:pPr fontAlgn="base"/>
            <a:r>
              <a:rPr lang="en-US" dirty="0"/>
              <a:t>Java array can be also be used as a static field, a local variable or a method parameter.</a:t>
            </a:r>
          </a:p>
          <a:p>
            <a:pPr fontAlgn="base"/>
            <a:r>
              <a:rPr lang="en-US" dirty="0"/>
              <a:t>The </a:t>
            </a:r>
            <a:r>
              <a:rPr lang="en-US" b="1" dirty="0"/>
              <a:t>size</a:t>
            </a:r>
            <a:r>
              <a:rPr lang="en-US" dirty="0"/>
              <a:t> of an array must be specified by an </a:t>
            </a:r>
            <a:r>
              <a:rPr lang="en-US" dirty="0" err="1"/>
              <a:t>int</a:t>
            </a:r>
            <a:r>
              <a:rPr lang="en-US" dirty="0"/>
              <a:t> value and not long or short.</a:t>
            </a:r>
          </a:p>
          <a:p>
            <a:pPr fontAlgn="base"/>
            <a:r>
              <a:rPr lang="en-US" dirty="0"/>
              <a:t>The direct superclass of an array type is </a:t>
            </a:r>
            <a:r>
              <a:rPr lang="en-US" dirty="0">
                <a:hlinkClick r:id="rId2"/>
              </a:rPr>
              <a:t>Object</a:t>
            </a:r>
            <a:r>
              <a:rPr lang="en-US" dirty="0"/>
              <a:t>.</a:t>
            </a:r>
          </a:p>
          <a:p>
            <a:endParaRPr lang="en-US" dirty="0"/>
          </a:p>
        </p:txBody>
      </p:sp>
    </p:spTree>
    <p:extLst>
      <p:ext uri="{BB962C8B-B14F-4D97-AF65-F5344CB8AC3E}">
        <p14:creationId xmlns:p14="http://schemas.microsoft.com/office/powerpoint/2010/main" val="3719712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a:t>Array can contains primitives data types as well as objects of a class depending on the definition of array. </a:t>
            </a:r>
            <a:endParaRPr lang="en-US" dirty="0" smtClean="0"/>
          </a:p>
          <a:p>
            <a:r>
              <a:rPr lang="en-US" dirty="0" smtClean="0"/>
              <a:t>In </a:t>
            </a:r>
            <a:r>
              <a:rPr lang="en-US" dirty="0"/>
              <a:t>case of primitives data types, the actual values are stored in contiguous memory locations</a:t>
            </a:r>
            <a:r>
              <a:rPr lang="en-US" dirty="0" smtClean="0"/>
              <a:t>.</a:t>
            </a:r>
          </a:p>
          <a:p>
            <a:r>
              <a:rPr lang="en-US" dirty="0" smtClean="0"/>
              <a:t> </a:t>
            </a:r>
            <a:r>
              <a:rPr lang="en-US" dirty="0"/>
              <a:t>In case of objects of a class, the actual objects are stored in heap segment.</a:t>
            </a:r>
          </a:p>
        </p:txBody>
      </p:sp>
    </p:spTree>
    <p:extLst>
      <p:ext uri="{BB962C8B-B14F-4D97-AF65-F5344CB8AC3E}">
        <p14:creationId xmlns:p14="http://schemas.microsoft.com/office/powerpoint/2010/main" val="2779712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57375"/>
            <a:ext cx="8229600" cy="4525963"/>
          </a:xfrm>
        </p:spPr>
        <p:txBody>
          <a:bodyPr>
            <a:normAutofit fontScale="70000" lnSpcReduction="20000"/>
          </a:bodyPr>
          <a:lstStyle/>
          <a:p>
            <a:endParaRPr lang="en-US" dirty="0" smtClean="0"/>
          </a:p>
          <a:p>
            <a:endParaRPr lang="en-US" dirty="0"/>
          </a:p>
          <a:p>
            <a:endParaRPr lang="en-US" dirty="0" smtClean="0"/>
          </a:p>
          <a:p>
            <a:endParaRPr lang="en-US" dirty="0"/>
          </a:p>
          <a:p>
            <a:pPr marL="0" indent="0">
              <a:buNone/>
            </a:pPr>
            <a:r>
              <a:rPr lang="en-US" dirty="0" smtClean="0"/>
              <a:t>Advantages</a:t>
            </a:r>
            <a:endParaRPr lang="en-US" dirty="0"/>
          </a:p>
          <a:p>
            <a:r>
              <a:rPr lang="en-US" b="1" dirty="0"/>
              <a:t>Code Optimization:</a:t>
            </a:r>
            <a:r>
              <a:rPr lang="en-US" dirty="0"/>
              <a:t> It makes the code optimized, we can retrieve or sort the data efficiently.</a:t>
            </a:r>
          </a:p>
          <a:p>
            <a:r>
              <a:rPr lang="en-US" b="1" dirty="0"/>
              <a:t>Random access:</a:t>
            </a:r>
            <a:r>
              <a:rPr lang="en-US" dirty="0"/>
              <a:t> We can get any data located at an index position.</a:t>
            </a:r>
          </a:p>
          <a:p>
            <a:pPr marL="0" indent="0">
              <a:buNone/>
            </a:pPr>
            <a:r>
              <a:rPr lang="en-US" dirty="0"/>
              <a:t>Disadvantages</a:t>
            </a:r>
          </a:p>
          <a:p>
            <a:r>
              <a:rPr lang="en-US" b="1" dirty="0"/>
              <a:t>Size Limit:</a:t>
            </a:r>
            <a:r>
              <a:rPr lang="en-US" dirty="0"/>
              <a:t> We can store only the fixed size of elements in the array. It doesn't grow its size at runtime. To solve this problem, collection framework is used in Java which grows automatically.</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52197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229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Arrays</a:t>
            </a:r>
            <a:endParaRPr lang="en-US" dirty="0"/>
          </a:p>
        </p:txBody>
      </p:sp>
      <p:sp>
        <p:nvSpPr>
          <p:cNvPr id="3" name="Content Placeholder 2"/>
          <p:cNvSpPr>
            <a:spLocks noGrp="1"/>
          </p:cNvSpPr>
          <p:nvPr>
            <p:ph idx="1"/>
          </p:nvPr>
        </p:nvSpPr>
        <p:spPr/>
        <p:txBody>
          <a:bodyPr/>
          <a:lstStyle/>
          <a:p>
            <a:pPr marL="0" indent="0">
              <a:buNone/>
            </a:pPr>
            <a:r>
              <a:rPr lang="en-US" dirty="0"/>
              <a:t>There are two types of array.</a:t>
            </a:r>
          </a:p>
          <a:p>
            <a:r>
              <a:rPr lang="en-US" dirty="0"/>
              <a:t>Single Dimensional Array</a:t>
            </a:r>
          </a:p>
          <a:p>
            <a:r>
              <a:rPr lang="en-US" dirty="0"/>
              <a:t>Multidimensional Array</a:t>
            </a:r>
          </a:p>
          <a:p>
            <a:endParaRPr lang="en-US" dirty="0"/>
          </a:p>
        </p:txBody>
      </p:sp>
    </p:spTree>
    <p:extLst>
      <p:ext uri="{BB962C8B-B14F-4D97-AF65-F5344CB8AC3E}">
        <p14:creationId xmlns:p14="http://schemas.microsoft.com/office/powerpoint/2010/main" val="1228542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Dimensional Array in Java</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Syntax </a:t>
            </a:r>
            <a:r>
              <a:rPr lang="en-US" b="1" dirty="0"/>
              <a:t>to Declare an Array in Java</a:t>
            </a:r>
            <a:endParaRPr lang="en-US" dirty="0"/>
          </a:p>
          <a:p>
            <a:r>
              <a:rPr lang="en-US" dirty="0" err="1"/>
              <a:t>dataType</a:t>
            </a:r>
            <a:r>
              <a:rPr lang="en-US" dirty="0"/>
              <a:t>[] </a:t>
            </a:r>
            <a:r>
              <a:rPr lang="en-US" dirty="0" err="1"/>
              <a:t>arr</a:t>
            </a:r>
            <a:r>
              <a:rPr lang="en-US" dirty="0"/>
              <a:t>; (or)  </a:t>
            </a:r>
          </a:p>
          <a:p>
            <a:r>
              <a:rPr lang="en-US" dirty="0" err="1"/>
              <a:t>dataType</a:t>
            </a:r>
            <a:r>
              <a:rPr lang="en-US" dirty="0"/>
              <a:t> []</a:t>
            </a:r>
            <a:r>
              <a:rPr lang="en-US" dirty="0" err="1"/>
              <a:t>arr</a:t>
            </a:r>
            <a:r>
              <a:rPr lang="en-US" dirty="0"/>
              <a:t>; (or)  </a:t>
            </a:r>
          </a:p>
          <a:p>
            <a:r>
              <a:rPr lang="en-US" dirty="0" err="1"/>
              <a:t>dataType</a:t>
            </a:r>
            <a:r>
              <a:rPr lang="en-US" dirty="0"/>
              <a:t> </a:t>
            </a:r>
            <a:r>
              <a:rPr lang="en-US" dirty="0" err="1"/>
              <a:t>arr</a:t>
            </a:r>
            <a:r>
              <a:rPr lang="en-US" dirty="0"/>
              <a:t>[];  </a:t>
            </a:r>
            <a:endParaRPr lang="en-US" dirty="0" smtClean="0"/>
          </a:p>
          <a:p>
            <a:pPr marL="0" indent="0">
              <a:buNone/>
            </a:pPr>
            <a:r>
              <a:rPr lang="en-US" b="1" dirty="0"/>
              <a:t>Instantiation of an Array in </a:t>
            </a:r>
            <a:r>
              <a:rPr lang="en-US" b="1" dirty="0" smtClean="0"/>
              <a:t>Java</a:t>
            </a:r>
          </a:p>
          <a:p>
            <a:pPr marL="0" indent="0">
              <a:buNone/>
            </a:pPr>
            <a:r>
              <a:rPr lang="en-US" dirty="0" err="1"/>
              <a:t>arrayRefVar</a:t>
            </a:r>
            <a:r>
              <a:rPr lang="en-US" dirty="0"/>
              <a:t>=</a:t>
            </a:r>
            <a:r>
              <a:rPr lang="en-US" b="1" dirty="0"/>
              <a:t>new</a:t>
            </a:r>
            <a:r>
              <a:rPr lang="en-US" dirty="0"/>
              <a:t> </a:t>
            </a:r>
            <a:r>
              <a:rPr lang="en-US" dirty="0" err="1"/>
              <a:t>datatype</a:t>
            </a:r>
            <a:r>
              <a:rPr lang="en-US" dirty="0"/>
              <a:t>[size];  </a:t>
            </a:r>
          </a:p>
          <a:p>
            <a:pPr marL="0" indent="0">
              <a:buNone/>
            </a:pPr>
            <a:endParaRPr lang="en-US" dirty="0"/>
          </a:p>
          <a:p>
            <a:endParaRPr lang="en-US" dirty="0"/>
          </a:p>
        </p:txBody>
      </p:sp>
    </p:spTree>
    <p:extLst>
      <p:ext uri="{BB962C8B-B14F-4D97-AF65-F5344CB8AC3E}">
        <p14:creationId xmlns:p14="http://schemas.microsoft.com/office/powerpoint/2010/main" val="2002936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Instantiating an Array in Java</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When an array is declared, only a reference of array is created. To actually create or give memory to array, you create an array like this</a:t>
            </a:r>
            <a:r>
              <a:rPr lang="en-US" dirty="0" smtClean="0"/>
              <a:t>:</a:t>
            </a:r>
          </a:p>
          <a:p>
            <a:pPr marL="0" indent="0" algn="just" fontAlgn="base">
              <a:buNone/>
            </a:pPr>
            <a:r>
              <a:rPr lang="en-US" b="1" dirty="0" smtClean="0"/>
              <a:t>The </a:t>
            </a:r>
            <a:r>
              <a:rPr lang="en-US" b="1" dirty="0"/>
              <a:t>general form of </a:t>
            </a:r>
            <a:r>
              <a:rPr lang="en-US" b="1" i="1" dirty="0"/>
              <a:t>new</a:t>
            </a:r>
            <a:r>
              <a:rPr lang="en-US" b="1" dirty="0"/>
              <a:t> as it applies to one-dimensional arrays appears as follows:</a:t>
            </a:r>
          </a:p>
          <a:p>
            <a:pPr marL="0" indent="0" fontAlgn="base">
              <a:buNone/>
            </a:pPr>
            <a:r>
              <a:rPr lang="en-US" b="1" dirty="0" err="1" smtClean="0"/>
              <a:t>var</a:t>
            </a:r>
            <a:r>
              <a:rPr lang="en-US" b="1" dirty="0" smtClean="0"/>
              <a:t>-name = new type [size]; </a:t>
            </a:r>
          </a:p>
          <a:p>
            <a:pPr marL="0" indent="0" fontAlgn="base">
              <a:buNone/>
            </a:pPr>
            <a:r>
              <a:rPr lang="en-US" dirty="0" smtClean="0"/>
              <a:t>	Here</a:t>
            </a:r>
            <a:r>
              <a:rPr lang="en-US" dirty="0"/>
              <a:t>, </a:t>
            </a:r>
            <a:r>
              <a:rPr lang="en-US" i="1" dirty="0"/>
              <a:t>type</a:t>
            </a:r>
            <a:r>
              <a:rPr lang="en-US" dirty="0"/>
              <a:t> specifies the type of data being allocated, </a:t>
            </a:r>
            <a:r>
              <a:rPr lang="en-US" i="1" dirty="0"/>
              <a:t>size</a:t>
            </a:r>
            <a:r>
              <a:rPr lang="en-US" dirty="0"/>
              <a:t> specifies the number of elements in the array, and </a:t>
            </a:r>
            <a:r>
              <a:rPr lang="en-US" i="1" dirty="0" err="1"/>
              <a:t>var</a:t>
            </a:r>
            <a:r>
              <a:rPr lang="en-US" i="1" dirty="0"/>
              <a:t>-name</a:t>
            </a:r>
            <a:r>
              <a:rPr lang="en-US" dirty="0"/>
              <a:t> is the name of array variable that is linked to the array. That is, to use </a:t>
            </a:r>
            <a:r>
              <a:rPr lang="en-US" i="1" dirty="0"/>
              <a:t>new</a:t>
            </a:r>
            <a:r>
              <a:rPr lang="en-US" dirty="0"/>
              <a:t> to allocate an array, </a:t>
            </a:r>
            <a:r>
              <a:rPr lang="en-US" b="1" dirty="0"/>
              <a:t>you must specify the type and number of elements to allocate.</a:t>
            </a:r>
            <a:endParaRPr lang="en-US" dirty="0"/>
          </a:p>
          <a:p>
            <a:endParaRPr lang="en-US" dirty="0"/>
          </a:p>
        </p:txBody>
      </p:sp>
    </p:spTree>
    <p:extLst>
      <p:ext uri="{BB962C8B-B14F-4D97-AF65-F5344CB8AC3E}">
        <p14:creationId xmlns:p14="http://schemas.microsoft.com/office/powerpoint/2010/main" val="4133677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fontAlgn="base">
              <a:buNone/>
            </a:pPr>
            <a:r>
              <a:rPr lang="en-US" b="1" dirty="0" err="1" smtClean="0"/>
              <a:t>int</a:t>
            </a:r>
            <a:r>
              <a:rPr lang="en-US" b="1" dirty="0" smtClean="0"/>
              <a:t> </a:t>
            </a:r>
            <a:r>
              <a:rPr lang="en-US" b="1" dirty="0" err="1" smtClean="0"/>
              <a:t>intArray</a:t>
            </a:r>
            <a:r>
              <a:rPr lang="en-US" b="1" dirty="0" smtClean="0"/>
              <a:t>[]; </a:t>
            </a:r>
            <a:r>
              <a:rPr lang="en-US" dirty="0" smtClean="0"/>
              <a:t>//declaring array </a:t>
            </a:r>
          </a:p>
          <a:p>
            <a:pPr marL="0" indent="0" fontAlgn="base">
              <a:buNone/>
            </a:pPr>
            <a:r>
              <a:rPr lang="en-US" b="1" dirty="0" err="1" smtClean="0"/>
              <a:t>i</a:t>
            </a:r>
            <a:r>
              <a:rPr lang="en-US" b="1" dirty="0" err="1" smtClean="0"/>
              <a:t>ntArray</a:t>
            </a:r>
            <a:r>
              <a:rPr lang="en-US" b="1" dirty="0" smtClean="0"/>
              <a:t> </a:t>
            </a:r>
            <a:r>
              <a:rPr lang="en-US" b="1" dirty="0" smtClean="0"/>
              <a:t>= new </a:t>
            </a:r>
            <a:r>
              <a:rPr lang="en-US" b="1" dirty="0" err="1" smtClean="0"/>
              <a:t>int</a:t>
            </a:r>
            <a:r>
              <a:rPr lang="en-US" b="1" dirty="0" smtClean="0"/>
              <a:t>[20]; </a:t>
            </a:r>
            <a:r>
              <a:rPr lang="en-US" dirty="0" smtClean="0"/>
              <a:t>// allocating memory to array </a:t>
            </a:r>
            <a:endParaRPr lang="en-US" dirty="0"/>
          </a:p>
          <a:p>
            <a:pPr marL="0" indent="0">
              <a:buNone/>
            </a:pPr>
            <a:r>
              <a:rPr lang="en-US" dirty="0" smtClean="0"/>
              <a:t>OR</a:t>
            </a:r>
          </a:p>
          <a:p>
            <a:pPr marL="0" indent="0">
              <a:buNone/>
            </a:pPr>
            <a:r>
              <a:rPr lang="en-US" b="1" dirty="0" err="1" smtClean="0"/>
              <a:t>int</a:t>
            </a:r>
            <a:r>
              <a:rPr lang="en-US" b="1" dirty="0" smtClean="0"/>
              <a:t>[] </a:t>
            </a:r>
            <a:r>
              <a:rPr lang="en-US" b="1" dirty="0" err="1" smtClean="0"/>
              <a:t>intArray</a:t>
            </a:r>
            <a:r>
              <a:rPr lang="en-US" b="1" dirty="0" smtClean="0"/>
              <a:t> = new </a:t>
            </a:r>
            <a:r>
              <a:rPr lang="en-US" b="1" dirty="0" err="1" smtClean="0"/>
              <a:t>int</a:t>
            </a:r>
            <a:r>
              <a:rPr lang="en-US" b="1" dirty="0" smtClean="0"/>
              <a:t>[20]; </a:t>
            </a:r>
            <a:r>
              <a:rPr lang="en-US" dirty="0" smtClean="0"/>
              <a:t>// combining both statements in one</a:t>
            </a:r>
            <a:endParaRPr lang="en-US" dirty="0"/>
          </a:p>
        </p:txBody>
      </p:sp>
    </p:spTree>
    <p:extLst>
      <p:ext uri="{BB962C8B-B14F-4D97-AF65-F5344CB8AC3E}">
        <p14:creationId xmlns:p14="http://schemas.microsoft.com/office/powerpoint/2010/main" val="4150480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b="1" dirty="0"/>
              <a:t>Note :</a:t>
            </a:r>
            <a:endParaRPr lang="en-US" dirty="0"/>
          </a:p>
          <a:p>
            <a:pPr lvl="1" fontAlgn="base"/>
            <a:r>
              <a:rPr lang="en-US" dirty="0"/>
              <a:t>The elements in the array allocated by </a:t>
            </a:r>
            <a:r>
              <a:rPr lang="en-US" i="1" dirty="0"/>
              <a:t>new</a:t>
            </a:r>
            <a:r>
              <a:rPr lang="en-US" dirty="0"/>
              <a:t> will automatically be initialized to </a:t>
            </a:r>
            <a:r>
              <a:rPr lang="en-US" b="1" dirty="0"/>
              <a:t>zero</a:t>
            </a:r>
            <a:r>
              <a:rPr lang="en-US" dirty="0"/>
              <a:t> (for numeric types), </a:t>
            </a:r>
            <a:r>
              <a:rPr lang="en-US" b="1" dirty="0"/>
              <a:t>false</a:t>
            </a:r>
            <a:r>
              <a:rPr lang="en-US" dirty="0"/>
              <a:t> (for </a:t>
            </a:r>
            <a:r>
              <a:rPr lang="en-US" dirty="0" err="1"/>
              <a:t>boolean</a:t>
            </a:r>
            <a:r>
              <a:rPr lang="en-US" dirty="0"/>
              <a:t>), or </a:t>
            </a:r>
            <a:r>
              <a:rPr lang="en-US" b="1" dirty="0"/>
              <a:t>null</a:t>
            </a:r>
            <a:r>
              <a:rPr lang="en-US" dirty="0"/>
              <a:t> (for reference types</a:t>
            </a:r>
            <a:r>
              <a:rPr lang="en-US" dirty="0" smtClean="0"/>
              <a:t>).</a:t>
            </a:r>
          </a:p>
          <a:p>
            <a:pPr lvl="1" fontAlgn="base"/>
            <a:r>
              <a:rPr lang="en-US" dirty="0" smtClean="0"/>
              <a:t> Obtaining </a:t>
            </a:r>
            <a:r>
              <a:rPr lang="en-US" dirty="0"/>
              <a:t>an array is a two-step process. First, you must declare a variable of the desired array type. Second, you must allocate the memory that will hold the array, using new, and assign it to the array variable. Thus, </a:t>
            </a:r>
            <a:r>
              <a:rPr lang="en-US" b="1" dirty="0"/>
              <a:t>in Java all arrays are dynamically allocated.</a:t>
            </a:r>
            <a:endParaRPr lang="en-US" dirty="0"/>
          </a:p>
          <a:p>
            <a:endParaRPr lang="en-US" dirty="0"/>
          </a:p>
        </p:txBody>
      </p:sp>
    </p:spTree>
    <p:extLst>
      <p:ext uri="{BB962C8B-B14F-4D97-AF65-F5344CB8AC3E}">
        <p14:creationId xmlns:p14="http://schemas.microsoft.com/office/powerpoint/2010/main" val="2795780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 Literal</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In a situation, where the size of the array and variables of array are already known, array literals can be used.</a:t>
            </a:r>
          </a:p>
          <a:p>
            <a:pPr marL="0" indent="0" fontAlgn="base">
              <a:buNone/>
            </a:pPr>
            <a:r>
              <a:rPr lang="en-US" dirty="0" err="1" smtClean="0"/>
              <a:t>int</a:t>
            </a:r>
            <a:r>
              <a:rPr lang="en-US" dirty="0" smtClean="0"/>
              <a:t>[] </a:t>
            </a:r>
            <a:r>
              <a:rPr lang="en-US" dirty="0" err="1" smtClean="0"/>
              <a:t>intArray</a:t>
            </a:r>
            <a:r>
              <a:rPr lang="en-US" dirty="0" smtClean="0"/>
              <a:t> = new </a:t>
            </a:r>
            <a:r>
              <a:rPr lang="en-US" dirty="0" err="1" smtClean="0"/>
              <a:t>int</a:t>
            </a:r>
            <a:r>
              <a:rPr lang="en-US" dirty="0" smtClean="0"/>
              <a:t>[]{ 1,2,3,4,5,6,7,8,9,10 }; </a:t>
            </a:r>
          </a:p>
          <a:p>
            <a:pPr marL="0" indent="0" fontAlgn="base">
              <a:buNone/>
            </a:pPr>
            <a:r>
              <a:rPr lang="en-US" dirty="0" smtClean="0"/>
              <a:t>// Declaring array literal</a:t>
            </a:r>
          </a:p>
          <a:p>
            <a:pPr fontAlgn="base"/>
            <a:r>
              <a:rPr lang="en-US" dirty="0" smtClean="0"/>
              <a:t>The </a:t>
            </a:r>
            <a:r>
              <a:rPr lang="en-US" dirty="0"/>
              <a:t>length of this array determines the length of the created array.</a:t>
            </a:r>
          </a:p>
          <a:p>
            <a:pPr fontAlgn="base"/>
            <a:r>
              <a:rPr lang="en-US" b="1" i="1" dirty="0"/>
              <a:t>There is no need to write the new </a:t>
            </a:r>
            <a:r>
              <a:rPr lang="en-US" b="1" i="1" dirty="0" err="1"/>
              <a:t>int</a:t>
            </a:r>
            <a:r>
              <a:rPr lang="en-US" b="1" i="1" dirty="0"/>
              <a:t>[] part in the latest versions of Java</a:t>
            </a:r>
          </a:p>
          <a:p>
            <a:endParaRPr lang="en-US" dirty="0"/>
          </a:p>
        </p:txBody>
      </p:sp>
    </p:spTree>
    <p:extLst>
      <p:ext uri="{BB962C8B-B14F-4D97-AF65-F5344CB8AC3E}">
        <p14:creationId xmlns:p14="http://schemas.microsoft.com/office/powerpoint/2010/main" val="548562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 Selection statements: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if</a:t>
            </a:r>
          </a:p>
          <a:p>
            <a:pPr fontAlgn="base"/>
            <a:r>
              <a:rPr lang="en-US" dirty="0"/>
              <a:t>if-else</a:t>
            </a:r>
          </a:p>
          <a:p>
            <a:pPr fontAlgn="base"/>
            <a:r>
              <a:rPr lang="en-US" dirty="0"/>
              <a:t>nested-if</a:t>
            </a:r>
          </a:p>
          <a:p>
            <a:pPr fontAlgn="base"/>
            <a:r>
              <a:rPr lang="en-US" dirty="0"/>
              <a:t>if-else-if</a:t>
            </a:r>
          </a:p>
          <a:p>
            <a:pPr fontAlgn="base"/>
            <a:r>
              <a:rPr lang="en-US" dirty="0"/>
              <a:t>switch-case</a:t>
            </a:r>
          </a:p>
          <a:p>
            <a:pPr fontAlgn="base"/>
            <a:r>
              <a:rPr lang="en-US" dirty="0"/>
              <a:t>jump – break, continue, return</a:t>
            </a:r>
          </a:p>
          <a:p>
            <a:pPr marL="0" indent="0">
              <a:buNone/>
            </a:pPr>
            <a:r>
              <a:rPr lang="en-US" dirty="0"/>
              <a:t>These statements allow you to control the flow of your program’s execution based upon conditions known only during run time.</a:t>
            </a:r>
          </a:p>
        </p:txBody>
      </p:sp>
    </p:spTree>
    <p:extLst>
      <p:ext uri="{BB962C8B-B14F-4D97-AF65-F5344CB8AC3E}">
        <p14:creationId xmlns:p14="http://schemas.microsoft.com/office/powerpoint/2010/main" val="4100679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Java Array Elements using for Loop</a:t>
            </a:r>
            <a:endParaRPr lang="en-US" dirty="0"/>
          </a:p>
        </p:txBody>
      </p:sp>
      <p:sp>
        <p:nvSpPr>
          <p:cNvPr id="3" name="Content Placeholder 2"/>
          <p:cNvSpPr>
            <a:spLocks noGrp="1"/>
          </p:cNvSpPr>
          <p:nvPr>
            <p:ph idx="1"/>
          </p:nvPr>
        </p:nvSpPr>
        <p:spPr/>
        <p:txBody>
          <a:bodyPr>
            <a:normAutofit/>
          </a:bodyPr>
          <a:lstStyle/>
          <a:p>
            <a:pPr fontAlgn="base"/>
            <a:r>
              <a:rPr lang="en-US" dirty="0"/>
              <a:t>Each element in the array is accessed via its index. The index begins with 0 and ends at (total array size)-1. All the elements of array can be accessed using Java for Loop.</a:t>
            </a:r>
          </a:p>
          <a:p>
            <a:pPr marL="0" indent="0">
              <a:buNone/>
            </a:pPr>
            <a:r>
              <a:rPr lang="en-US" dirty="0" smtClean="0"/>
              <a:t>// accessing the elements of the specified array </a:t>
            </a:r>
          </a:p>
          <a:p>
            <a:pPr marL="0" indent="0">
              <a:buNone/>
            </a:pPr>
            <a:r>
              <a:rPr lang="en-US" dirty="0" smtClean="0"/>
              <a:t>for (</a:t>
            </a:r>
            <a:r>
              <a:rPr lang="en-US" dirty="0" err="1" smtClean="0"/>
              <a:t>int</a:t>
            </a:r>
            <a:r>
              <a:rPr lang="en-US" dirty="0" smtClean="0"/>
              <a:t> i = 0; i &lt; </a:t>
            </a:r>
            <a:r>
              <a:rPr lang="en-US" dirty="0" err="1" smtClean="0"/>
              <a:t>arr.length</a:t>
            </a:r>
            <a:r>
              <a:rPr lang="en-US" dirty="0" smtClean="0"/>
              <a:t>; i++) </a:t>
            </a:r>
            <a:r>
              <a:rPr lang="en-US" dirty="0" err="1" smtClean="0"/>
              <a:t>System.out.println</a:t>
            </a:r>
            <a:r>
              <a:rPr lang="en-US" dirty="0" smtClean="0"/>
              <a:t>("Element at index " + i + " : "+ </a:t>
            </a:r>
            <a:r>
              <a:rPr lang="en-US" dirty="0" err="1" smtClean="0"/>
              <a:t>arr</a:t>
            </a:r>
            <a:r>
              <a:rPr lang="en-US" dirty="0" smtClean="0"/>
              <a:t>[i]);</a:t>
            </a:r>
            <a:endParaRPr lang="en-US" dirty="0"/>
          </a:p>
        </p:txBody>
      </p:sp>
    </p:spTree>
    <p:extLst>
      <p:ext uri="{BB962C8B-B14F-4D97-AF65-F5344CB8AC3E}">
        <p14:creationId xmlns:p14="http://schemas.microsoft.com/office/powerpoint/2010/main" val="61762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Declare</a:t>
            </a:r>
            <a:r>
              <a:rPr lang="en-US" dirty="0"/>
              <a:t>, instantiate, initialize and traverse an array.</a:t>
            </a: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19300"/>
            <a:ext cx="4857750" cy="3490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8190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Declaration</a:t>
            </a:r>
            <a:r>
              <a:rPr lang="en-US" dirty="0"/>
              <a:t>, Instantiation and Initialization of Java Array</a:t>
            </a:r>
            <a:br>
              <a:rPr lang="en-US" dirty="0"/>
            </a:br>
            <a:endParaRPr lang="en-US" dirty="0"/>
          </a:p>
        </p:txBody>
      </p:sp>
      <p:sp>
        <p:nvSpPr>
          <p:cNvPr id="3" name="Content Placeholder 2"/>
          <p:cNvSpPr>
            <a:spLocks noGrp="1"/>
          </p:cNvSpPr>
          <p:nvPr>
            <p:ph idx="1"/>
          </p:nvPr>
        </p:nvSpPr>
        <p:spPr/>
        <p:txBody>
          <a:bodyPr/>
          <a:lstStyle/>
          <a:p>
            <a:r>
              <a:rPr lang="en-US" dirty="0"/>
              <a:t>We can declare, instantiate and initialize the java array together by:</a:t>
            </a:r>
          </a:p>
          <a:p>
            <a:pPr marL="0" indent="0">
              <a:buNone/>
            </a:pPr>
            <a:r>
              <a:rPr lang="en-US" b="1" dirty="0" err="1"/>
              <a:t>int</a:t>
            </a:r>
            <a:r>
              <a:rPr lang="en-US" dirty="0"/>
              <a:t> a[]={33,3,4,5};//declaration, instantiation </a:t>
            </a:r>
            <a:endParaRPr lang="en-US" dirty="0" smtClean="0"/>
          </a:p>
          <a:p>
            <a:pPr marL="0" indent="0">
              <a:buNone/>
            </a:pPr>
            <a:r>
              <a:rPr lang="en-US" dirty="0" smtClean="0"/>
              <a:t>and</a:t>
            </a:r>
            <a:r>
              <a:rPr lang="en-US" dirty="0"/>
              <a:t> initialization  </a:t>
            </a:r>
          </a:p>
          <a:p>
            <a:endParaRPr lang="en-US" dirty="0"/>
          </a:p>
        </p:txBody>
      </p:sp>
    </p:spTree>
    <p:extLst>
      <p:ext uri="{BB962C8B-B14F-4D97-AF65-F5344CB8AC3E}">
        <p14:creationId xmlns:p14="http://schemas.microsoft.com/office/powerpoint/2010/main" val="896895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ArrayIndexOutOfBoundsException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Java Virtual Machine (JVM) throws an </a:t>
            </a:r>
            <a:r>
              <a:rPr lang="en-US" dirty="0" err="1"/>
              <a:t>ArrayIndexOutOfBoundsException</a:t>
            </a:r>
            <a:r>
              <a:rPr lang="en-US" dirty="0"/>
              <a:t> if length of the array in negative, equal to the array size or greater than the array size while traversing the array</a:t>
            </a:r>
            <a:r>
              <a:rPr lang="en-US" dirty="0" smtClean="0"/>
              <a:t>.</a:t>
            </a:r>
          </a:p>
          <a:p>
            <a:pPr marL="0" indent="0">
              <a:buNone/>
            </a:pPr>
            <a:r>
              <a:rPr lang="en-US" b="1" dirty="0"/>
              <a:t>public</a:t>
            </a:r>
            <a:r>
              <a:rPr lang="en-US" dirty="0"/>
              <a:t> </a:t>
            </a:r>
            <a:r>
              <a:rPr lang="en-US" b="1" dirty="0"/>
              <a:t>class</a:t>
            </a:r>
            <a:r>
              <a:rPr lang="en-US" dirty="0"/>
              <a:t> </a:t>
            </a:r>
            <a:r>
              <a:rPr lang="en-US" dirty="0" err="1"/>
              <a:t>TestArrayException</a:t>
            </a:r>
            <a:r>
              <a:rPr lang="en-US" dirty="0"/>
              <a:t>{  </a:t>
            </a:r>
            <a:endParaRPr lang="en-US" dirty="0" smtClean="0"/>
          </a:p>
          <a:p>
            <a:pPr marL="0" indent="0">
              <a:buNone/>
            </a:pPr>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err="1"/>
              <a:t>int</a:t>
            </a:r>
            <a:r>
              <a:rPr lang="en-US" dirty="0"/>
              <a:t> </a:t>
            </a:r>
            <a:r>
              <a:rPr lang="en-US" dirty="0" err="1"/>
              <a:t>arr</a:t>
            </a:r>
            <a:r>
              <a:rPr lang="en-US" dirty="0"/>
              <a:t>[]={50,60,70,80};  </a:t>
            </a:r>
          </a:p>
          <a:p>
            <a:pPr marL="0" indent="0">
              <a:buNone/>
            </a:pPr>
            <a:r>
              <a:rPr lang="en-US" b="1" dirty="0"/>
              <a:t>for</a:t>
            </a:r>
            <a:r>
              <a:rPr lang="en-US" dirty="0"/>
              <a:t>(</a:t>
            </a:r>
            <a:r>
              <a:rPr lang="en-US" b="1" dirty="0" err="1"/>
              <a:t>int</a:t>
            </a:r>
            <a:r>
              <a:rPr lang="en-US" dirty="0"/>
              <a:t> i=0;i&lt;=</a:t>
            </a:r>
            <a:r>
              <a:rPr lang="en-US" dirty="0" err="1"/>
              <a:t>arr.length;i</a:t>
            </a:r>
            <a:r>
              <a:rPr lang="en-US" dirty="0"/>
              <a:t>++){  </a:t>
            </a:r>
          </a:p>
          <a:p>
            <a:pPr marL="0" indent="0">
              <a:buNone/>
            </a:pPr>
            <a:r>
              <a:rPr lang="en-US" dirty="0" err="1"/>
              <a:t>System.out.println</a:t>
            </a:r>
            <a:r>
              <a:rPr lang="en-US" dirty="0"/>
              <a:t>(</a:t>
            </a:r>
            <a:r>
              <a:rPr lang="en-US" dirty="0" err="1"/>
              <a:t>arr</a:t>
            </a:r>
            <a:r>
              <a:rPr lang="en-US" dirty="0"/>
              <a:t>[i]);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961524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Multidimensional Array in Java</a:t>
            </a:r>
            <a:br>
              <a:rPr lang="en-US" dirty="0"/>
            </a:br>
            <a:endParaRPr lang="en-US" dirty="0"/>
          </a:p>
        </p:txBody>
      </p:sp>
      <p:sp>
        <p:nvSpPr>
          <p:cNvPr id="3" name="Content Placeholder 2"/>
          <p:cNvSpPr>
            <a:spLocks noGrp="1"/>
          </p:cNvSpPr>
          <p:nvPr>
            <p:ph idx="1"/>
          </p:nvPr>
        </p:nvSpPr>
        <p:spPr/>
        <p:txBody>
          <a:bodyPr/>
          <a:lstStyle/>
          <a:p>
            <a:r>
              <a:rPr lang="en-US" dirty="0"/>
              <a:t>In such case, data is stored in row and column based index (also known as matrix form).</a:t>
            </a:r>
          </a:p>
          <a:p>
            <a:pPr marL="0" indent="0">
              <a:buNone/>
            </a:pPr>
            <a:r>
              <a:rPr lang="en-US" b="1" dirty="0"/>
              <a:t>Syntax to Declare Multidimensional Array in Java</a:t>
            </a:r>
            <a:endParaRPr lang="en-US" dirty="0"/>
          </a:p>
          <a:p>
            <a:r>
              <a:rPr lang="en-US" dirty="0" err="1"/>
              <a:t>dataType</a:t>
            </a:r>
            <a:r>
              <a:rPr lang="en-US" dirty="0"/>
              <a:t>[][] </a:t>
            </a:r>
            <a:r>
              <a:rPr lang="en-US" dirty="0" err="1"/>
              <a:t>arrayRefVar</a:t>
            </a:r>
            <a:r>
              <a:rPr lang="en-US" dirty="0"/>
              <a:t>; (or)  </a:t>
            </a:r>
          </a:p>
          <a:p>
            <a:r>
              <a:rPr lang="en-US" dirty="0" err="1"/>
              <a:t>dataType</a:t>
            </a:r>
            <a:r>
              <a:rPr lang="en-US" dirty="0"/>
              <a:t> [][]</a:t>
            </a:r>
            <a:r>
              <a:rPr lang="en-US" dirty="0" err="1"/>
              <a:t>arrayRefVar</a:t>
            </a:r>
            <a:r>
              <a:rPr lang="en-US" dirty="0"/>
              <a:t>; (or)  </a:t>
            </a:r>
          </a:p>
          <a:p>
            <a:r>
              <a:rPr lang="en-US" dirty="0" err="1"/>
              <a:t>dataType</a:t>
            </a:r>
            <a:r>
              <a:rPr lang="en-US" dirty="0"/>
              <a:t> </a:t>
            </a:r>
            <a:r>
              <a:rPr lang="en-US" dirty="0" err="1"/>
              <a:t>arrayRefVar</a:t>
            </a:r>
            <a:r>
              <a:rPr lang="en-US" dirty="0"/>
              <a:t>[][]; (or)  </a:t>
            </a:r>
          </a:p>
          <a:p>
            <a:r>
              <a:rPr lang="en-US" dirty="0" err="1"/>
              <a:t>dataType</a:t>
            </a:r>
            <a:r>
              <a:rPr lang="en-US" dirty="0"/>
              <a:t> []</a:t>
            </a:r>
            <a:r>
              <a:rPr lang="en-US" dirty="0" err="1"/>
              <a:t>arrayRefVar</a:t>
            </a:r>
            <a:r>
              <a:rPr lang="en-US" dirty="0"/>
              <a:t>[];   </a:t>
            </a:r>
          </a:p>
          <a:p>
            <a:endParaRPr lang="en-US" dirty="0"/>
          </a:p>
        </p:txBody>
      </p:sp>
    </p:spTree>
    <p:extLst>
      <p:ext uri="{BB962C8B-B14F-4D97-AF65-F5344CB8AC3E}">
        <p14:creationId xmlns:p14="http://schemas.microsoft.com/office/powerpoint/2010/main" val="19541230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err="1"/>
              <a:t>int</a:t>
            </a:r>
            <a:r>
              <a:rPr lang="en-US" dirty="0"/>
              <a:t>[][] </a:t>
            </a:r>
            <a:r>
              <a:rPr lang="en-US" dirty="0" err="1"/>
              <a:t>arr</a:t>
            </a:r>
            <a:r>
              <a:rPr lang="en-US" dirty="0"/>
              <a:t>=</a:t>
            </a:r>
            <a:r>
              <a:rPr lang="en-US" b="1" dirty="0"/>
              <a:t>new</a:t>
            </a:r>
            <a:r>
              <a:rPr lang="en-US" dirty="0"/>
              <a:t> </a:t>
            </a:r>
            <a:r>
              <a:rPr lang="en-US" b="1" dirty="0" err="1"/>
              <a:t>int</a:t>
            </a:r>
            <a:r>
              <a:rPr lang="en-US" dirty="0"/>
              <a:t>[3][3];//3 row and 3 column  </a:t>
            </a:r>
          </a:p>
          <a:p>
            <a:r>
              <a:rPr lang="sv-SE" dirty="0"/>
              <a:t>arr[0][0]=1;  </a:t>
            </a:r>
          </a:p>
          <a:p>
            <a:r>
              <a:rPr lang="sv-SE" dirty="0"/>
              <a:t>arr[0][1]=2;  </a:t>
            </a:r>
          </a:p>
          <a:p>
            <a:r>
              <a:rPr lang="sv-SE" dirty="0"/>
              <a:t>arr[0][2]=3;  </a:t>
            </a:r>
          </a:p>
          <a:p>
            <a:r>
              <a:rPr lang="sv-SE" dirty="0"/>
              <a:t>arr[1][0]=4;  </a:t>
            </a:r>
          </a:p>
          <a:p>
            <a:r>
              <a:rPr lang="sv-SE" dirty="0"/>
              <a:t>arr[1][1]=5;  </a:t>
            </a:r>
          </a:p>
          <a:p>
            <a:r>
              <a:rPr lang="sv-SE" dirty="0"/>
              <a:t>arr[1][2]=6;  </a:t>
            </a:r>
          </a:p>
          <a:p>
            <a:r>
              <a:rPr lang="sv-SE" dirty="0"/>
              <a:t>arr[2][0]=7;  </a:t>
            </a:r>
          </a:p>
          <a:p>
            <a:r>
              <a:rPr lang="sv-SE" dirty="0"/>
              <a:t>arr[2][1]=8;  </a:t>
            </a:r>
          </a:p>
          <a:p>
            <a:r>
              <a:rPr lang="sv-SE" dirty="0"/>
              <a:t>arr[2][2]=9; </a:t>
            </a:r>
          </a:p>
          <a:p>
            <a:endParaRPr lang="en-US" dirty="0"/>
          </a:p>
        </p:txBody>
      </p:sp>
    </p:spTree>
    <p:extLst>
      <p:ext uri="{BB962C8B-B14F-4D97-AF65-F5344CB8AC3E}">
        <p14:creationId xmlns:p14="http://schemas.microsoft.com/office/powerpoint/2010/main" val="3943766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D Array)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class</a:t>
            </a:r>
            <a:r>
              <a:rPr lang="en-US" dirty="0"/>
              <a:t> Testarray3{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//declaring and initializing 2D array </a:t>
            </a:r>
          </a:p>
          <a:p>
            <a:pPr marL="0" indent="0">
              <a:buNone/>
            </a:pPr>
            <a:r>
              <a:rPr lang="en-US" b="1" dirty="0" err="1"/>
              <a:t>int</a:t>
            </a:r>
            <a:r>
              <a:rPr lang="en-US" dirty="0"/>
              <a:t> </a:t>
            </a:r>
            <a:r>
              <a:rPr lang="en-US" dirty="0" err="1"/>
              <a:t>arr</a:t>
            </a:r>
            <a:r>
              <a:rPr lang="en-US" dirty="0"/>
              <a:t>[][]={{1,2,3},{2,4,5},{4,4,5}};  </a:t>
            </a:r>
          </a:p>
          <a:p>
            <a:pPr marL="0" indent="0">
              <a:buNone/>
            </a:pPr>
            <a:r>
              <a:rPr lang="en-US" dirty="0"/>
              <a:t>//printing 2D array  </a:t>
            </a:r>
          </a:p>
          <a:p>
            <a:pPr marL="0" indent="0">
              <a:buNone/>
            </a:pPr>
            <a:r>
              <a:rPr lang="en-US" b="1" dirty="0"/>
              <a:t>for</a:t>
            </a:r>
            <a:r>
              <a:rPr lang="en-US" dirty="0"/>
              <a:t>(</a:t>
            </a:r>
            <a:r>
              <a:rPr lang="en-US" b="1" dirty="0" err="1"/>
              <a:t>int</a:t>
            </a:r>
            <a:r>
              <a:rPr lang="en-US" dirty="0"/>
              <a:t> i=0;i&lt;3;i++){  </a:t>
            </a:r>
          </a:p>
          <a:p>
            <a:pPr marL="0" indent="0">
              <a:buNone/>
            </a:pPr>
            <a:r>
              <a:rPr lang="en-US" b="1" dirty="0" smtClean="0"/>
              <a:t>for</a:t>
            </a:r>
            <a:r>
              <a:rPr lang="en-US" dirty="0" smtClean="0"/>
              <a:t>(</a:t>
            </a:r>
            <a:r>
              <a:rPr lang="en-US" b="1" dirty="0" err="1" smtClean="0"/>
              <a:t>int</a:t>
            </a:r>
            <a:r>
              <a:rPr lang="en-US" dirty="0"/>
              <a:t> j=0;j&lt;3;j++){  </a:t>
            </a:r>
          </a:p>
          <a:p>
            <a:pPr marL="0" indent="0">
              <a:buNone/>
            </a:pPr>
            <a:r>
              <a:rPr lang="en-US" dirty="0"/>
              <a:t>   </a:t>
            </a:r>
            <a:r>
              <a:rPr lang="en-US" dirty="0" err="1"/>
              <a:t>System.out.print</a:t>
            </a:r>
            <a:r>
              <a:rPr lang="en-US" dirty="0"/>
              <a:t>(</a:t>
            </a:r>
            <a:r>
              <a:rPr lang="en-US" dirty="0" err="1"/>
              <a:t>arr</a:t>
            </a:r>
            <a:r>
              <a:rPr lang="en-US" dirty="0"/>
              <a:t>[i][j]+" ");  </a:t>
            </a:r>
          </a:p>
          <a:p>
            <a:pPr marL="0" indent="0">
              <a:buNone/>
            </a:pPr>
            <a:r>
              <a:rPr lang="en-US" dirty="0"/>
              <a:t> }  </a:t>
            </a:r>
          </a:p>
          <a:p>
            <a:pPr marL="0" indent="0">
              <a:buNone/>
            </a:pPr>
            <a:r>
              <a:rPr lang="en-US" dirty="0"/>
              <a:t> </a:t>
            </a:r>
            <a:r>
              <a:rPr lang="en-US" dirty="0" err="1"/>
              <a:t>System.out.println</a:t>
            </a: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217732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class name of Java array?</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In Java, an array is an object. For array object, a proxy class is created </a:t>
            </a:r>
            <a:r>
              <a:rPr lang="en-US" dirty="0" smtClean="0"/>
              <a:t>whose name </a:t>
            </a:r>
            <a:r>
              <a:rPr lang="en-US" dirty="0"/>
              <a:t>can be obtained by </a:t>
            </a:r>
            <a:r>
              <a:rPr lang="en-US" dirty="0" err="1"/>
              <a:t>getClass</a:t>
            </a:r>
            <a:r>
              <a:rPr lang="en-US" dirty="0"/>
              <a:t>().</a:t>
            </a:r>
            <a:r>
              <a:rPr lang="en-US" dirty="0" err="1"/>
              <a:t>getName</a:t>
            </a:r>
            <a:r>
              <a:rPr lang="en-US" dirty="0"/>
              <a:t>() method on the object.</a:t>
            </a:r>
          </a:p>
          <a:p>
            <a:pPr marL="0" indent="0">
              <a:buNone/>
            </a:pPr>
            <a:r>
              <a:rPr lang="en-US" dirty="0"/>
              <a:t>//Java Program to get the class name of array in Java  </a:t>
            </a:r>
          </a:p>
          <a:p>
            <a:pPr marL="0" indent="0">
              <a:buNone/>
            </a:pPr>
            <a:r>
              <a:rPr lang="en-US" b="1" dirty="0"/>
              <a:t>class</a:t>
            </a:r>
            <a:r>
              <a:rPr lang="en-US" dirty="0"/>
              <a:t> Testarray4{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//declaration and initialization of array  </a:t>
            </a:r>
          </a:p>
          <a:p>
            <a:pPr marL="0" indent="0">
              <a:buNone/>
            </a:pPr>
            <a:r>
              <a:rPr lang="en-US" b="1" dirty="0" err="1"/>
              <a:t>int</a:t>
            </a:r>
            <a:r>
              <a:rPr lang="en-US" dirty="0"/>
              <a:t> </a:t>
            </a:r>
            <a:r>
              <a:rPr lang="en-US" dirty="0" err="1"/>
              <a:t>arr</a:t>
            </a:r>
            <a:r>
              <a:rPr lang="en-US" dirty="0"/>
              <a:t>[]={4,4,5};  </a:t>
            </a:r>
          </a:p>
          <a:p>
            <a:pPr marL="0" indent="0">
              <a:buNone/>
            </a:pPr>
            <a:r>
              <a:rPr lang="en-US" dirty="0"/>
              <a:t>//getting the class name of Java array  </a:t>
            </a:r>
          </a:p>
          <a:p>
            <a:pPr marL="0" indent="0">
              <a:buNone/>
            </a:pPr>
            <a:r>
              <a:rPr lang="en-US" dirty="0"/>
              <a:t>Class c=</a:t>
            </a:r>
            <a:r>
              <a:rPr lang="en-US" dirty="0" err="1"/>
              <a:t>arr.getClass</a:t>
            </a:r>
            <a:r>
              <a:rPr lang="en-US" dirty="0"/>
              <a:t>();  </a:t>
            </a:r>
          </a:p>
          <a:p>
            <a:pPr marL="0" indent="0">
              <a:buNone/>
            </a:pPr>
            <a:r>
              <a:rPr lang="en-US" dirty="0"/>
              <a:t>String name=</a:t>
            </a:r>
            <a:r>
              <a:rPr lang="en-US" dirty="0" err="1"/>
              <a:t>c.getName</a:t>
            </a:r>
            <a:r>
              <a:rPr lang="en-US" dirty="0"/>
              <a:t>();  </a:t>
            </a:r>
          </a:p>
          <a:p>
            <a:pPr marL="0" indent="0">
              <a:buNone/>
            </a:pPr>
            <a:r>
              <a:rPr lang="en-US" dirty="0"/>
              <a:t>//printing the class name of Java array   </a:t>
            </a:r>
          </a:p>
          <a:p>
            <a:pPr marL="0" indent="0">
              <a:buNone/>
            </a:pPr>
            <a:r>
              <a:rPr lang="en-US" dirty="0" err="1"/>
              <a:t>System.out.println</a:t>
            </a:r>
            <a:r>
              <a:rPr lang="en-US" dirty="0"/>
              <a:t>(name);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499257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a:t>
            </a:r>
            <a:endParaRPr lang="en-US" dirty="0"/>
          </a:p>
        </p:txBody>
      </p:sp>
      <p:sp>
        <p:nvSpPr>
          <p:cNvPr id="3" name="Content Placeholder 2"/>
          <p:cNvSpPr>
            <a:spLocks noGrp="1"/>
          </p:cNvSpPr>
          <p:nvPr>
            <p:ph idx="1"/>
          </p:nvPr>
        </p:nvSpPr>
        <p:spPr>
          <a:xfrm>
            <a:off x="457200" y="1143000"/>
            <a:ext cx="8229600" cy="5715000"/>
          </a:xfrm>
        </p:spPr>
        <p:txBody>
          <a:bodyPr/>
          <a:lstStyle/>
          <a:p>
            <a:r>
              <a:rPr lang="en-US" dirty="0"/>
              <a:t>The switch statement is a </a:t>
            </a:r>
            <a:r>
              <a:rPr lang="en-US" dirty="0" err="1"/>
              <a:t>multiway</a:t>
            </a:r>
            <a:r>
              <a:rPr lang="en-US" dirty="0"/>
              <a:t> branch statement. It provides an easy way to dispatch execution to different parts of code based on the value of the expression</a:t>
            </a:r>
            <a:r>
              <a:rPr lang="en-US"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725" y="3124200"/>
            <a:ext cx="16573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359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Note:</a:t>
            </a:r>
          </a:p>
          <a:p>
            <a:pPr fontAlgn="base"/>
            <a:r>
              <a:rPr lang="en-US" dirty="0"/>
              <a:t>Expression can be of type byte, short, </a:t>
            </a:r>
            <a:r>
              <a:rPr lang="en-US" dirty="0" err="1"/>
              <a:t>int</a:t>
            </a:r>
            <a:r>
              <a:rPr lang="en-US" dirty="0"/>
              <a:t> char or an enumeration. Beginning with JDK7, </a:t>
            </a:r>
            <a:r>
              <a:rPr lang="en-US" i="1" dirty="0"/>
              <a:t>expression</a:t>
            </a:r>
            <a:r>
              <a:rPr lang="en-US" dirty="0"/>
              <a:t> can also be of type String.</a:t>
            </a:r>
          </a:p>
          <a:p>
            <a:pPr fontAlgn="base"/>
            <a:r>
              <a:rPr lang="en-US" dirty="0" err="1"/>
              <a:t>Dulplicate</a:t>
            </a:r>
            <a:r>
              <a:rPr lang="en-US" dirty="0"/>
              <a:t> case values are not allowed.</a:t>
            </a:r>
          </a:p>
          <a:p>
            <a:pPr fontAlgn="base"/>
            <a:r>
              <a:rPr lang="en-US" dirty="0"/>
              <a:t>The default statement is optional.</a:t>
            </a:r>
          </a:p>
          <a:p>
            <a:pPr fontAlgn="base"/>
            <a:r>
              <a:rPr lang="en-US" dirty="0"/>
              <a:t>The break statement is used inside the switch to terminate a statement sequence.</a:t>
            </a:r>
          </a:p>
          <a:p>
            <a:pPr fontAlgn="base"/>
            <a:r>
              <a:rPr lang="en-US" dirty="0"/>
              <a:t>The break statement is optional. If omitted, execution will continue on into the next case.</a:t>
            </a:r>
          </a:p>
          <a:p>
            <a:pPr marL="0" indent="0">
              <a:buNone/>
            </a:pPr>
            <a:endParaRPr lang="en-US" dirty="0"/>
          </a:p>
        </p:txBody>
      </p:sp>
    </p:spTree>
    <p:extLst>
      <p:ext uri="{BB962C8B-B14F-4D97-AF65-F5344CB8AC3E}">
        <p14:creationId xmlns:p14="http://schemas.microsoft.com/office/powerpoint/2010/main" val="387151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statements</a:t>
            </a:r>
            <a:endParaRPr lang="en-US" dirty="0"/>
          </a:p>
        </p:txBody>
      </p:sp>
      <p:sp>
        <p:nvSpPr>
          <p:cNvPr id="3" name="Content Placeholder 2"/>
          <p:cNvSpPr>
            <a:spLocks noGrp="1"/>
          </p:cNvSpPr>
          <p:nvPr>
            <p:ph idx="1"/>
          </p:nvPr>
        </p:nvSpPr>
        <p:spPr/>
        <p:txBody>
          <a:bodyPr/>
          <a:lstStyle/>
          <a:p>
            <a:pPr fontAlgn="base"/>
            <a:r>
              <a:rPr lang="en-US" dirty="0"/>
              <a:t>Java supports three jump statement: </a:t>
            </a:r>
            <a:r>
              <a:rPr lang="en-US" b="1" dirty="0"/>
              <a:t>break, continue</a:t>
            </a:r>
            <a:r>
              <a:rPr lang="en-US" dirty="0"/>
              <a:t> and </a:t>
            </a:r>
            <a:r>
              <a:rPr lang="en-US" b="1" dirty="0"/>
              <a:t>return</a:t>
            </a:r>
            <a:r>
              <a:rPr lang="en-US" dirty="0"/>
              <a:t>. These three statements transfer control to other part of the </a:t>
            </a:r>
            <a:r>
              <a:rPr lang="en-US" dirty="0" err="1"/>
              <a:t>program.</a:t>
            </a:r>
            <a:r>
              <a:rPr lang="en-US" b="1" dirty="0" err="1"/>
              <a:t>Break</a:t>
            </a:r>
            <a:r>
              <a:rPr lang="en-US" b="1" dirty="0"/>
              <a:t>:</a:t>
            </a:r>
            <a:r>
              <a:rPr lang="en-US" dirty="0"/>
              <a:t> In Java, break is majorly used for:</a:t>
            </a:r>
          </a:p>
          <a:p>
            <a:pPr lvl="1" fontAlgn="base"/>
            <a:r>
              <a:rPr lang="en-US" dirty="0"/>
              <a:t>Terminate a sequence in a switch statement (discussed above).</a:t>
            </a:r>
          </a:p>
          <a:p>
            <a:pPr lvl="1" fontAlgn="base"/>
            <a:r>
              <a:rPr lang="en-US" dirty="0"/>
              <a:t>To exit a loop.</a:t>
            </a:r>
          </a:p>
          <a:p>
            <a:pPr lvl="1" fontAlgn="base"/>
            <a:r>
              <a:rPr lang="en-US" dirty="0"/>
              <a:t>Used as a “civilized” form of </a:t>
            </a:r>
            <a:r>
              <a:rPr lang="en-US" dirty="0" err="1"/>
              <a:t>goto</a:t>
            </a:r>
            <a:r>
              <a:rPr lang="en-US" dirty="0"/>
              <a:t>.</a:t>
            </a:r>
          </a:p>
          <a:p>
            <a:endParaRPr lang="en-US" dirty="0"/>
          </a:p>
        </p:txBody>
      </p:sp>
    </p:spTree>
    <p:extLst>
      <p:ext uri="{BB962C8B-B14F-4D97-AF65-F5344CB8AC3E}">
        <p14:creationId xmlns:p14="http://schemas.microsoft.com/office/powerpoint/2010/main" val="1015070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break to exit a Loop</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2285999"/>
            <a:ext cx="5024438" cy="314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587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break as a Form of </a:t>
            </a:r>
            <a:r>
              <a:rPr lang="en-US" b="1" dirty="0" err="1"/>
              <a:t>Goto</a:t>
            </a:r>
            <a:endParaRPr lang="en-US" dirty="0"/>
          </a:p>
        </p:txBody>
      </p:sp>
      <p:sp>
        <p:nvSpPr>
          <p:cNvPr id="3" name="Content Placeholder 2"/>
          <p:cNvSpPr>
            <a:spLocks noGrp="1"/>
          </p:cNvSpPr>
          <p:nvPr>
            <p:ph idx="1"/>
          </p:nvPr>
        </p:nvSpPr>
        <p:spPr/>
        <p:txBody>
          <a:bodyPr/>
          <a:lstStyle/>
          <a:p>
            <a:pPr fontAlgn="base"/>
            <a:r>
              <a:rPr lang="en-US" dirty="0"/>
              <a:t>Java does not have a </a:t>
            </a:r>
            <a:r>
              <a:rPr lang="en-US" dirty="0" err="1"/>
              <a:t>goto</a:t>
            </a:r>
            <a:r>
              <a:rPr lang="en-US" dirty="0"/>
              <a:t> statement because it provides a way to branch in an arbitrary and unstructured manner. Java uses label. A Label is use to identifies a block of code.</a:t>
            </a:r>
            <a:br>
              <a:rPr lang="en-US" dirty="0"/>
            </a:br>
            <a:r>
              <a:rPr lang="en-US" dirty="0"/>
              <a:t>Syntax:</a:t>
            </a:r>
          </a:p>
          <a:p>
            <a:pPr marL="0" indent="0">
              <a:buNone/>
            </a:pPr>
            <a:r>
              <a:rPr lang="en-US" dirty="0" smtClean="0"/>
              <a:t>label:</a:t>
            </a:r>
          </a:p>
          <a:p>
            <a:pPr marL="0" indent="0">
              <a:buNone/>
            </a:pPr>
            <a:r>
              <a:rPr lang="en-US" dirty="0" smtClean="0"/>
              <a:t> { statement1; statement2; statement3; . . }</a:t>
            </a:r>
            <a:endParaRPr lang="en-US" dirty="0"/>
          </a:p>
        </p:txBody>
      </p:sp>
    </p:spTree>
    <p:extLst>
      <p:ext uri="{BB962C8B-B14F-4D97-AF65-F5344CB8AC3E}">
        <p14:creationId xmlns:p14="http://schemas.microsoft.com/office/powerpoint/2010/main" val="303235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Sometimes it is useful to force an early iteration of a loop. That is, you might want to continue running the loop but stop processing the remainder of the code in its body for this particular iteration. This is, in effect, a </a:t>
            </a:r>
            <a:r>
              <a:rPr lang="en-US" dirty="0" err="1"/>
              <a:t>goto</a:t>
            </a:r>
            <a:r>
              <a:rPr lang="en-US" dirty="0"/>
              <a:t> just past the body of the loop, to the loop’s end. The continue statement performs such an action.</a:t>
            </a:r>
          </a:p>
        </p:txBody>
      </p:sp>
    </p:spTree>
    <p:extLst>
      <p:ext uri="{BB962C8B-B14F-4D97-AF65-F5344CB8AC3E}">
        <p14:creationId xmlns:p14="http://schemas.microsoft.com/office/powerpoint/2010/main" val="614969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2357438"/>
            <a:ext cx="36766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698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810</Words>
  <Application>Microsoft Office PowerPoint</Application>
  <PresentationFormat>On-screen Show (4:3)</PresentationFormat>
  <Paragraphs>145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Control statements in Java</vt:lpstr>
      <vt:lpstr>Java’s Selection statements:</vt:lpstr>
      <vt:lpstr>Switch case</vt:lpstr>
      <vt:lpstr>Switch</vt:lpstr>
      <vt:lpstr>Jump statements</vt:lpstr>
      <vt:lpstr>Using break to exit a Loop</vt:lpstr>
      <vt:lpstr>Using break as a Form of Goto</vt:lpstr>
      <vt:lpstr>Continue</vt:lpstr>
      <vt:lpstr>PowerPoint Presentation</vt:lpstr>
      <vt:lpstr>Return</vt:lpstr>
      <vt:lpstr>Arrays</vt:lpstr>
      <vt:lpstr>Arrays</vt:lpstr>
      <vt:lpstr>PowerPoint Presentation</vt:lpstr>
      <vt:lpstr>Types of Arrays</vt:lpstr>
      <vt:lpstr>Single Dimensional Array in Java </vt:lpstr>
      <vt:lpstr>Instantiating an Array in Java</vt:lpstr>
      <vt:lpstr>PowerPoint Presentation</vt:lpstr>
      <vt:lpstr>PowerPoint Presentation</vt:lpstr>
      <vt:lpstr>Array Literal</vt:lpstr>
      <vt:lpstr>Accessing Java Array Elements using for Loop</vt:lpstr>
      <vt:lpstr>Declare, instantiate, initialize and traverse an array.</vt:lpstr>
      <vt:lpstr> Declaration, Instantiation and Initialization of Java Array </vt:lpstr>
      <vt:lpstr>ArrayIndexOutOfBoundsException </vt:lpstr>
      <vt:lpstr>Multidimensional Array in Java </vt:lpstr>
      <vt:lpstr>PowerPoint Presentation</vt:lpstr>
      <vt:lpstr>Example (2 D Array)</vt:lpstr>
      <vt:lpstr>What is the class name of Java array?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in Java</dc:title>
  <dc:creator>user</dc:creator>
  <cp:lastModifiedBy>user</cp:lastModifiedBy>
  <cp:revision>11</cp:revision>
  <dcterms:created xsi:type="dcterms:W3CDTF">2019-08-07T04:33:25Z</dcterms:created>
  <dcterms:modified xsi:type="dcterms:W3CDTF">2019-08-08T05:16:52Z</dcterms:modified>
</cp:coreProperties>
</file>