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B92BD8-6AA6-4D23-B354-BBA8157527EE}"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D3F-3AE9-4046-A5EE-2F84326A3AF0}" type="slidenum">
              <a:rPr lang="en-US" smtClean="0"/>
              <a:t>‹#›</a:t>
            </a:fld>
            <a:endParaRPr lang="en-US"/>
          </a:p>
        </p:txBody>
      </p:sp>
    </p:spTree>
    <p:extLst>
      <p:ext uri="{BB962C8B-B14F-4D97-AF65-F5344CB8AC3E}">
        <p14:creationId xmlns:p14="http://schemas.microsoft.com/office/powerpoint/2010/main" val="345198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B92BD8-6AA6-4D23-B354-BBA8157527EE}"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D3F-3AE9-4046-A5EE-2F84326A3AF0}" type="slidenum">
              <a:rPr lang="en-US" smtClean="0"/>
              <a:t>‹#›</a:t>
            </a:fld>
            <a:endParaRPr lang="en-US"/>
          </a:p>
        </p:txBody>
      </p:sp>
    </p:spTree>
    <p:extLst>
      <p:ext uri="{BB962C8B-B14F-4D97-AF65-F5344CB8AC3E}">
        <p14:creationId xmlns:p14="http://schemas.microsoft.com/office/powerpoint/2010/main" val="303666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B92BD8-6AA6-4D23-B354-BBA8157527EE}"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D3F-3AE9-4046-A5EE-2F84326A3AF0}" type="slidenum">
              <a:rPr lang="en-US" smtClean="0"/>
              <a:t>‹#›</a:t>
            </a:fld>
            <a:endParaRPr lang="en-US"/>
          </a:p>
        </p:txBody>
      </p:sp>
    </p:spTree>
    <p:extLst>
      <p:ext uri="{BB962C8B-B14F-4D97-AF65-F5344CB8AC3E}">
        <p14:creationId xmlns:p14="http://schemas.microsoft.com/office/powerpoint/2010/main" val="342161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B92BD8-6AA6-4D23-B354-BBA8157527EE}"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D3F-3AE9-4046-A5EE-2F84326A3AF0}" type="slidenum">
              <a:rPr lang="en-US" smtClean="0"/>
              <a:t>‹#›</a:t>
            </a:fld>
            <a:endParaRPr lang="en-US"/>
          </a:p>
        </p:txBody>
      </p:sp>
    </p:spTree>
    <p:extLst>
      <p:ext uri="{BB962C8B-B14F-4D97-AF65-F5344CB8AC3E}">
        <p14:creationId xmlns:p14="http://schemas.microsoft.com/office/powerpoint/2010/main" val="240695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B92BD8-6AA6-4D23-B354-BBA8157527EE}"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D3F-3AE9-4046-A5EE-2F84326A3AF0}" type="slidenum">
              <a:rPr lang="en-US" smtClean="0"/>
              <a:t>‹#›</a:t>
            </a:fld>
            <a:endParaRPr lang="en-US"/>
          </a:p>
        </p:txBody>
      </p:sp>
    </p:spTree>
    <p:extLst>
      <p:ext uri="{BB962C8B-B14F-4D97-AF65-F5344CB8AC3E}">
        <p14:creationId xmlns:p14="http://schemas.microsoft.com/office/powerpoint/2010/main" val="1539882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B92BD8-6AA6-4D23-B354-BBA8157527EE}"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75D3F-3AE9-4046-A5EE-2F84326A3AF0}" type="slidenum">
              <a:rPr lang="en-US" smtClean="0"/>
              <a:t>‹#›</a:t>
            </a:fld>
            <a:endParaRPr lang="en-US"/>
          </a:p>
        </p:txBody>
      </p:sp>
    </p:spTree>
    <p:extLst>
      <p:ext uri="{BB962C8B-B14F-4D97-AF65-F5344CB8AC3E}">
        <p14:creationId xmlns:p14="http://schemas.microsoft.com/office/powerpoint/2010/main" val="289105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B92BD8-6AA6-4D23-B354-BBA8157527EE}" type="datetimeFigureOut">
              <a:rPr lang="en-US" smtClean="0"/>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75D3F-3AE9-4046-A5EE-2F84326A3AF0}" type="slidenum">
              <a:rPr lang="en-US" smtClean="0"/>
              <a:t>‹#›</a:t>
            </a:fld>
            <a:endParaRPr lang="en-US"/>
          </a:p>
        </p:txBody>
      </p:sp>
    </p:spTree>
    <p:extLst>
      <p:ext uri="{BB962C8B-B14F-4D97-AF65-F5344CB8AC3E}">
        <p14:creationId xmlns:p14="http://schemas.microsoft.com/office/powerpoint/2010/main" val="15498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B92BD8-6AA6-4D23-B354-BBA8157527EE}" type="datetimeFigureOut">
              <a:rPr lang="en-US" smtClean="0"/>
              <a:t>8/29/2019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75D3F-3AE9-4046-A5EE-2F84326A3AF0}" type="slidenum">
              <a:rPr lang="en-US" smtClean="0"/>
              <a:t>‹#›</a:t>
            </a:fld>
            <a:endParaRPr lang="en-US"/>
          </a:p>
        </p:txBody>
      </p:sp>
    </p:spTree>
    <p:extLst>
      <p:ext uri="{BB962C8B-B14F-4D97-AF65-F5344CB8AC3E}">
        <p14:creationId xmlns:p14="http://schemas.microsoft.com/office/powerpoint/2010/main" val="401144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92BD8-6AA6-4D23-B354-BBA8157527EE}" type="datetimeFigureOut">
              <a:rPr lang="en-US" smtClean="0"/>
              <a:t>8/29/2019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75D3F-3AE9-4046-A5EE-2F84326A3AF0}" type="slidenum">
              <a:rPr lang="en-US" smtClean="0"/>
              <a:t>‹#›</a:t>
            </a:fld>
            <a:endParaRPr lang="en-US"/>
          </a:p>
        </p:txBody>
      </p:sp>
    </p:spTree>
    <p:extLst>
      <p:ext uri="{BB962C8B-B14F-4D97-AF65-F5344CB8AC3E}">
        <p14:creationId xmlns:p14="http://schemas.microsoft.com/office/powerpoint/2010/main" val="2636662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B92BD8-6AA6-4D23-B354-BBA8157527EE}"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75D3F-3AE9-4046-A5EE-2F84326A3AF0}" type="slidenum">
              <a:rPr lang="en-US" smtClean="0"/>
              <a:t>‹#›</a:t>
            </a:fld>
            <a:endParaRPr lang="en-US"/>
          </a:p>
        </p:txBody>
      </p:sp>
    </p:spTree>
    <p:extLst>
      <p:ext uri="{BB962C8B-B14F-4D97-AF65-F5344CB8AC3E}">
        <p14:creationId xmlns:p14="http://schemas.microsoft.com/office/powerpoint/2010/main" val="2435346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B92BD8-6AA6-4D23-B354-BBA8157527EE}"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75D3F-3AE9-4046-A5EE-2F84326A3AF0}" type="slidenum">
              <a:rPr lang="en-US" smtClean="0"/>
              <a:t>‹#›</a:t>
            </a:fld>
            <a:endParaRPr lang="en-US"/>
          </a:p>
        </p:txBody>
      </p:sp>
    </p:spTree>
    <p:extLst>
      <p:ext uri="{BB962C8B-B14F-4D97-AF65-F5344CB8AC3E}">
        <p14:creationId xmlns:p14="http://schemas.microsoft.com/office/powerpoint/2010/main" val="146687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92BD8-6AA6-4D23-B354-BBA8157527EE}" type="datetimeFigureOut">
              <a:rPr lang="en-US" smtClean="0"/>
              <a:t>8/29/2019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75D3F-3AE9-4046-A5EE-2F84326A3AF0}" type="slidenum">
              <a:rPr lang="en-US" smtClean="0"/>
              <a:t>‹#›</a:t>
            </a:fld>
            <a:endParaRPr lang="en-US"/>
          </a:p>
        </p:txBody>
      </p:sp>
    </p:spTree>
    <p:extLst>
      <p:ext uri="{BB962C8B-B14F-4D97-AF65-F5344CB8AC3E}">
        <p14:creationId xmlns:p14="http://schemas.microsoft.com/office/powerpoint/2010/main" val="300954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overriding-in-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method dispatch</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6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Example of Abstract class that has an abstract method</a:t>
            </a:r>
            <a:br>
              <a:rPr lang="en-US" b="1" u="sng" dirty="0" smtClean="0"/>
            </a:b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2895600"/>
            <a:ext cx="4800600" cy="3477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1905000"/>
            <a:ext cx="7620000" cy="646331"/>
          </a:xfrm>
          <a:prstGeom prst="rect">
            <a:avLst/>
          </a:prstGeom>
        </p:spPr>
        <p:txBody>
          <a:bodyPr wrap="square">
            <a:spAutoFit/>
          </a:bodyPr>
          <a:lstStyle/>
          <a:p>
            <a:r>
              <a:rPr lang="en-US" dirty="0" smtClean="0"/>
              <a:t>In this example, Bike is an abstract class that contains only one abstract method run. Its implementation is provided by the Honda class.</a:t>
            </a:r>
          </a:p>
        </p:txBody>
      </p:sp>
    </p:spTree>
    <p:extLst>
      <p:ext uri="{BB962C8B-B14F-4D97-AF65-F5344CB8AC3E}">
        <p14:creationId xmlns:p14="http://schemas.microsoft.com/office/powerpoint/2010/main" val="368220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30101"/>
            <a:ext cx="8458200" cy="491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817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 in Java</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An </a:t>
            </a:r>
            <a:r>
              <a:rPr lang="en-US" b="1" dirty="0"/>
              <a:t>interface in java</a:t>
            </a:r>
            <a:r>
              <a:rPr lang="en-US" dirty="0"/>
              <a:t> is a blueprint of a class. It has static constants and abstract methods.</a:t>
            </a:r>
          </a:p>
          <a:p>
            <a:r>
              <a:rPr lang="en-US" dirty="0"/>
              <a:t>The interface in Java is </a:t>
            </a:r>
            <a:r>
              <a:rPr lang="en-US" i="1" dirty="0"/>
              <a:t>a mechanism to achieve abstraction</a:t>
            </a:r>
            <a:r>
              <a:rPr lang="en-US" dirty="0"/>
              <a:t>. There can be only abstract methods in the Java interface, not method body. It is used to achieve abstraction and multiple inheritance in Java.</a:t>
            </a:r>
          </a:p>
          <a:p>
            <a:r>
              <a:rPr lang="en-US" dirty="0"/>
              <a:t>In other words, you can say that interfaces can have abstract methods and variables. It cannot have a method body.</a:t>
            </a:r>
          </a:p>
          <a:p>
            <a:r>
              <a:rPr lang="en-US" dirty="0"/>
              <a:t>Java Interface also </a:t>
            </a:r>
            <a:r>
              <a:rPr lang="en-US" b="1" dirty="0"/>
              <a:t>represents the IS-A relationship</a:t>
            </a:r>
            <a:r>
              <a:rPr lang="en-US" dirty="0"/>
              <a:t>.</a:t>
            </a:r>
          </a:p>
          <a:p>
            <a:r>
              <a:rPr lang="en-US" dirty="0"/>
              <a:t>It cannot be instantiated just like the abstract class.</a:t>
            </a:r>
          </a:p>
          <a:p>
            <a:r>
              <a:rPr lang="en-US" dirty="0"/>
              <a:t>Since Java 8, we can have </a:t>
            </a:r>
            <a:r>
              <a:rPr lang="en-US" b="1" dirty="0"/>
              <a:t>default and static methods</a:t>
            </a:r>
            <a:r>
              <a:rPr lang="en-US" dirty="0"/>
              <a:t> in an interface.</a:t>
            </a:r>
          </a:p>
          <a:p>
            <a:r>
              <a:rPr lang="en-US" dirty="0"/>
              <a:t>Since Java 9, we can have </a:t>
            </a:r>
            <a:r>
              <a:rPr lang="en-US" b="1" dirty="0"/>
              <a:t>private methods</a:t>
            </a:r>
            <a:r>
              <a:rPr lang="en-US" dirty="0"/>
              <a:t> in an interface.</a:t>
            </a:r>
          </a:p>
          <a:p>
            <a:endParaRPr lang="en-US" dirty="0"/>
          </a:p>
        </p:txBody>
      </p:sp>
    </p:spTree>
    <p:extLst>
      <p:ext uri="{BB962C8B-B14F-4D97-AF65-F5344CB8AC3E}">
        <p14:creationId xmlns:p14="http://schemas.microsoft.com/office/powerpoint/2010/main" val="343919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use Java interface?</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There are mainly three reasons to use interface. They are given below.</a:t>
            </a:r>
          </a:p>
          <a:p>
            <a:r>
              <a:rPr lang="en-US" dirty="0"/>
              <a:t>It is used to achieve abstraction.</a:t>
            </a:r>
          </a:p>
          <a:p>
            <a:r>
              <a:rPr lang="en-US" dirty="0"/>
              <a:t>By interface, we can support the functionality of multiple inheritance.</a:t>
            </a:r>
          </a:p>
          <a:p>
            <a:r>
              <a:rPr lang="en-US" dirty="0"/>
              <a:t>It can be used to achieve loose coupling.</a:t>
            </a:r>
          </a:p>
          <a:p>
            <a:endParaRPr lang="en-US" dirty="0"/>
          </a:p>
        </p:txBody>
      </p:sp>
    </p:spTree>
    <p:extLst>
      <p:ext uri="{BB962C8B-B14F-4D97-AF65-F5344CB8AC3E}">
        <p14:creationId xmlns:p14="http://schemas.microsoft.com/office/powerpoint/2010/main" val="4070389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declare an interface?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An 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p>
          <a:p>
            <a:pPr marL="0" indent="0">
              <a:buNone/>
            </a:pPr>
            <a:r>
              <a:rPr lang="en-US" dirty="0"/>
              <a:t>Syntax:</a:t>
            </a:r>
          </a:p>
          <a:p>
            <a:pPr marL="0" indent="0">
              <a:buNone/>
            </a:pPr>
            <a:r>
              <a:rPr lang="en-US" b="1" dirty="0"/>
              <a:t>interface</a:t>
            </a:r>
            <a:r>
              <a:rPr lang="en-US" dirty="0"/>
              <a:t> &lt;</a:t>
            </a:r>
            <a:r>
              <a:rPr lang="en-US" dirty="0" err="1"/>
              <a:t>interface_name</a:t>
            </a:r>
            <a:r>
              <a:rPr lang="en-US" dirty="0"/>
              <a:t>&gt;{  </a:t>
            </a:r>
          </a:p>
          <a:p>
            <a:pPr marL="0" indent="0">
              <a:buNone/>
            </a:pPr>
            <a:r>
              <a:rPr lang="en-US" dirty="0"/>
              <a:t>      </a:t>
            </a:r>
          </a:p>
          <a:p>
            <a:pPr marL="0" indent="0">
              <a:buNone/>
            </a:pPr>
            <a:r>
              <a:rPr lang="en-US" dirty="0"/>
              <a:t>    // declare constant fields  </a:t>
            </a:r>
          </a:p>
          <a:p>
            <a:pPr marL="0" indent="0">
              <a:buNone/>
            </a:pPr>
            <a:r>
              <a:rPr lang="en-US" dirty="0"/>
              <a:t>    // declare methods that abstract   </a:t>
            </a:r>
          </a:p>
          <a:p>
            <a:pPr marL="0" indent="0">
              <a:buNone/>
            </a:pPr>
            <a:r>
              <a:rPr lang="en-US" dirty="0"/>
              <a:t>    // by default.  </a:t>
            </a:r>
          </a:p>
          <a:p>
            <a:pPr marL="0" indent="0">
              <a:buNone/>
            </a:pPr>
            <a:r>
              <a:rPr lang="en-US" dirty="0"/>
              <a:t>}  </a:t>
            </a:r>
          </a:p>
          <a:p>
            <a:endParaRPr lang="en-US" dirty="0"/>
          </a:p>
        </p:txBody>
      </p:sp>
    </p:spTree>
    <p:extLst>
      <p:ext uri="{BB962C8B-B14F-4D97-AF65-F5344CB8AC3E}">
        <p14:creationId xmlns:p14="http://schemas.microsoft.com/office/powerpoint/2010/main" val="295543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Java compiler adds public and abstract keywords before the interface method. Moreover, it adds public, static and final keywords before data members.</a:t>
            </a:r>
          </a:p>
          <a:p>
            <a:r>
              <a:rPr lang="en-US" dirty="0"/>
              <a:t>In other words, Interface fields are public, static and final by default, and the methods are public and abstract.</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257800"/>
            <a:ext cx="626745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888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relationship between classes and interfaces</a:t>
            </a:r>
            <a:br>
              <a:rPr lang="en-US" dirty="0"/>
            </a:br>
            <a:endParaRPr lang="en-US" dirty="0"/>
          </a:p>
        </p:txBody>
      </p:sp>
      <p:sp>
        <p:nvSpPr>
          <p:cNvPr id="3" name="Content Placeholder 2"/>
          <p:cNvSpPr>
            <a:spLocks noGrp="1"/>
          </p:cNvSpPr>
          <p:nvPr>
            <p:ph idx="1"/>
          </p:nvPr>
        </p:nvSpPr>
        <p:spPr/>
        <p:txBody>
          <a:bodyPr/>
          <a:lstStyle/>
          <a:p>
            <a:r>
              <a:rPr lang="en-US" dirty="0"/>
              <a:t>As shown in the figure given below, a class extends another class, an interface extends another interface, but a </a:t>
            </a:r>
            <a:r>
              <a:rPr lang="en-US" b="1" dirty="0"/>
              <a:t>class implements an interface</a:t>
            </a:r>
            <a:r>
              <a:rPr lang="en-US" dirty="0" smtClean="0"/>
              <a:t>.</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10000"/>
            <a:ext cx="5410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8893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interface</a:t>
            </a:r>
            <a:r>
              <a:rPr lang="en-US" dirty="0"/>
              <a:t> printable{  </a:t>
            </a:r>
          </a:p>
          <a:p>
            <a:pPr marL="0" indent="0">
              <a:buNone/>
            </a:pPr>
            <a:r>
              <a:rPr lang="en-US" b="1" dirty="0"/>
              <a:t>void</a:t>
            </a:r>
            <a:r>
              <a:rPr lang="en-US" dirty="0"/>
              <a:t> print();  </a:t>
            </a:r>
          </a:p>
          <a:p>
            <a:pPr marL="0" indent="0">
              <a:buNone/>
            </a:pPr>
            <a:r>
              <a:rPr lang="en-US" dirty="0"/>
              <a:t>}  </a:t>
            </a:r>
          </a:p>
          <a:p>
            <a:pPr marL="0" indent="0">
              <a:buNone/>
            </a:pPr>
            <a:r>
              <a:rPr lang="en-US" b="1" dirty="0"/>
              <a:t>class</a:t>
            </a:r>
            <a:r>
              <a:rPr lang="en-US" dirty="0"/>
              <a:t> A6 </a:t>
            </a:r>
            <a:r>
              <a:rPr lang="en-US" b="1" dirty="0"/>
              <a:t>implements</a:t>
            </a:r>
            <a:r>
              <a:rPr lang="en-US" dirty="0"/>
              <a:t> printable{  </a:t>
            </a:r>
          </a:p>
          <a:p>
            <a:pPr marL="0" indent="0">
              <a:buNone/>
            </a:pPr>
            <a:r>
              <a:rPr lang="en-US" b="1" dirty="0"/>
              <a:t>public</a:t>
            </a:r>
            <a:r>
              <a:rPr lang="en-US" dirty="0"/>
              <a:t> </a:t>
            </a:r>
            <a:r>
              <a:rPr lang="en-US" b="1" dirty="0"/>
              <a:t>void</a:t>
            </a:r>
            <a:r>
              <a:rPr lang="en-US" dirty="0"/>
              <a:t> print(){</a:t>
            </a:r>
            <a:r>
              <a:rPr lang="en-US" dirty="0" err="1"/>
              <a:t>System.out.println</a:t>
            </a:r>
            <a:r>
              <a:rPr lang="en-US" dirty="0"/>
              <a:t>("Hello");}  </a:t>
            </a:r>
          </a:p>
          <a:p>
            <a:pPr marL="0" indent="0">
              <a:buNone/>
            </a:pP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A6 </a:t>
            </a:r>
            <a:r>
              <a:rPr lang="en-US" dirty="0" err="1"/>
              <a:t>obj</a:t>
            </a:r>
            <a:r>
              <a:rPr lang="en-US" dirty="0"/>
              <a:t> = </a:t>
            </a:r>
            <a:r>
              <a:rPr lang="en-US" b="1" dirty="0"/>
              <a:t>new</a:t>
            </a:r>
            <a:r>
              <a:rPr lang="en-US" dirty="0"/>
              <a:t> A6();  </a:t>
            </a:r>
          </a:p>
          <a:p>
            <a:pPr marL="0" indent="0">
              <a:buNone/>
            </a:pPr>
            <a:r>
              <a:rPr lang="en-US" dirty="0" err="1"/>
              <a:t>obj.print</a:t>
            </a:r>
            <a:r>
              <a:rPr lang="en-US" dirty="0"/>
              <a:t>();  </a:t>
            </a:r>
          </a:p>
          <a:p>
            <a:pPr marL="0" indent="0">
              <a:buNone/>
            </a:pPr>
            <a:r>
              <a:rPr lang="en-US" dirty="0"/>
              <a:t> }  </a:t>
            </a:r>
          </a:p>
          <a:p>
            <a:pPr marL="0" indent="0">
              <a:buNone/>
            </a:pPr>
            <a:r>
              <a:rPr lang="en-US" dirty="0"/>
              <a:t>}  </a:t>
            </a:r>
          </a:p>
          <a:p>
            <a:endParaRPr lang="en-US" dirty="0"/>
          </a:p>
        </p:txBody>
      </p:sp>
    </p:spTree>
    <p:extLst>
      <p:ext uri="{BB962C8B-B14F-4D97-AF65-F5344CB8AC3E}">
        <p14:creationId xmlns:p14="http://schemas.microsoft.com/office/powerpoint/2010/main" val="4233637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interface</a:t>
            </a:r>
            <a:r>
              <a:rPr lang="en-US" dirty="0"/>
              <a:t> Bank{  </a:t>
            </a:r>
          </a:p>
          <a:p>
            <a:pPr marL="0" indent="0">
              <a:buNone/>
            </a:pPr>
            <a:r>
              <a:rPr lang="en-US" b="1" dirty="0"/>
              <a:t>float</a:t>
            </a:r>
            <a:r>
              <a:rPr lang="en-US" dirty="0"/>
              <a:t> </a:t>
            </a:r>
            <a:r>
              <a:rPr lang="en-US" dirty="0" err="1"/>
              <a:t>rateOfInterest</a:t>
            </a:r>
            <a:r>
              <a:rPr lang="en-US" dirty="0"/>
              <a:t>();  </a:t>
            </a:r>
          </a:p>
          <a:p>
            <a:pPr marL="0" indent="0">
              <a:buNone/>
            </a:pPr>
            <a:r>
              <a:rPr lang="en-US" dirty="0"/>
              <a:t>}  </a:t>
            </a:r>
          </a:p>
          <a:p>
            <a:pPr marL="0" indent="0">
              <a:buNone/>
            </a:pPr>
            <a:r>
              <a:rPr lang="en-US" b="1" dirty="0"/>
              <a:t>class</a:t>
            </a:r>
            <a:r>
              <a:rPr lang="en-US" dirty="0"/>
              <a:t> SBI </a:t>
            </a:r>
            <a:r>
              <a:rPr lang="en-US" b="1" dirty="0"/>
              <a:t>implements</a:t>
            </a:r>
            <a:r>
              <a:rPr lang="en-US" dirty="0"/>
              <a:t> Bank{  </a:t>
            </a:r>
          </a:p>
          <a:p>
            <a:pPr marL="0" indent="0">
              <a:buNone/>
            </a:pPr>
            <a:r>
              <a:rPr lang="en-US" b="1" dirty="0"/>
              <a:t>public</a:t>
            </a:r>
            <a:r>
              <a:rPr lang="en-US" dirty="0"/>
              <a:t> </a:t>
            </a:r>
            <a:r>
              <a:rPr lang="en-US" b="1" dirty="0"/>
              <a:t>float</a:t>
            </a:r>
            <a:r>
              <a:rPr lang="en-US" dirty="0"/>
              <a:t> </a:t>
            </a:r>
            <a:r>
              <a:rPr lang="en-US" dirty="0" err="1"/>
              <a:t>rateOfInterest</a:t>
            </a:r>
            <a:r>
              <a:rPr lang="en-US" dirty="0"/>
              <a:t>(){</a:t>
            </a:r>
            <a:r>
              <a:rPr lang="en-US" b="1" dirty="0"/>
              <a:t>return</a:t>
            </a:r>
            <a:r>
              <a:rPr lang="en-US" dirty="0"/>
              <a:t> 9.15f;}  </a:t>
            </a:r>
          </a:p>
          <a:p>
            <a:pPr marL="0" indent="0">
              <a:buNone/>
            </a:pPr>
            <a:r>
              <a:rPr lang="en-US" dirty="0"/>
              <a:t>}  </a:t>
            </a:r>
          </a:p>
          <a:p>
            <a:pPr marL="0" indent="0">
              <a:buNone/>
            </a:pPr>
            <a:r>
              <a:rPr lang="en-US" b="1" dirty="0"/>
              <a:t>class</a:t>
            </a:r>
            <a:r>
              <a:rPr lang="en-US" dirty="0"/>
              <a:t> PNB </a:t>
            </a:r>
            <a:r>
              <a:rPr lang="en-US" b="1" dirty="0"/>
              <a:t>implements</a:t>
            </a:r>
            <a:r>
              <a:rPr lang="en-US" dirty="0"/>
              <a:t> Bank{  </a:t>
            </a:r>
          </a:p>
          <a:p>
            <a:pPr marL="0" indent="0">
              <a:buNone/>
            </a:pPr>
            <a:r>
              <a:rPr lang="en-US" b="1" dirty="0"/>
              <a:t>public</a:t>
            </a:r>
            <a:r>
              <a:rPr lang="en-US" dirty="0"/>
              <a:t> </a:t>
            </a:r>
            <a:r>
              <a:rPr lang="en-US" b="1" dirty="0"/>
              <a:t>float</a:t>
            </a:r>
            <a:r>
              <a:rPr lang="en-US" dirty="0"/>
              <a:t> </a:t>
            </a:r>
            <a:r>
              <a:rPr lang="en-US" dirty="0" err="1"/>
              <a:t>rateOfInterest</a:t>
            </a:r>
            <a:r>
              <a:rPr lang="en-US" dirty="0"/>
              <a:t>(){</a:t>
            </a:r>
            <a:r>
              <a:rPr lang="en-US" b="1" dirty="0"/>
              <a:t>return</a:t>
            </a:r>
            <a:r>
              <a:rPr lang="en-US" dirty="0"/>
              <a:t> 9.7f;}  </a:t>
            </a:r>
          </a:p>
          <a:p>
            <a:pPr marL="0" indent="0">
              <a:buNone/>
            </a:pPr>
            <a:r>
              <a:rPr lang="en-US" dirty="0"/>
              <a:t>}  </a:t>
            </a:r>
          </a:p>
          <a:p>
            <a:pPr marL="0" indent="0">
              <a:buNone/>
            </a:pPr>
            <a:r>
              <a:rPr lang="en-US" b="1" dirty="0"/>
              <a:t>class</a:t>
            </a:r>
            <a:r>
              <a:rPr lang="en-US" dirty="0"/>
              <a:t> TestInterface2{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Bank b=</a:t>
            </a:r>
            <a:r>
              <a:rPr lang="en-US" b="1" dirty="0"/>
              <a:t>new</a:t>
            </a:r>
            <a:r>
              <a:rPr lang="en-US" dirty="0"/>
              <a:t> SBI();  </a:t>
            </a:r>
          </a:p>
          <a:p>
            <a:pPr marL="0" indent="0">
              <a:buNone/>
            </a:pPr>
            <a:r>
              <a:rPr lang="en-US" dirty="0" err="1"/>
              <a:t>System.out.println</a:t>
            </a:r>
            <a:r>
              <a:rPr lang="en-US" dirty="0"/>
              <a:t>("ROI: "+</a:t>
            </a:r>
            <a:r>
              <a:rPr lang="en-US" dirty="0" err="1"/>
              <a:t>b.rateOfInterest</a:t>
            </a: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556494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inheritance in Java by interface</a:t>
            </a:r>
            <a:br>
              <a:rPr lang="en-US" dirty="0"/>
            </a:br>
            <a:endParaRPr lang="en-US" dirty="0"/>
          </a:p>
        </p:txBody>
      </p:sp>
      <p:sp>
        <p:nvSpPr>
          <p:cNvPr id="3" name="Content Placeholder 2"/>
          <p:cNvSpPr>
            <a:spLocks noGrp="1"/>
          </p:cNvSpPr>
          <p:nvPr>
            <p:ph idx="1"/>
          </p:nvPr>
        </p:nvSpPr>
        <p:spPr/>
        <p:txBody>
          <a:bodyPr/>
          <a:lstStyle/>
          <a:p>
            <a:r>
              <a:rPr lang="en-US" dirty="0"/>
              <a:t>If a class implements multiple interfaces, or an interface extends multiple interfaces, it is known as multiple inheritance</a:t>
            </a:r>
            <a:r>
              <a:rPr lang="en-US" dirty="0" smtClean="0"/>
              <a:t>.</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22073"/>
            <a:ext cx="716280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354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polymorphism in </a:t>
            </a:r>
            <a:r>
              <a:rPr lang="en-US" b="1" dirty="0"/>
              <a:t>Java</a:t>
            </a:r>
            <a:r>
              <a:rPr lang="en-US" dirty="0"/>
              <a:t> is a concept by which we can perform a </a:t>
            </a:r>
            <a:r>
              <a:rPr lang="en-US" i="1" dirty="0"/>
              <a:t>single action in different ways</a:t>
            </a:r>
            <a:r>
              <a:rPr lang="en-US" dirty="0"/>
              <a:t>. Polymorphism is derived from 2 Greek words: poly and morphs. The word "poly" means many and "morphs" means forms. So polymorphism means many forms.</a:t>
            </a:r>
          </a:p>
          <a:p>
            <a:r>
              <a:rPr lang="en-US" dirty="0"/>
              <a:t>There are two types of polymorphism in Java: compile-time polymorphism and runtime polymorphism. We can perform polymorphism in java by method overloading and method overriding.</a:t>
            </a:r>
          </a:p>
          <a:p>
            <a:pPr marL="0" indent="0">
              <a:buNone/>
            </a:pPr>
            <a:endParaRPr lang="en-US" dirty="0"/>
          </a:p>
          <a:p>
            <a:endParaRPr lang="en-US" dirty="0"/>
          </a:p>
        </p:txBody>
      </p:sp>
    </p:spTree>
    <p:extLst>
      <p:ext uri="{BB962C8B-B14F-4D97-AF65-F5344CB8AC3E}">
        <p14:creationId xmlns:p14="http://schemas.microsoft.com/office/powerpoint/2010/main" val="2348494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interface</a:t>
            </a:r>
            <a:r>
              <a:rPr lang="en-US" dirty="0"/>
              <a:t> Printable{  </a:t>
            </a:r>
          </a:p>
          <a:p>
            <a:pPr marL="0" indent="0">
              <a:buNone/>
            </a:pPr>
            <a:r>
              <a:rPr lang="en-US" b="1" dirty="0"/>
              <a:t>void</a:t>
            </a:r>
            <a:r>
              <a:rPr lang="en-US" dirty="0"/>
              <a:t> print();  </a:t>
            </a:r>
          </a:p>
          <a:p>
            <a:pPr marL="0" indent="0">
              <a:buNone/>
            </a:pPr>
            <a:r>
              <a:rPr lang="en-US" dirty="0"/>
              <a:t>}  </a:t>
            </a:r>
          </a:p>
          <a:p>
            <a:pPr marL="0" indent="0">
              <a:buNone/>
            </a:pPr>
            <a:r>
              <a:rPr lang="en-US" b="1" dirty="0"/>
              <a:t>interface</a:t>
            </a:r>
            <a:r>
              <a:rPr lang="en-US" dirty="0"/>
              <a:t> Showable{  </a:t>
            </a:r>
          </a:p>
          <a:p>
            <a:pPr marL="0" indent="0">
              <a:buNone/>
            </a:pPr>
            <a:r>
              <a:rPr lang="en-US" b="1" dirty="0"/>
              <a:t>void</a:t>
            </a:r>
            <a:r>
              <a:rPr lang="en-US" dirty="0"/>
              <a:t> print();  </a:t>
            </a:r>
          </a:p>
          <a:p>
            <a:pPr marL="0" indent="0">
              <a:buNone/>
            </a:pPr>
            <a:r>
              <a:rPr lang="en-US" dirty="0"/>
              <a:t>}  </a:t>
            </a:r>
          </a:p>
          <a:p>
            <a:pPr marL="0" indent="0">
              <a:buNone/>
            </a:pPr>
            <a:r>
              <a:rPr lang="en-US" dirty="0"/>
              <a:t>  </a:t>
            </a:r>
          </a:p>
          <a:p>
            <a:pPr marL="0" indent="0">
              <a:buNone/>
            </a:pPr>
            <a:r>
              <a:rPr lang="en-US" b="1" dirty="0"/>
              <a:t>class</a:t>
            </a:r>
            <a:r>
              <a:rPr lang="en-US" dirty="0"/>
              <a:t> TestInterface3 </a:t>
            </a:r>
            <a:r>
              <a:rPr lang="en-US" b="1" dirty="0"/>
              <a:t>implements</a:t>
            </a:r>
            <a:r>
              <a:rPr lang="en-US" dirty="0"/>
              <a:t> Printable, Showable{  </a:t>
            </a:r>
          </a:p>
          <a:p>
            <a:pPr marL="0" indent="0">
              <a:buNone/>
            </a:pPr>
            <a:r>
              <a:rPr lang="en-US" b="1" dirty="0"/>
              <a:t>public</a:t>
            </a:r>
            <a:r>
              <a:rPr lang="en-US" dirty="0"/>
              <a:t> </a:t>
            </a:r>
            <a:r>
              <a:rPr lang="en-US" b="1" dirty="0"/>
              <a:t>void</a:t>
            </a:r>
            <a:r>
              <a:rPr lang="en-US" dirty="0"/>
              <a:t> print(){</a:t>
            </a:r>
            <a:r>
              <a:rPr lang="en-US" dirty="0" err="1"/>
              <a:t>System.out.println</a:t>
            </a:r>
            <a:r>
              <a:rPr lang="en-US" dirty="0"/>
              <a:t>("Hello");}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TestInterface3 </a:t>
            </a:r>
            <a:r>
              <a:rPr lang="en-US" dirty="0" err="1"/>
              <a:t>obj</a:t>
            </a:r>
            <a:r>
              <a:rPr lang="en-US" dirty="0"/>
              <a:t> = </a:t>
            </a:r>
            <a:r>
              <a:rPr lang="en-US" b="1" dirty="0"/>
              <a:t>new</a:t>
            </a:r>
            <a:r>
              <a:rPr lang="en-US" dirty="0"/>
              <a:t> TestInterface3();  </a:t>
            </a:r>
          </a:p>
          <a:p>
            <a:pPr marL="0" indent="0">
              <a:buNone/>
            </a:pPr>
            <a:r>
              <a:rPr lang="en-US" dirty="0" err="1"/>
              <a:t>obj.print</a:t>
            </a:r>
            <a:r>
              <a:rPr lang="en-US" dirty="0"/>
              <a:t>();  </a:t>
            </a:r>
          </a:p>
          <a:p>
            <a:pPr marL="0" indent="0">
              <a:buNone/>
            </a:pPr>
            <a:r>
              <a:rPr lang="en-US" dirty="0"/>
              <a:t> }  </a:t>
            </a:r>
          </a:p>
          <a:p>
            <a:pPr marL="0" indent="0">
              <a:buNone/>
            </a:pPr>
            <a:r>
              <a:rPr lang="en-US" dirty="0"/>
              <a:t>}  </a:t>
            </a:r>
          </a:p>
          <a:p>
            <a:endParaRPr lang="en-US" dirty="0"/>
          </a:p>
        </p:txBody>
      </p:sp>
    </p:spTree>
    <p:extLst>
      <p:ext uri="{BB962C8B-B14F-4D97-AF65-F5344CB8AC3E}">
        <p14:creationId xmlns:p14="http://schemas.microsoft.com/office/powerpoint/2010/main" val="3995366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 inheritance</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A class implements an interface, but one interface extends another interface.</a:t>
            </a:r>
          </a:p>
          <a:p>
            <a:pPr marL="0" indent="0">
              <a:buNone/>
            </a:pPr>
            <a:r>
              <a:rPr lang="en-US" b="1" dirty="0"/>
              <a:t>interface</a:t>
            </a:r>
            <a:r>
              <a:rPr lang="en-US" dirty="0"/>
              <a:t> Printable{  </a:t>
            </a:r>
          </a:p>
          <a:p>
            <a:pPr marL="0" indent="0">
              <a:buNone/>
            </a:pPr>
            <a:r>
              <a:rPr lang="en-US" b="1" dirty="0"/>
              <a:t>void</a:t>
            </a:r>
            <a:r>
              <a:rPr lang="en-US" dirty="0"/>
              <a:t> print();  </a:t>
            </a:r>
          </a:p>
          <a:p>
            <a:pPr marL="0" indent="0">
              <a:buNone/>
            </a:pPr>
            <a:r>
              <a:rPr lang="en-US" dirty="0"/>
              <a:t>}  </a:t>
            </a:r>
          </a:p>
          <a:p>
            <a:pPr marL="0" indent="0">
              <a:buNone/>
            </a:pPr>
            <a:r>
              <a:rPr lang="en-US" b="1" dirty="0"/>
              <a:t>interface</a:t>
            </a:r>
            <a:r>
              <a:rPr lang="en-US" dirty="0"/>
              <a:t> Showable </a:t>
            </a:r>
            <a:r>
              <a:rPr lang="en-US" b="1" dirty="0"/>
              <a:t>extends</a:t>
            </a:r>
            <a:r>
              <a:rPr lang="en-US" dirty="0"/>
              <a:t> Printable{  </a:t>
            </a:r>
          </a:p>
          <a:p>
            <a:pPr marL="0" indent="0">
              <a:buNone/>
            </a:pPr>
            <a:r>
              <a:rPr lang="en-US" b="1" dirty="0"/>
              <a:t>void</a:t>
            </a:r>
            <a:r>
              <a:rPr lang="en-US" dirty="0"/>
              <a:t> show();  </a:t>
            </a:r>
          </a:p>
          <a:p>
            <a:pPr marL="0" indent="0">
              <a:buNone/>
            </a:pPr>
            <a:r>
              <a:rPr lang="en-US" dirty="0"/>
              <a:t>}  </a:t>
            </a:r>
          </a:p>
          <a:p>
            <a:pPr marL="0" indent="0">
              <a:buNone/>
            </a:pPr>
            <a:r>
              <a:rPr lang="en-US" b="1" dirty="0"/>
              <a:t>class</a:t>
            </a:r>
            <a:r>
              <a:rPr lang="en-US" dirty="0"/>
              <a:t> TestInterface4 </a:t>
            </a:r>
            <a:r>
              <a:rPr lang="en-US" b="1" dirty="0"/>
              <a:t>implements</a:t>
            </a:r>
            <a:r>
              <a:rPr lang="en-US" dirty="0"/>
              <a:t> Showable{  </a:t>
            </a:r>
          </a:p>
          <a:p>
            <a:pPr marL="0" indent="0">
              <a:buNone/>
            </a:pPr>
            <a:r>
              <a:rPr lang="en-US" b="1" dirty="0"/>
              <a:t>public</a:t>
            </a:r>
            <a:r>
              <a:rPr lang="en-US" dirty="0"/>
              <a:t> </a:t>
            </a:r>
            <a:r>
              <a:rPr lang="en-US" b="1" dirty="0"/>
              <a:t>void</a:t>
            </a:r>
            <a:r>
              <a:rPr lang="en-US" dirty="0"/>
              <a:t> print(){</a:t>
            </a:r>
            <a:r>
              <a:rPr lang="en-US" dirty="0" err="1"/>
              <a:t>System.out.println</a:t>
            </a:r>
            <a:r>
              <a:rPr lang="en-US" dirty="0"/>
              <a:t>("Hello");}  </a:t>
            </a:r>
          </a:p>
          <a:p>
            <a:pPr marL="0" indent="0">
              <a:buNone/>
            </a:pPr>
            <a:r>
              <a:rPr lang="en-US" b="1" dirty="0"/>
              <a:t>public</a:t>
            </a:r>
            <a:r>
              <a:rPr lang="en-US" dirty="0"/>
              <a:t> </a:t>
            </a:r>
            <a:r>
              <a:rPr lang="en-US" b="1" dirty="0"/>
              <a:t>void</a:t>
            </a:r>
            <a:r>
              <a:rPr lang="en-US" dirty="0"/>
              <a:t> show(){</a:t>
            </a:r>
            <a:r>
              <a:rPr lang="en-US" dirty="0" err="1"/>
              <a:t>System.out.println</a:t>
            </a:r>
            <a:r>
              <a:rPr lang="en-US" dirty="0"/>
              <a:t>("Welcome");}  </a:t>
            </a:r>
          </a:p>
          <a:p>
            <a:pPr marL="0" indent="0">
              <a:buNone/>
            </a:pP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TestInterface4 </a:t>
            </a:r>
            <a:r>
              <a:rPr lang="en-US" dirty="0" err="1"/>
              <a:t>obj</a:t>
            </a:r>
            <a:r>
              <a:rPr lang="en-US" dirty="0"/>
              <a:t> = </a:t>
            </a:r>
            <a:r>
              <a:rPr lang="en-US" b="1" dirty="0"/>
              <a:t>new</a:t>
            </a:r>
            <a:r>
              <a:rPr lang="en-US" dirty="0"/>
              <a:t> TestInterface4();  </a:t>
            </a:r>
          </a:p>
          <a:p>
            <a:pPr marL="0" indent="0">
              <a:buNone/>
            </a:pPr>
            <a:r>
              <a:rPr lang="en-US" dirty="0" err="1"/>
              <a:t>obj.print</a:t>
            </a:r>
            <a:r>
              <a:rPr lang="en-US" dirty="0"/>
              <a:t>();  </a:t>
            </a:r>
          </a:p>
          <a:p>
            <a:pPr marL="0" indent="0">
              <a:buNone/>
            </a:pPr>
            <a:r>
              <a:rPr lang="en-US" dirty="0" err="1"/>
              <a:t>obj.show</a:t>
            </a:r>
            <a:r>
              <a:rPr lang="en-US" dirty="0"/>
              <a:t>();  </a:t>
            </a:r>
          </a:p>
          <a:p>
            <a:pPr marL="0" indent="0">
              <a:buNone/>
            </a:pPr>
            <a:r>
              <a:rPr lang="en-US" dirty="0"/>
              <a:t> }  </a:t>
            </a:r>
          </a:p>
          <a:p>
            <a:pPr marL="0" indent="0">
              <a:buNone/>
            </a:pPr>
            <a:r>
              <a:rPr lang="en-US" dirty="0"/>
              <a:t>}  </a:t>
            </a:r>
          </a:p>
          <a:p>
            <a:endParaRPr lang="en-US" dirty="0"/>
          </a:p>
        </p:txBody>
      </p:sp>
    </p:spTree>
    <p:extLst>
      <p:ext uri="{BB962C8B-B14F-4D97-AF65-F5344CB8AC3E}">
        <p14:creationId xmlns:p14="http://schemas.microsoft.com/office/powerpoint/2010/main" val="2591189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4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Runtime Polymorphism in Java</a:t>
            </a:r>
            <a:br>
              <a:rPr lang="en-US" dirty="0"/>
            </a:b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b="1" dirty="0"/>
              <a:t>Runtime polymorphism</a:t>
            </a:r>
            <a:r>
              <a:rPr lang="en-US" dirty="0"/>
              <a:t> or </a:t>
            </a:r>
            <a:r>
              <a:rPr lang="en-US" b="1" dirty="0"/>
              <a:t>Dynamic Method Dispatch</a:t>
            </a:r>
            <a:r>
              <a:rPr lang="en-US" dirty="0"/>
              <a:t> is a process in which a call to an overridden method is resolved at runtime rather than compile-time.</a:t>
            </a:r>
          </a:p>
          <a:p>
            <a:r>
              <a:rPr lang="en-US" dirty="0"/>
              <a:t>In this process, an overridden method is called through the reference variable of a superclass. The determination of the method to be called is based on the object being referred to by the reference </a:t>
            </a:r>
            <a:r>
              <a:rPr lang="en-US" dirty="0" smtClean="0"/>
              <a:t>variable. Thus</a:t>
            </a:r>
            <a:r>
              <a:rPr lang="en-US" dirty="0"/>
              <a:t>, this determination is made at run time.</a:t>
            </a:r>
          </a:p>
          <a:p>
            <a:pPr fontAlgn="base"/>
            <a:r>
              <a:rPr lang="en-US" dirty="0"/>
              <a:t>At run-time, it depends on the type of the object being referred to (not the type of the reference variable) that determines which version of an overridden method will be executed</a:t>
            </a:r>
          </a:p>
          <a:p>
            <a:pPr fontAlgn="base"/>
            <a:r>
              <a:rPr lang="en-US" dirty="0"/>
              <a:t>A superclass reference variable can refer to a subclass object. This is also known as </a:t>
            </a:r>
            <a:r>
              <a:rPr lang="en-US" dirty="0" err="1"/>
              <a:t>upcasting</a:t>
            </a:r>
            <a:r>
              <a:rPr lang="en-US" dirty="0"/>
              <a:t>. Java uses this fact to resolve calls to overridden methods at run time.</a:t>
            </a:r>
          </a:p>
          <a:p>
            <a:endParaRPr lang="en-US" dirty="0"/>
          </a:p>
        </p:txBody>
      </p:sp>
    </p:spTree>
    <p:extLst>
      <p:ext uri="{BB962C8B-B14F-4D97-AF65-F5344CB8AC3E}">
        <p14:creationId xmlns:p14="http://schemas.microsoft.com/office/powerpoint/2010/main" val="64407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Upcasting</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i="1" u="sng" dirty="0" smtClean="0"/>
              <a:t>If </a:t>
            </a:r>
            <a:r>
              <a:rPr lang="en-US" b="1" i="1" u="sng" dirty="0"/>
              <a:t>the reference variable of Parent class refers to the object of Child class, it is known as </a:t>
            </a:r>
            <a:r>
              <a:rPr lang="en-US" b="1" i="1" u="sng" dirty="0" err="1"/>
              <a:t>upcasting</a:t>
            </a:r>
            <a:r>
              <a:rPr lang="en-US" b="1" i="1" u="sng" dirty="0"/>
              <a:t>. </a:t>
            </a:r>
            <a:endParaRPr lang="en-US" b="1" i="1" u="sng" dirty="0" smtClean="0"/>
          </a:p>
          <a:p>
            <a:pPr marL="0" indent="0">
              <a:buNone/>
            </a:pPr>
            <a:r>
              <a:rPr lang="en-US" dirty="0" smtClean="0"/>
              <a:t>For </a:t>
            </a:r>
            <a:r>
              <a:rPr lang="en-US" dirty="0"/>
              <a:t>example:</a:t>
            </a:r>
          </a:p>
          <a:p>
            <a:pPr marL="0" indent="0">
              <a:buNone/>
            </a:pPr>
            <a:r>
              <a:rPr lang="en-US" b="1" dirty="0"/>
              <a:t>class</a:t>
            </a:r>
            <a:r>
              <a:rPr lang="en-US" dirty="0"/>
              <a:t> A{}  </a:t>
            </a:r>
          </a:p>
          <a:p>
            <a:pPr marL="0" indent="0">
              <a:buNone/>
            </a:pPr>
            <a:r>
              <a:rPr lang="en-US" b="1" dirty="0"/>
              <a:t>class</a:t>
            </a:r>
            <a:r>
              <a:rPr lang="en-US" dirty="0"/>
              <a:t> B </a:t>
            </a:r>
            <a:r>
              <a:rPr lang="en-US" b="1" dirty="0"/>
              <a:t>extends</a:t>
            </a:r>
            <a:r>
              <a:rPr lang="en-US" dirty="0"/>
              <a:t> A{}  </a:t>
            </a:r>
          </a:p>
          <a:p>
            <a:pPr marL="0" indent="0">
              <a:buNone/>
            </a:pPr>
            <a:r>
              <a:rPr lang="en-US" dirty="0"/>
              <a:t>A a=</a:t>
            </a:r>
            <a:r>
              <a:rPr lang="en-US" b="1" dirty="0"/>
              <a:t>new</a:t>
            </a:r>
            <a:r>
              <a:rPr lang="en-US" dirty="0"/>
              <a:t> B();//</a:t>
            </a:r>
            <a:r>
              <a:rPr lang="en-US" dirty="0" err="1"/>
              <a:t>upcasting</a:t>
            </a:r>
            <a:r>
              <a:rPr lang="en-US" dirty="0"/>
              <a:t>  </a:t>
            </a:r>
          </a:p>
        </p:txBody>
      </p:sp>
    </p:spTree>
    <p:extLst>
      <p:ext uri="{BB962C8B-B14F-4D97-AF65-F5344CB8AC3E}">
        <p14:creationId xmlns:p14="http://schemas.microsoft.com/office/powerpoint/2010/main" val="281487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3794"/>
            <a:ext cx="6267450" cy="6445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47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Dynamic Method Dispatch</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Dynamic method dispatch allow Java to support </a:t>
            </a:r>
            <a:r>
              <a:rPr lang="en-US" dirty="0">
                <a:hlinkClick r:id="rId2"/>
              </a:rPr>
              <a:t>overriding of methods</a:t>
            </a:r>
            <a:r>
              <a:rPr lang="en-US" dirty="0"/>
              <a:t> which is central for run-time polymorphism.</a:t>
            </a:r>
          </a:p>
          <a:p>
            <a:pPr fontAlgn="base"/>
            <a:r>
              <a:rPr lang="en-US" dirty="0"/>
              <a:t>It allows a class to specify methods that will be common to all of its derivatives, while allowing subclasses to define the specific implementation of some or all of those methods.</a:t>
            </a:r>
          </a:p>
          <a:p>
            <a:pPr fontAlgn="base"/>
            <a:r>
              <a:rPr lang="en-US" dirty="0"/>
              <a:t>It also allow subclasses to add its specific methods subclasses to define the specific implementation of some.</a:t>
            </a:r>
          </a:p>
          <a:p>
            <a:endParaRPr lang="en-US" dirty="0"/>
          </a:p>
        </p:txBody>
      </p:sp>
    </p:spTree>
    <p:extLst>
      <p:ext uri="{BB962C8B-B14F-4D97-AF65-F5344CB8AC3E}">
        <p14:creationId xmlns:p14="http://schemas.microsoft.com/office/powerpoint/2010/main" val="398125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 class in Java</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A class which is declared with the abstract keyword is known as an abstract class in Java. It can have abstract and non-abstract methods (method with the body).</a:t>
            </a:r>
          </a:p>
          <a:p>
            <a:pPr marL="0" indent="0">
              <a:buNone/>
            </a:pPr>
            <a:r>
              <a:rPr lang="en-US" u="sng" dirty="0" smtClean="0"/>
              <a:t>Abstraction </a:t>
            </a:r>
            <a:r>
              <a:rPr lang="en-US" u="sng" dirty="0"/>
              <a:t>in Java</a:t>
            </a:r>
          </a:p>
          <a:p>
            <a:r>
              <a:rPr lang="en-US" b="1" dirty="0"/>
              <a:t>Abstraction</a:t>
            </a:r>
            <a:r>
              <a:rPr lang="en-US" dirty="0"/>
              <a:t> is a process of hiding the implementation details and showing only functionality to the user</a:t>
            </a:r>
            <a:r>
              <a:rPr lang="en-US" dirty="0" smtClean="0"/>
              <a:t>.</a:t>
            </a:r>
          </a:p>
          <a:p>
            <a:r>
              <a:rPr lang="en-US" dirty="0"/>
              <a:t>Another way, it shows only essential things to the user and hides the internal details, for example, sending SMS where you type the text and send the message. You don't know the internal processing about the message delivery.</a:t>
            </a:r>
          </a:p>
          <a:p>
            <a:r>
              <a:rPr lang="en-US" dirty="0"/>
              <a:t>Abstraction lets you focus on what the object does instead of how it does it.</a:t>
            </a:r>
          </a:p>
          <a:p>
            <a:pPr marL="0" indent="0">
              <a:buNone/>
            </a:pPr>
            <a:r>
              <a:rPr lang="en-US" u="sng" dirty="0"/>
              <a:t>Ways to achieve Abstraction</a:t>
            </a:r>
          </a:p>
          <a:p>
            <a:pPr marL="0" indent="0">
              <a:buNone/>
            </a:pPr>
            <a:r>
              <a:rPr lang="en-US" dirty="0"/>
              <a:t>There are two ways to achieve abstraction in java</a:t>
            </a:r>
          </a:p>
          <a:p>
            <a:r>
              <a:rPr lang="en-US" dirty="0"/>
              <a:t>Abstract class (0 to 100%)</a:t>
            </a:r>
          </a:p>
          <a:p>
            <a:r>
              <a:rPr lang="en-US" dirty="0"/>
              <a:t>Interface (100%)</a:t>
            </a:r>
          </a:p>
          <a:p>
            <a:pPr marL="0" indent="0">
              <a:buNone/>
            </a:pPr>
            <a:endParaRPr lang="en-US" dirty="0"/>
          </a:p>
          <a:p>
            <a:endParaRPr lang="en-US" dirty="0"/>
          </a:p>
        </p:txBody>
      </p:sp>
    </p:spTree>
    <p:extLst>
      <p:ext uri="{BB962C8B-B14F-4D97-AF65-F5344CB8AC3E}">
        <p14:creationId xmlns:p14="http://schemas.microsoft.com/office/powerpoint/2010/main" val="28515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a:t>Abstract class in Java</a:t>
            </a:r>
          </a:p>
          <a:p>
            <a:pPr marL="0" indent="0">
              <a:buNone/>
            </a:pPr>
            <a:r>
              <a:rPr lang="en-US" dirty="0"/>
              <a:t>A class which is declared as abstract is known as an </a:t>
            </a:r>
            <a:r>
              <a:rPr lang="en-US" b="1" dirty="0"/>
              <a:t>abstract class</a:t>
            </a:r>
            <a:r>
              <a:rPr lang="en-US" dirty="0"/>
              <a:t>. It can have abstract and non-abstract methods. It needs to be extended and its method implemented. It cannot be instantiated.</a:t>
            </a:r>
            <a:endParaRPr lang="en-US" u="sng" dirty="0"/>
          </a:p>
          <a:p>
            <a:pPr marL="0" indent="0">
              <a:buNone/>
            </a:pPr>
            <a:r>
              <a:rPr lang="en-US" u="sng" dirty="0" smtClean="0"/>
              <a:t>Rules</a:t>
            </a:r>
            <a:endParaRPr lang="en-US" u="sng" dirty="0"/>
          </a:p>
          <a:p>
            <a:r>
              <a:rPr lang="en-US" dirty="0"/>
              <a:t>An abstract class must be declared with an abstract keyword.</a:t>
            </a:r>
          </a:p>
          <a:p>
            <a:r>
              <a:rPr lang="en-US" dirty="0"/>
              <a:t>It can have abstract and non-abstract methods.</a:t>
            </a:r>
          </a:p>
          <a:p>
            <a:r>
              <a:rPr lang="en-US" dirty="0"/>
              <a:t>It cannot be instantiated.</a:t>
            </a:r>
          </a:p>
          <a:p>
            <a:r>
              <a:rPr lang="en-US" dirty="0"/>
              <a:t>It can have constructors and static methods also.</a:t>
            </a:r>
          </a:p>
          <a:p>
            <a:r>
              <a:rPr lang="en-US" dirty="0"/>
              <a:t>It can have final methods which will force the subclass not to change the body of the method.</a:t>
            </a:r>
          </a:p>
          <a:p>
            <a:pPr marL="0" indent="0">
              <a:buNone/>
            </a:pPr>
            <a:endParaRPr lang="en-US" dirty="0"/>
          </a:p>
        </p:txBody>
      </p:sp>
    </p:spTree>
    <p:extLst>
      <p:ext uri="{BB962C8B-B14F-4D97-AF65-F5344CB8AC3E}">
        <p14:creationId xmlns:p14="http://schemas.microsoft.com/office/powerpoint/2010/main" val="476932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 Method in Java</a:t>
            </a:r>
            <a:br>
              <a:rPr lang="en-US" dirty="0"/>
            </a:br>
            <a:endParaRPr lang="en-US" dirty="0"/>
          </a:p>
        </p:txBody>
      </p:sp>
      <p:sp>
        <p:nvSpPr>
          <p:cNvPr id="3" name="Content Placeholder 2"/>
          <p:cNvSpPr>
            <a:spLocks noGrp="1"/>
          </p:cNvSpPr>
          <p:nvPr>
            <p:ph idx="1"/>
          </p:nvPr>
        </p:nvSpPr>
        <p:spPr/>
        <p:txBody>
          <a:bodyPr>
            <a:normAutofit/>
          </a:bodyPr>
          <a:lstStyle/>
          <a:p>
            <a:r>
              <a:rPr lang="en-US" dirty="0"/>
              <a:t>A method which is declared as abstract and does not have implementation is known as an abstract method.</a:t>
            </a:r>
          </a:p>
          <a:p>
            <a:r>
              <a:rPr lang="en-US" b="1" dirty="0"/>
              <a:t>Example of abstract method</a:t>
            </a:r>
            <a:endParaRPr lang="en-US" dirty="0"/>
          </a:p>
          <a:p>
            <a:pPr marL="0" indent="0">
              <a:buNone/>
            </a:pPr>
            <a:r>
              <a:rPr lang="en-US" b="1" dirty="0"/>
              <a:t>abstract</a:t>
            </a:r>
            <a:r>
              <a:rPr lang="en-US" dirty="0"/>
              <a:t> </a:t>
            </a:r>
            <a:r>
              <a:rPr lang="en-US" b="1" dirty="0"/>
              <a:t>void</a:t>
            </a:r>
            <a:r>
              <a:rPr lang="en-US" dirty="0"/>
              <a:t> </a:t>
            </a:r>
            <a:r>
              <a:rPr lang="en-US" dirty="0" err="1"/>
              <a:t>printStatus</a:t>
            </a:r>
            <a:r>
              <a:rPr lang="en-US" dirty="0"/>
              <a:t>();//no method body and abstract  </a:t>
            </a:r>
          </a:p>
          <a:p>
            <a:pPr marL="0" indent="0">
              <a:buNone/>
            </a:pPr>
            <a:endParaRPr lang="en-US" dirty="0"/>
          </a:p>
          <a:p>
            <a:endParaRPr lang="en-US" dirty="0"/>
          </a:p>
        </p:txBody>
      </p:sp>
    </p:spTree>
    <p:extLst>
      <p:ext uri="{BB962C8B-B14F-4D97-AF65-F5344CB8AC3E}">
        <p14:creationId xmlns:p14="http://schemas.microsoft.com/office/powerpoint/2010/main" val="2422790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413</Words>
  <Application>Microsoft Office PowerPoint</Application>
  <PresentationFormat>On-screen Show (4:3)</PresentationFormat>
  <Paragraphs>131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Dynamic method dispatch</vt:lpstr>
      <vt:lpstr>Definition</vt:lpstr>
      <vt:lpstr>Runtime Polymorphism in Java </vt:lpstr>
      <vt:lpstr>Upcasting </vt:lpstr>
      <vt:lpstr>PowerPoint Presentation</vt:lpstr>
      <vt:lpstr>Advantages of Dynamic Method Dispatch</vt:lpstr>
      <vt:lpstr>Abstract class in Java </vt:lpstr>
      <vt:lpstr>PowerPoint Presentation</vt:lpstr>
      <vt:lpstr>Abstract Method in Java </vt:lpstr>
      <vt:lpstr>Example of Abstract class that has an abstract method </vt:lpstr>
      <vt:lpstr>Example</vt:lpstr>
      <vt:lpstr>Interface in Java </vt:lpstr>
      <vt:lpstr>Why use Java interface? </vt:lpstr>
      <vt:lpstr>How to declare an interface? </vt:lpstr>
      <vt:lpstr>PowerPoint Presentation</vt:lpstr>
      <vt:lpstr>The relationship between classes and interfaces </vt:lpstr>
      <vt:lpstr>Example</vt:lpstr>
      <vt:lpstr>Example</vt:lpstr>
      <vt:lpstr>Multiple inheritance in Java by interface </vt:lpstr>
      <vt:lpstr>PowerPoint Presentation</vt:lpstr>
      <vt:lpstr>Interface inheritance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method dispatch</dc:title>
  <dc:creator>user</dc:creator>
  <cp:lastModifiedBy>user</cp:lastModifiedBy>
  <cp:revision>9</cp:revision>
  <dcterms:created xsi:type="dcterms:W3CDTF">2019-08-28T08:34:35Z</dcterms:created>
  <dcterms:modified xsi:type="dcterms:W3CDTF">2019-08-29T03:52:23Z</dcterms:modified>
</cp:coreProperties>
</file>