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1"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62A367-6634-495C-9B8C-7492A3D3574B}"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209410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2A367-6634-495C-9B8C-7492A3D3574B}"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934887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2A367-6634-495C-9B8C-7492A3D3574B}"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117665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62A367-6634-495C-9B8C-7492A3D3574B}"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228596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62A367-6634-495C-9B8C-7492A3D3574B}"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73640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62A367-6634-495C-9B8C-7492A3D3574B}"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324292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62A367-6634-495C-9B8C-7492A3D3574B}"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3832376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62A367-6634-495C-9B8C-7492A3D3574B}"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3995300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2A367-6634-495C-9B8C-7492A3D3574B}"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365211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2A367-6634-495C-9B8C-7492A3D3574B}"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378650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62A367-6634-495C-9B8C-7492A3D3574B}"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CA66EB-ECCB-4965-996B-F5B9F38C222D}" type="slidenum">
              <a:rPr lang="en-US" smtClean="0"/>
              <a:t>‹#›</a:t>
            </a:fld>
            <a:endParaRPr lang="en-US"/>
          </a:p>
        </p:txBody>
      </p:sp>
    </p:spTree>
    <p:extLst>
      <p:ext uri="{BB962C8B-B14F-4D97-AF65-F5344CB8AC3E}">
        <p14:creationId xmlns:p14="http://schemas.microsoft.com/office/powerpoint/2010/main" val="198770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2A367-6634-495C-9B8C-7492A3D3574B}" type="datetimeFigureOut">
              <a:rPr lang="en-US" smtClean="0"/>
              <a:t>8/28/2019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CA66EB-ECCB-4965-996B-F5B9F38C222D}" type="slidenum">
              <a:rPr lang="en-US" smtClean="0"/>
              <a:t>‹#›</a:t>
            </a:fld>
            <a:endParaRPr lang="en-US"/>
          </a:p>
        </p:txBody>
      </p:sp>
    </p:spTree>
    <p:extLst>
      <p:ext uri="{BB962C8B-B14F-4D97-AF65-F5344CB8AC3E}">
        <p14:creationId xmlns:p14="http://schemas.microsoft.com/office/powerpoint/2010/main" val="1413399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384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 in Java</a:t>
            </a:r>
          </a:p>
        </p:txBody>
      </p:sp>
      <p:sp>
        <p:nvSpPr>
          <p:cNvPr id="3" name="Content Placeholder 2"/>
          <p:cNvSpPr>
            <a:spLocks noGrp="1"/>
          </p:cNvSpPr>
          <p:nvPr>
            <p:ph idx="1"/>
          </p:nvPr>
        </p:nvSpPr>
        <p:spPr/>
        <p:txBody>
          <a:bodyPr>
            <a:normAutofit fontScale="70000" lnSpcReduction="20000"/>
          </a:bodyPr>
          <a:lstStyle/>
          <a:p>
            <a:r>
              <a:rPr lang="en-US" dirty="0"/>
              <a:t>If subclass (child class) has the same method as declared in the parent class, it is known as </a:t>
            </a:r>
            <a:r>
              <a:rPr lang="en-US" b="1" dirty="0"/>
              <a:t>method overriding in Java</a:t>
            </a:r>
            <a:r>
              <a:rPr lang="en-US" dirty="0"/>
              <a:t>.</a:t>
            </a:r>
          </a:p>
          <a:p>
            <a:r>
              <a:rPr lang="en-US" dirty="0"/>
              <a:t>In other words, If a subclass provides the specific implementation of the method that has been declared by one of its parent class, it is known as method overriding</a:t>
            </a:r>
            <a:r>
              <a:rPr lang="en-US" dirty="0" smtClean="0"/>
              <a:t>.</a:t>
            </a:r>
          </a:p>
          <a:p>
            <a:pPr marL="0" indent="0">
              <a:buNone/>
            </a:pPr>
            <a:r>
              <a:rPr lang="en-US" dirty="0"/>
              <a:t>Usage of Java Method </a:t>
            </a:r>
            <a:r>
              <a:rPr lang="en-US" dirty="0" smtClean="0"/>
              <a:t>Overriding</a:t>
            </a:r>
          </a:p>
          <a:p>
            <a:r>
              <a:rPr lang="en-US" dirty="0"/>
              <a:t>Method overriding is used to provide the specific implementation of a method which is already provided by its superclass.</a:t>
            </a:r>
          </a:p>
          <a:p>
            <a:r>
              <a:rPr lang="en-US" dirty="0"/>
              <a:t>Method overriding is used for runtime polymorphism</a:t>
            </a:r>
          </a:p>
          <a:p>
            <a:pPr marL="0" indent="0">
              <a:buNone/>
            </a:pPr>
            <a:r>
              <a:rPr lang="en-US" dirty="0"/>
              <a:t>Rules for Java Method Overriding</a:t>
            </a:r>
          </a:p>
          <a:p>
            <a:r>
              <a:rPr lang="en-US" dirty="0"/>
              <a:t>The method must have the same name as in the parent class</a:t>
            </a:r>
          </a:p>
          <a:p>
            <a:r>
              <a:rPr lang="en-US" dirty="0"/>
              <a:t>The method must have the same parameter as in the parent class.</a:t>
            </a:r>
          </a:p>
          <a:p>
            <a:r>
              <a:rPr lang="en-US" dirty="0"/>
              <a:t>There must </a:t>
            </a:r>
            <a:r>
              <a:rPr lang="en-US" dirty="0" smtClean="0"/>
              <a:t>have inheritance.</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25399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//Java Program to illustrate the use of Java Method Overriding  </a:t>
            </a:r>
          </a:p>
          <a:p>
            <a:pPr marL="0" indent="0">
              <a:buNone/>
            </a:pPr>
            <a:r>
              <a:rPr lang="en-US" dirty="0"/>
              <a:t>//Creating a parent class.  </a:t>
            </a:r>
          </a:p>
          <a:p>
            <a:pPr marL="0" indent="0">
              <a:buNone/>
            </a:pPr>
            <a:r>
              <a:rPr lang="en-US" b="1" dirty="0"/>
              <a:t>class</a:t>
            </a:r>
            <a:r>
              <a:rPr lang="en-US" dirty="0"/>
              <a:t> Vehicle{  </a:t>
            </a:r>
          </a:p>
          <a:p>
            <a:pPr marL="0" indent="0">
              <a:buNone/>
            </a:pPr>
            <a:r>
              <a:rPr lang="en-US" dirty="0"/>
              <a:t>  //defining a method  </a:t>
            </a:r>
          </a:p>
          <a:p>
            <a:pPr marL="0" indent="0">
              <a:buNone/>
            </a:pPr>
            <a:r>
              <a:rPr lang="en-US" dirty="0"/>
              <a:t>  </a:t>
            </a:r>
            <a:r>
              <a:rPr lang="en-US" b="1" dirty="0"/>
              <a:t>void</a:t>
            </a:r>
            <a:r>
              <a:rPr lang="en-US" dirty="0"/>
              <a:t> run(){</a:t>
            </a:r>
            <a:r>
              <a:rPr lang="en-US" dirty="0" err="1"/>
              <a:t>System.out.println</a:t>
            </a:r>
            <a:r>
              <a:rPr lang="en-US" dirty="0"/>
              <a:t>("Vehicle is running");}  </a:t>
            </a:r>
          </a:p>
          <a:p>
            <a:pPr marL="0" indent="0">
              <a:buNone/>
            </a:pPr>
            <a:r>
              <a:rPr lang="en-US" dirty="0"/>
              <a:t>}  </a:t>
            </a:r>
          </a:p>
          <a:p>
            <a:pPr marL="0" indent="0">
              <a:buNone/>
            </a:pPr>
            <a:r>
              <a:rPr lang="en-US" dirty="0"/>
              <a:t>//Creating a child class  </a:t>
            </a:r>
          </a:p>
          <a:p>
            <a:pPr marL="0" indent="0">
              <a:buNone/>
            </a:pPr>
            <a:r>
              <a:rPr lang="en-US" b="1" dirty="0"/>
              <a:t>class</a:t>
            </a:r>
            <a:r>
              <a:rPr lang="en-US" dirty="0"/>
              <a:t> Bike2 </a:t>
            </a:r>
            <a:r>
              <a:rPr lang="en-US" b="1" dirty="0"/>
              <a:t>extends</a:t>
            </a:r>
            <a:r>
              <a:rPr lang="en-US" dirty="0"/>
              <a:t> Vehicle{  </a:t>
            </a:r>
          </a:p>
          <a:p>
            <a:pPr marL="0" indent="0">
              <a:buNone/>
            </a:pPr>
            <a:r>
              <a:rPr lang="en-US" dirty="0"/>
              <a:t>  //defining the same method as in the parent class  </a:t>
            </a:r>
          </a:p>
          <a:p>
            <a:pPr marL="0" indent="0">
              <a:buNone/>
            </a:pPr>
            <a:r>
              <a:rPr lang="en-US" dirty="0"/>
              <a:t>  </a:t>
            </a:r>
            <a:r>
              <a:rPr lang="en-US" b="1" dirty="0"/>
              <a:t>void</a:t>
            </a:r>
            <a:r>
              <a:rPr lang="en-US" dirty="0"/>
              <a:t> run(){</a:t>
            </a:r>
            <a:r>
              <a:rPr lang="en-US" dirty="0" err="1"/>
              <a:t>System.out.println</a:t>
            </a:r>
            <a:r>
              <a:rPr lang="en-US" dirty="0"/>
              <a:t>("Bike is running safely");}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Bike2 </a:t>
            </a:r>
            <a:r>
              <a:rPr lang="en-US" dirty="0" err="1"/>
              <a:t>obj</a:t>
            </a:r>
            <a:r>
              <a:rPr lang="en-US" dirty="0"/>
              <a:t> = </a:t>
            </a:r>
            <a:r>
              <a:rPr lang="en-US" b="1" dirty="0"/>
              <a:t>new</a:t>
            </a:r>
            <a:r>
              <a:rPr lang="en-US" dirty="0"/>
              <a:t> Bike2();//creating object  </a:t>
            </a:r>
          </a:p>
          <a:p>
            <a:pPr marL="0" indent="0">
              <a:buNone/>
            </a:pPr>
            <a:r>
              <a:rPr lang="en-US" dirty="0"/>
              <a:t>  </a:t>
            </a:r>
            <a:r>
              <a:rPr lang="en-US" dirty="0" err="1"/>
              <a:t>obj.run</a:t>
            </a:r>
            <a:r>
              <a:rPr lang="en-US" dirty="0"/>
              <a:t>();//calling method  </a:t>
            </a:r>
          </a:p>
          <a:p>
            <a:pPr marL="0" indent="0">
              <a:buNone/>
            </a:pPr>
            <a:r>
              <a:rPr lang="en-US" dirty="0"/>
              <a:t>  }  </a:t>
            </a:r>
          </a:p>
          <a:p>
            <a:pPr marL="0" indent="0">
              <a:buNone/>
            </a:pPr>
            <a:r>
              <a:rPr lang="en-US" dirty="0"/>
              <a:t>}  </a:t>
            </a:r>
          </a:p>
          <a:p>
            <a:r>
              <a:rPr lang="en-US" dirty="0"/>
              <a:t/>
            </a:r>
            <a:br>
              <a:rPr lang="en-US" dirty="0"/>
            </a:br>
            <a:endParaRPr lang="en-US" dirty="0"/>
          </a:p>
        </p:txBody>
      </p:sp>
    </p:spTree>
    <p:extLst>
      <p:ext uri="{BB962C8B-B14F-4D97-AF65-F5344CB8AC3E}">
        <p14:creationId xmlns:p14="http://schemas.microsoft.com/office/powerpoint/2010/main" val="74180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method </a:t>
            </a:r>
            <a:r>
              <a:rPr lang="en-US" dirty="0" err="1" smtClean="0"/>
              <a:t>overrididng</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928813"/>
            <a:ext cx="821055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3716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t/>
            </a:r>
            <a:br>
              <a:rPr lang="en-US" dirty="0" smtClean="0"/>
            </a:br>
            <a:r>
              <a:rPr lang="en-US" dirty="0" smtClean="0"/>
              <a:t>Difference </a:t>
            </a:r>
            <a:r>
              <a:rPr lang="en-US" dirty="0"/>
              <a:t>between method overloading and method overriding in java</a:t>
            </a:r>
            <a:br>
              <a:rPr lang="en-US" dirty="0"/>
            </a:br>
            <a:endParaRPr lang="en-US" dirty="0"/>
          </a:p>
        </p:txBody>
      </p:sp>
      <p:sp>
        <p:nvSpPr>
          <p:cNvPr id="3" name="Content Placeholder 2"/>
          <p:cNvSpPr>
            <a:spLocks noGrp="1"/>
          </p:cNvSpPr>
          <p:nvPr>
            <p:ph idx="1"/>
          </p:nvPr>
        </p:nvSpPr>
        <p:spPr>
          <a:xfrm>
            <a:off x="304800" y="1905000"/>
            <a:ext cx="8382000" cy="4953000"/>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667000"/>
            <a:ext cx="835342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834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Super Keyword in Java</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super</a:t>
            </a:r>
            <a:r>
              <a:rPr lang="en-US" dirty="0"/>
              <a:t> keyword in Java is a reference variable which is used to refer immediate parent class object.</a:t>
            </a:r>
          </a:p>
          <a:p>
            <a:r>
              <a:rPr lang="en-US" dirty="0"/>
              <a:t>Whenever you create the instance of subclass, an instance of parent class is created implicitly which is referred by super reference variable.</a:t>
            </a:r>
          </a:p>
          <a:p>
            <a:pPr marL="0" indent="0">
              <a:buNone/>
            </a:pPr>
            <a:r>
              <a:rPr lang="en-US" dirty="0"/>
              <a:t>Usage of Java super Keyword</a:t>
            </a:r>
          </a:p>
          <a:p>
            <a:r>
              <a:rPr lang="en-US" dirty="0"/>
              <a:t>super can be used to refer immediate parent class instance variable.</a:t>
            </a:r>
          </a:p>
          <a:p>
            <a:r>
              <a:rPr lang="en-US" dirty="0"/>
              <a:t>super can be used to invoke immediate parent class method.</a:t>
            </a:r>
          </a:p>
          <a:p>
            <a:r>
              <a:rPr lang="en-US" dirty="0"/>
              <a:t>super() can be used to invoke immediate parent class constructor.</a:t>
            </a:r>
          </a:p>
          <a:p>
            <a:endParaRPr lang="en-US" dirty="0"/>
          </a:p>
        </p:txBody>
      </p:sp>
    </p:spTree>
    <p:extLst>
      <p:ext uri="{BB962C8B-B14F-4D97-AF65-F5344CB8AC3E}">
        <p14:creationId xmlns:p14="http://schemas.microsoft.com/office/powerpoint/2010/main" val="240570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1</a:t>
            </a:r>
            <a:r>
              <a:rPr lang="en-US" dirty="0"/>
              <a:t>) super is used to refer immediate parent class instance variable.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class</a:t>
            </a:r>
            <a:r>
              <a:rPr lang="en-US" dirty="0"/>
              <a:t> Animal{  </a:t>
            </a:r>
          </a:p>
          <a:p>
            <a:pPr marL="0" indent="0">
              <a:buNone/>
            </a:pPr>
            <a:r>
              <a:rPr lang="en-US" dirty="0"/>
              <a:t>String color="white";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dirty="0"/>
              <a:t>String color="black";  </a:t>
            </a:r>
          </a:p>
          <a:p>
            <a:pPr marL="0" indent="0">
              <a:buNone/>
            </a:pPr>
            <a:r>
              <a:rPr lang="en-US" b="1" dirty="0"/>
              <a:t>void</a:t>
            </a:r>
            <a:r>
              <a:rPr lang="en-US" dirty="0"/>
              <a:t> </a:t>
            </a:r>
            <a:r>
              <a:rPr lang="en-US" dirty="0" err="1"/>
              <a:t>printColor</a:t>
            </a:r>
            <a:r>
              <a:rPr lang="en-US" dirty="0"/>
              <a:t>(){  </a:t>
            </a:r>
          </a:p>
          <a:p>
            <a:pPr marL="0" indent="0">
              <a:buNone/>
            </a:pPr>
            <a:r>
              <a:rPr lang="en-US" dirty="0" err="1"/>
              <a:t>System.out.println</a:t>
            </a:r>
            <a:r>
              <a:rPr lang="en-US" dirty="0"/>
              <a:t>(color);//prints color of Dog class  </a:t>
            </a:r>
          </a:p>
          <a:p>
            <a:pPr marL="0" indent="0">
              <a:buNone/>
            </a:pPr>
            <a:r>
              <a:rPr lang="en-US" dirty="0" err="1"/>
              <a:t>System.out.println</a:t>
            </a:r>
            <a:r>
              <a:rPr lang="en-US" dirty="0"/>
              <a:t>(</a:t>
            </a:r>
            <a:r>
              <a:rPr lang="en-US" b="1" dirty="0" err="1"/>
              <a:t>super</a:t>
            </a:r>
            <a:r>
              <a:rPr lang="en-US" dirty="0" err="1"/>
              <a:t>.color</a:t>
            </a:r>
            <a:r>
              <a:rPr lang="en-US" dirty="0"/>
              <a:t>);//prints color of Animal class  </a:t>
            </a:r>
          </a:p>
          <a:p>
            <a:pPr marL="0" indent="0">
              <a:buNone/>
            </a:pPr>
            <a:r>
              <a:rPr lang="en-US" dirty="0"/>
              <a:t>}  </a:t>
            </a:r>
          </a:p>
          <a:p>
            <a:pPr marL="0" indent="0">
              <a:buNone/>
            </a:pPr>
            <a:r>
              <a:rPr lang="en-US" dirty="0"/>
              <a:t>}  </a:t>
            </a:r>
          </a:p>
          <a:p>
            <a:pPr marL="0" indent="0">
              <a:buNone/>
            </a:pPr>
            <a:r>
              <a:rPr lang="en-US" b="1" dirty="0"/>
              <a:t>class</a:t>
            </a:r>
            <a:r>
              <a:rPr lang="en-US" dirty="0"/>
              <a:t> TestSuper1{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Dog d=</a:t>
            </a:r>
            <a:r>
              <a:rPr lang="en-US" b="1" dirty="0"/>
              <a:t>new</a:t>
            </a:r>
            <a:r>
              <a:rPr lang="en-US" dirty="0"/>
              <a:t> Dog();  </a:t>
            </a:r>
          </a:p>
          <a:p>
            <a:pPr marL="0" indent="0">
              <a:buNone/>
            </a:pPr>
            <a:r>
              <a:rPr lang="en-US" dirty="0" err="1"/>
              <a:t>d.printColor</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866264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2</a:t>
            </a:r>
            <a:r>
              <a:rPr lang="en-US" dirty="0"/>
              <a:t>) super can be used to invoke parent class method</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The super keyword can also be used to invoke parent class method. It should be used if subclass contains the same method as parent class. In other words, it is used if method is overridden.</a:t>
            </a:r>
          </a:p>
          <a:p>
            <a:pPr marL="0" indent="0">
              <a:buNone/>
            </a:pPr>
            <a:r>
              <a:rPr lang="en-US" b="1" dirty="0"/>
              <a:t>class</a:t>
            </a:r>
            <a:r>
              <a:rPr lang="en-US" dirty="0"/>
              <a:t> Animal{  </a:t>
            </a:r>
          </a:p>
          <a:p>
            <a:pPr marL="0" indent="0">
              <a:buNone/>
            </a:pPr>
            <a:r>
              <a:rPr lang="en-US" b="1" dirty="0"/>
              <a:t>void</a:t>
            </a:r>
            <a:r>
              <a:rPr lang="en-US" dirty="0"/>
              <a:t> eat(){</a:t>
            </a:r>
            <a:r>
              <a:rPr lang="en-US" dirty="0" err="1"/>
              <a:t>System.out.println</a:t>
            </a:r>
            <a:r>
              <a:rPr lang="en-US" dirty="0"/>
              <a:t>("eating...");}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b="1" dirty="0"/>
              <a:t>void</a:t>
            </a:r>
            <a:r>
              <a:rPr lang="en-US" dirty="0"/>
              <a:t> eat(){</a:t>
            </a:r>
            <a:r>
              <a:rPr lang="en-US" dirty="0" err="1"/>
              <a:t>System.out.println</a:t>
            </a:r>
            <a:r>
              <a:rPr lang="en-US" dirty="0"/>
              <a:t>("eating bread...");}  </a:t>
            </a:r>
          </a:p>
          <a:p>
            <a:pPr marL="0" indent="0">
              <a:buNone/>
            </a:pPr>
            <a:r>
              <a:rPr lang="en-US" b="1" dirty="0"/>
              <a:t>void</a:t>
            </a:r>
            <a:r>
              <a:rPr lang="en-US" dirty="0"/>
              <a:t> bark(){</a:t>
            </a:r>
            <a:r>
              <a:rPr lang="en-US" dirty="0" err="1"/>
              <a:t>System.out.println</a:t>
            </a:r>
            <a:r>
              <a:rPr lang="en-US" dirty="0"/>
              <a:t>("barking...");}  </a:t>
            </a:r>
          </a:p>
          <a:p>
            <a:pPr marL="0" indent="0">
              <a:buNone/>
            </a:pPr>
            <a:r>
              <a:rPr lang="en-US" b="1" dirty="0"/>
              <a:t>void</a:t>
            </a:r>
            <a:r>
              <a:rPr lang="en-US" dirty="0"/>
              <a:t> work(){  </a:t>
            </a:r>
          </a:p>
          <a:p>
            <a:pPr marL="0" indent="0">
              <a:buNone/>
            </a:pPr>
            <a:r>
              <a:rPr lang="en-US" b="1" dirty="0" err="1"/>
              <a:t>super</a:t>
            </a:r>
            <a:r>
              <a:rPr lang="en-US" dirty="0" err="1"/>
              <a:t>.eat</a:t>
            </a:r>
            <a:r>
              <a:rPr lang="en-US" dirty="0"/>
              <a:t>();  </a:t>
            </a:r>
          </a:p>
          <a:p>
            <a:pPr marL="0" indent="0">
              <a:buNone/>
            </a:pPr>
            <a:r>
              <a:rPr lang="en-US" dirty="0"/>
              <a:t>bark();  </a:t>
            </a:r>
          </a:p>
          <a:p>
            <a:pPr marL="0" indent="0">
              <a:buNone/>
            </a:pPr>
            <a:r>
              <a:rPr lang="en-US" dirty="0"/>
              <a:t>}  </a:t>
            </a:r>
          </a:p>
          <a:p>
            <a:pPr marL="0" indent="0">
              <a:buNone/>
            </a:pPr>
            <a:r>
              <a:rPr lang="en-US" dirty="0"/>
              <a:t>}  </a:t>
            </a:r>
          </a:p>
          <a:p>
            <a:pPr marL="0" indent="0">
              <a:buNone/>
            </a:pPr>
            <a:r>
              <a:rPr lang="en-US" b="1" dirty="0"/>
              <a:t>class</a:t>
            </a:r>
            <a:r>
              <a:rPr lang="en-US" dirty="0"/>
              <a:t> TestSuper2{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Dog d=</a:t>
            </a:r>
            <a:r>
              <a:rPr lang="en-US" b="1" dirty="0"/>
              <a:t>new</a:t>
            </a:r>
            <a:r>
              <a:rPr lang="en-US" dirty="0"/>
              <a:t> Dog();  </a:t>
            </a:r>
          </a:p>
          <a:p>
            <a:pPr marL="0" indent="0">
              <a:buNone/>
            </a:pPr>
            <a:r>
              <a:rPr lang="en-US" dirty="0" err="1"/>
              <a:t>d.work</a:t>
            </a: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792417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3</a:t>
            </a:r>
            <a:r>
              <a:rPr lang="en-US" dirty="0"/>
              <a:t>) super is used to invoke parent class constructor.</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class</a:t>
            </a:r>
            <a:r>
              <a:rPr lang="en-US" dirty="0"/>
              <a:t> Animal{  </a:t>
            </a:r>
          </a:p>
          <a:p>
            <a:pPr marL="0" indent="0">
              <a:buNone/>
            </a:pPr>
            <a:r>
              <a:rPr lang="en-US" dirty="0"/>
              <a:t>Animal(){</a:t>
            </a:r>
            <a:r>
              <a:rPr lang="en-US" dirty="0" err="1"/>
              <a:t>System.out.println</a:t>
            </a:r>
            <a:r>
              <a:rPr lang="en-US" dirty="0"/>
              <a:t>("animal is created");}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dirty="0"/>
              <a:t>Dog(){  </a:t>
            </a:r>
          </a:p>
          <a:p>
            <a:pPr marL="0" indent="0">
              <a:buNone/>
            </a:pPr>
            <a:r>
              <a:rPr lang="en-US" b="1" dirty="0"/>
              <a:t>super</a:t>
            </a:r>
            <a:r>
              <a:rPr lang="en-US" dirty="0"/>
              <a:t>();  </a:t>
            </a:r>
          </a:p>
          <a:p>
            <a:pPr marL="0" indent="0">
              <a:buNone/>
            </a:pPr>
            <a:r>
              <a:rPr lang="en-US" dirty="0" err="1"/>
              <a:t>System.out.println</a:t>
            </a:r>
            <a:r>
              <a:rPr lang="en-US" dirty="0"/>
              <a:t>("dog is created");  </a:t>
            </a:r>
          </a:p>
          <a:p>
            <a:pPr marL="0" indent="0">
              <a:buNone/>
            </a:pPr>
            <a:r>
              <a:rPr lang="en-US" dirty="0"/>
              <a:t>}  </a:t>
            </a:r>
          </a:p>
          <a:p>
            <a:pPr marL="0" indent="0">
              <a:buNone/>
            </a:pPr>
            <a:r>
              <a:rPr lang="en-US" dirty="0"/>
              <a:t>}  </a:t>
            </a:r>
          </a:p>
          <a:p>
            <a:pPr marL="0" indent="0">
              <a:buNone/>
            </a:pPr>
            <a:r>
              <a:rPr lang="en-US" b="1" dirty="0"/>
              <a:t>class</a:t>
            </a:r>
            <a:r>
              <a:rPr lang="en-US" dirty="0"/>
              <a:t> TestSuper3{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Dog d=</a:t>
            </a:r>
            <a:r>
              <a:rPr lang="en-US" b="1" dirty="0"/>
              <a:t>new</a:t>
            </a:r>
            <a:r>
              <a:rPr lang="en-US" dirty="0"/>
              <a:t> Dog();  </a:t>
            </a:r>
          </a:p>
          <a:p>
            <a:pPr marL="0" indent="0">
              <a:buNone/>
            </a:pPr>
            <a:r>
              <a:rPr lang="en-US" dirty="0"/>
              <a:t>}}  </a:t>
            </a:r>
          </a:p>
          <a:p>
            <a:endParaRPr lang="en-US" dirty="0"/>
          </a:p>
        </p:txBody>
      </p:sp>
    </p:spTree>
    <p:extLst>
      <p:ext uri="{BB962C8B-B14F-4D97-AF65-F5344CB8AC3E}">
        <p14:creationId xmlns:p14="http://schemas.microsoft.com/office/powerpoint/2010/main" val="388942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super() is added in each class constructor automatically by compiler if there is no super() or this().</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3449782"/>
            <a:ext cx="614362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43000" y="5410200"/>
            <a:ext cx="7467600" cy="923330"/>
          </a:xfrm>
          <a:prstGeom prst="rect">
            <a:avLst/>
          </a:prstGeom>
        </p:spPr>
        <p:txBody>
          <a:bodyPr wrap="square">
            <a:spAutoFit/>
          </a:bodyPr>
          <a:lstStyle/>
          <a:p>
            <a:r>
              <a:rPr lang="en-US" dirty="0"/>
              <a:t>As we know well that default constructor is provided by compiler automatically if there is no constructor. But, it also adds super() as the first statement.</a:t>
            </a:r>
          </a:p>
        </p:txBody>
      </p:sp>
    </p:spTree>
    <p:extLst>
      <p:ext uri="{BB962C8B-B14F-4D97-AF65-F5344CB8AC3E}">
        <p14:creationId xmlns:p14="http://schemas.microsoft.com/office/powerpoint/2010/main" val="206210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Final Keyword In Java</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b="1" dirty="0"/>
              <a:t>final keyword</a:t>
            </a:r>
            <a:r>
              <a:rPr lang="en-US" dirty="0"/>
              <a:t> in java is used to restrict the user. The java final keyword can be used in many context. Final can be:</a:t>
            </a:r>
          </a:p>
          <a:p>
            <a:r>
              <a:rPr lang="en-US" dirty="0"/>
              <a:t>variable</a:t>
            </a:r>
          </a:p>
          <a:p>
            <a:r>
              <a:rPr lang="en-US" dirty="0"/>
              <a:t>method</a:t>
            </a:r>
          </a:p>
          <a:p>
            <a:r>
              <a:rPr lang="en-US" dirty="0"/>
              <a:t>class</a:t>
            </a:r>
          </a:p>
          <a:p>
            <a:pPr marL="0" indent="0">
              <a:buNone/>
            </a:pPr>
            <a:r>
              <a:rPr lang="en-US" dirty="0"/>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a:t>
            </a:r>
          </a:p>
          <a:p>
            <a:endParaRPr lang="en-US" dirty="0"/>
          </a:p>
        </p:txBody>
      </p:sp>
    </p:spTree>
    <p:extLst>
      <p:ext uri="{BB962C8B-B14F-4D97-AF65-F5344CB8AC3E}">
        <p14:creationId xmlns:p14="http://schemas.microsoft.com/office/powerpoint/2010/main" val="7700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Inheritance in Java</a:t>
            </a:r>
            <a:r>
              <a:rPr lang="en-US" dirty="0"/>
              <a:t> is a mechanism in which one object acquires all the properties and behaviors of a parent object. It is an important part of </a:t>
            </a:r>
            <a:r>
              <a:rPr lang="en-US" dirty="0" smtClean="0"/>
              <a:t>OOPs. </a:t>
            </a:r>
            <a:r>
              <a:rPr lang="en-US" dirty="0"/>
              <a:t>Inheritance represents the </a:t>
            </a:r>
            <a:r>
              <a:rPr lang="en-US" b="1" dirty="0"/>
              <a:t>IS-A relationship</a:t>
            </a:r>
            <a:r>
              <a:rPr lang="en-US" dirty="0"/>
              <a:t> which is also known as a </a:t>
            </a:r>
            <a:r>
              <a:rPr lang="en-US" i="1" dirty="0"/>
              <a:t>parent-child</a:t>
            </a:r>
            <a:r>
              <a:rPr lang="en-US" dirty="0"/>
              <a:t> relationship</a:t>
            </a:r>
            <a:r>
              <a:rPr lang="en-US" dirty="0" smtClean="0"/>
              <a:t>.</a:t>
            </a:r>
          </a:p>
          <a:p>
            <a:pPr marL="0" indent="0">
              <a:buNone/>
            </a:pPr>
            <a:r>
              <a:rPr lang="en-US" dirty="0"/>
              <a:t>Why use inheritance in java</a:t>
            </a:r>
          </a:p>
          <a:p>
            <a:r>
              <a:rPr lang="en-US" dirty="0"/>
              <a:t>For Method Overriding (so runtime polymorphism can be achieved).</a:t>
            </a:r>
          </a:p>
          <a:p>
            <a:r>
              <a:rPr lang="en-US" dirty="0"/>
              <a:t>For Code Reusability.</a:t>
            </a:r>
          </a:p>
          <a:p>
            <a:endParaRPr lang="en-US" dirty="0"/>
          </a:p>
        </p:txBody>
      </p:sp>
    </p:spTree>
    <p:extLst>
      <p:ext uri="{BB962C8B-B14F-4D97-AF65-F5344CB8AC3E}">
        <p14:creationId xmlns:p14="http://schemas.microsoft.com/office/powerpoint/2010/main" val="3584624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Java final variable</a:t>
            </a:r>
            <a:br>
              <a:rPr lang="en-US" dirty="0"/>
            </a:b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endParaRPr lang="en-US" dirty="0" smtClean="0"/>
          </a:p>
          <a:p>
            <a:r>
              <a:rPr lang="en-US" dirty="0" smtClean="0"/>
              <a:t>If </a:t>
            </a:r>
            <a:r>
              <a:rPr lang="en-US" dirty="0"/>
              <a:t>you make any variable as final, you cannot change the value of final variable(It will be constant).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27051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534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class</a:t>
            </a:r>
            <a:r>
              <a:rPr lang="en-US" dirty="0"/>
              <a:t> Bike9{  </a:t>
            </a:r>
          </a:p>
          <a:p>
            <a:pPr marL="0" indent="0">
              <a:buNone/>
            </a:pPr>
            <a:r>
              <a:rPr lang="en-US" dirty="0"/>
              <a:t> </a:t>
            </a:r>
            <a:r>
              <a:rPr lang="en-US" b="1" dirty="0"/>
              <a:t>final</a:t>
            </a:r>
            <a:r>
              <a:rPr lang="en-US" dirty="0"/>
              <a:t> </a:t>
            </a:r>
            <a:r>
              <a:rPr lang="en-US" b="1" dirty="0" err="1"/>
              <a:t>int</a:t>
            </a:r>
            <a:r>
              <a:rPr lang="en-US" dirty="0"/>
              <a:t> </a:t>
            </a:r>
            <a:r>
              <a:rPr lang="en-US" dirty="0" err="1"/>
              <a:t>speedlimit</a:t>
            </a:r>
            <a:r>
              <a:rPr lang="en-US" dirty="0"/>
              <a:t>=90;//final variable  </a:t>
            </a:r>
          </a:p>
          <a:p>
            <a:pPr marL="0" indent="0">
              <a:buNone/>
            </a:pPr>
            <a:r>
              <a:rPr lang="en-US" dirty="0"/>
              <a:t> </a:t>
            </a:r>
            <a:r>
              <a:rPr lang="en-US" b="1" dirty="0"/>
              <a:t>void</a:t>
            </a:r>
            <a:r>
              <a:rPr lang="en-US" dirty="0"/>
              <a:t> run(){  </a:t>
            </a:r>
          </a:p>
          <a:p>
            <a:pPr marL="0" indent="0">
              <a:buNone/>
            </a:pPr>
            <a:r>
              <a:rPr lang="en-US" dirty="0"/>
              <a:t>  </a:t>
            </a:r>
            <a:r>
              <a:rPr lang="en-US" dirty="0" err="1"/>
              <a:t>speedlimit</a:t>
            </a:r>
            <a:r>
              <a:rPr lang="en-US" dirty="0"/>
              <a:t>=400;  </a:t>
            </a:r>
          </a:p>
          <a:p>
            <a:pPr marL="0" indent="0">
              <a:buNone/>
            </a:pPr>
            <a:r>
              <a:rPr lang="en-US" dirty="0"/>
              <a:t> }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Bike9 </a:t>
            </a:r>
            <a:r>
              <a:rPr lang="en-US" dirty="0" err="1"/>
              <a:t>obj</a:t>
            </a:r>
            <a:r>
              <a:rPr lang="en-US" dirty="0"/>
              <a:t>=</a:t>
            </a:r>
            <a:r>
              <a:rPr lang="en-US" b="1" dirty="0"/>
              <a:t>new</a:t>
            </a:r>
            <a:r>
              <a:rPr lang="en-US" dirty="0"/>
              <a:t>  Bike9();  </a:t>
            </a:r>
          </a:p>
          <a:p>
            <a:pPr marL="0" indent="0">
              <a:buNone/>
            </a:pPr>
            <a:r>
              <a:rPr lang="en-US" dirty="0"/>
              <a:t> </a:t>
            </a:r>
            <a:r>
              <a:rPr lang="en-US" dirty="0" err="1"/>
              <a:t>obj.run</a:t>
            </a:r>
            <a:r>
              <a:rPr lang="en-US" dirty="0"/>
              <a:t>();  </a:t>
            </a:r>
          </a:p>
          <a:p>
            <a:pPr marL="0" indent="0">
              <a:buNone/>
            </a:pPr>
            <a:r>
              <a:rPr lang="en-US" dirty="0"/>
              <a:t> }  </a:t>
            </a:r>
          </a:p>
          <a:p>
            <a:pPr marL="0" indent="0">
              <a:buNone/>
            </a:pPr>
            <a:r>
              <a:rPr lang="en-US" dirty="0"/>
              <a:t>}//end of class  </a:t>
            </a:r>
          </a:p>
          <a:p>
            <a:endParaRPr lang="en-US" dirty="0"/>
          </a:p>
        </p:txBody>
      </p:sp>
    </p:spTree>
    <p:extLst>
      <p:ext uri="{BB962C8B-B14F-4D97-AF65-F5344CB8AC3E}">
        <p14:creationId xmlns:p14="http://schemas.microsoft.com/office/powerpoint/2010/main" val="809010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Java final method</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If you make any method as final, you cannot override it.</a:t>
            </a:r>
          </a:p>
          <a:p>
            <a:pPr marL="0" indent="0">
              <a:buNone/>
            </a:pPr>
            <a:endParaRPr lang="en-US" dirty="0" smtClean="0"/>
          </a:p>
          <a:p>
            <a:pPr marL="0" indent="0">
              <a:buNone/>
            </a:pPr>
            <a:endParaRPr lang="en-US" dirty="0"/>
          </a:p>
          <a:p>
            <a:pPr marL="0" indent="0">
              <a:buNone/>
            </a:pPr>
            <a:r>
              <a:rPr lang="en-US" dirty="0" smtClean="0"/>
              <a:t>Example </a:t>
            </a:r>
            <a:r>
              <a:rPr lang="en-US" dirty="0"/>
              <a:t>of final method</a:t>
            </a:r>
          </a:p>
          <a:p>
            <a:pPr marL="0" indent="0">
              <a:buNone/>
            </a:pPr>
            <a:r>
              <a:rPr lang="en-US" b="1" dirty="0"/>
              <a:t>class</a:t>
            </a:r>
            <a:r>
              <a:rPr lang="en-US" dirty="0"/>
              <a:t> Bike{  </a:t>
            </a:r>
          </a:p>
          <a:p>
            <a:pPr marL="0" indent="0">
              <a:buNone/>
            </a:pPr>
            <a:r>
              <a:rPr lang="en-US" dirty="0"/>
              <a:t>  </a:t>
            </a:r>
            <a:r>
              <a:rPr lang="en-US" b="1" dirty="0"/>
              <a:t>final</a:t>
            </a:r>
            <a:r>
              <a:rPr lang="en-US" dirty="0"/>
              <a:t> </a:t>
            </a:r>
            <a:r>
              <a:rPr lang="en-US" b="1" dirty="0"/>
              <a:t>void</a:t>
            </a:r>
            <a:r>
              <a:rPr lang="en-US" dirty="0"/>
              <a:t> run(){</a:t>
            </a:r>
            <a:r>
              <a:rPr lang="en-US" dirty="0" err="1"/>
              <a:t>System.out.println</a:t>
            </a:r>
            <a:r>
              <a:rPr lang="en-US" dirty="0"/>
              <a:t>("running");}  </a:t>
            </a:r>
          </a:p>
          <a:p>
            <a:pPr marL="0" indent="0">
              <a:buNone/>
            </a:pPr>
            <a:r>
              <a:rPr lang="en-US" dirty="0"/>
              <a:t>}  </a:t>
            </a:r>
          </a:p>
          <a:p>
            <a:pPr marL="0" indent="0">
              <a:buNone/>
            </a:pPr>
            <a:r>
              <a:rPr lang="en-US" dirty="0"/>
              <a:t>     </a:t>
            </a:r>
          </a:p>
          <a:p>
            <a:pPr marL="0" indent="0">
              <a:buNone/>
            </a:pPr>
            <a:r>
              <a:rPr lang="en-US" b="1" dirty="0"/>
              <a:t>class</a:t>
            </a:r>
            <a:r>
              <a:rPr lang="en-US" dirty="0"/>
              <a:t> Honda </a:t>
            </a:r>
            <a:r>
              <a:rPr lang="en-US" b="1" dirty="0"/>
              <a:t>extends</a:t>
            </a:r>
            <a:r>
              <a:rPr lang="en-US" dirty="0"/>
              <a:t> Bike{  </a:t>
            </a:r>
          </a:p>
          <a:p>
            <a:pPr marL="0" indent="0">
              <a:buNone/>
            </a:pPr>
            <a:r>
              <a:rPr lang="en-US" dirty="0"/>
              <a:t>   </a:t>
            </a:r>
            <a:r>
              <a:rPr lang="en-US" b="1" dirty="0"/>
              <a:t>void</a:t>
            </a:r>
            <a:r>
              <a:rPr lang="en-US" dirty="0"/>
              <a:t> run(){</a:t>
            </a:r>
            <a:r>
              <a:rPr lang="en-US" dirty="0" err="1"/>
              <a:t>System.out.println</a:t>
            </a:r>
            <a:r>
              <a:rPr lang="en-US" dirty="0"/>
              <a:t>("running safely with 100kmph");}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Honda </a:t>
            </a:r>
            <a:r>
              <a:rPr lang="en-US" dirty="0" err="1"/>
              <a:t>honda</a:t>
            </a:r>
            <a:r>
              <a:rPr lang="en-US" dirty="0"/>
              <a:t>= </a:t>
            </a:r>
            <a:r>
              <a:rPr lang="en-US" b="1" dirty="0"/>
              <a:t>new</a:t>
            </a:r>
            <a:r>
              <a:rPr lang="en-US" dirty="0"/>
              <a:t> Honda();  </a:t>
            </a:r>
          </a:p>
          <a:p>
            <a:pPr marL="0" indent="0">
              <a:buNone/>
            </a:pPr>
            <a:r>
              <a:rPr lang="en-US" dirty="0"/>
              <a:t>   </a:t>
            </a:r>
            <a:r>
              <a:rPr lang="en-US" dirty="0" err="1"/>
              <a:t>honda.run</a:t>
            </a:r>
            <a:r>
              <a:rPr lang="en-US" dirty="0"/>
              <a:t>();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1759495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Java final class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If you make any class as final, you cannot extend it</a:t>
            </a:r>
            <a:r>
              <a:rPr lang="en-US" dirty="0" smtClean="0"/>
              <a:t>.</a:t>
            </a:r>
          </a:p>
          <a:p>
            <a:pPr marL="0" indent="0">
              <a:buNone/>
            </a:pPr>
            <a:endParaRPr lang="en-US" dirty="0" smtClean="0"/>
          </a:p>
          <a:p>
            <a:pPr marL="0" indent="0">
              <a:buNone/>
            </a:pPr>
            <a:endParaRPr lang="en-US" dirty="0"/>
          </a:p>
          <a:p>
            <a:pPr marL="0" indent="0">
              <a:buNone/>
            </a:pPr>
            <a:r>
              <a:rPr lang="en-US" dirty="0" smtClean="0"/>
              <a:t>Example </a:t>
            </a:r>
            <a:r>
              <a:rPr lang="en-US" dirty="0"/>
              <a:t>of final class</a:t>
            </a:r>
          </a:p>
          <a:p>
            <a:pPr marL="0" indent="0">
              <a:buNone/>
            </a:pPr>
            <a:r>
              <a:rPr lang="en-US" b="1" dirty="0"/>
              <a:t>final</a:t>
            </a:r>
            <a:r>
              <a:rPr lang="en-US" dirty="0"/>
              <a:t> </a:t>
            </a:r>
            <a:r>
              <a:rPr lang="en-US" b="1" dirty="0"/>
              <a:t>class</a:t>
            </a:r>
            <a:r>
              <a:rPr lang="en-US" dirty="0"/>
              <a:t> Bike{}  </a:t>
            </a:r>
          </a:p>
          <a:p>
            <a:pPr marL="0" indent="0">
              <a:buNone/>
            </a:pPr>
            <a:r>
              <a:rPr lang="en-US" dirty="0"/>
              <a:t>  </a:t>
            </a:r>
          </a:p>
          <a:p>
            <a:pPr marL="0" indent="0">
              <a:buNone/>
            </a:pPr>
            <a:r>
              <a:rPr lang="en-US" b="1" dirty="0"/>
              <a:t>class</a:t>
            </a:r>
            <a:r>
              <a:rPr lang="en-US" dirty="0"/>
              <a:t> Honda1 </a:t>
            </a:r>
            <a:r>
              <a:rPr lang="en-US" b="1" dirty="0"/>
              <a:t>extends</a:t>
            </a:r>
            <a:r>
              <a:rPr lang="en-US" dirty="0"/>
              <a:t> Bike{  </a:t>
            </a:r>
          </a:p>
          <a:p>
            <a:pPr marL="0" indent="0">
              <a:buNone/>
            </a:pPr>
            <a:r>
              <a:rPr lang="en-US" dirty="0"/>
              <a:t>  </a:t>
            </a:r>
            <a:r>
              <a:rPr lang="en-US" b="1" dirty="0"/>
              <a:t>void</a:t>
            </a:r>
            <a:r>
              <a:rPr lang="en-US" dirty="0"/>
              <a:t> run(){</a:t>
            </a:r>
            <a:r>
              <a:rPr lang="en-US" dirty="0" err="1"/>
              <a:t>System.out.println</a:t>
            </a:r>
            <a:r>
              <a:rPr lang="en-US" dirty="0"/>
              <a:t>("running safely with 100kmph");}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Honda1 </a:t>
            </a:r>
            <a:r>
              <a:rPr lang="en-US" dirty="0" err="1"/>
              <a:t>honda</a:t>
            </a:r>
            <a:r>
              <a:rPr lang="en-US" dirty="0"/>
              <a:t>= </a:t>
            </a:r>
            <a:r>
              <a:rPr lang="en-US" b="1" dirty="0"/>
              <a:t>new</a:t>
            </a:r>
            <a:r>
              <a:rPr lang="en-US" dirty="0"/>
              <a:t> Honda1();  </a:t>
            </a:r>
          </a:p>
          <a:p>
            <a:pPr marL="0" indent="0">
              <a:buNone/>
            </a:pPr>
            <a:r>
              <a:rPr lang="en-US" dirty="0"/>
              <a:t>  </a:t>
            </a:r>
            <a:r>
              <a:rPr lang="en-US" dirty="0" err="1"/>
              <a:t>honda.run</a:t>
            </a:r>
            <a:r>
              <a:rPr lang="en-US" dirty="0"/>
              <a:t>();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139394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Q) Is final method inherited?</a:t>
            </a:r>
          </a:p>
          <a:p>
            <a:r>
              <a:rPr lang="en-US" b="1" dirty="0"/>
              <a:t>Q) Can we declare a constructor final?</a:t>
            </a:r>
          </a:p>
          <a:p>
            <a:r>
              <a:rPr lang="en-US" b="1" dirty="0" smtClean="0"/>
              <a:t>What </a:t>
            </a:r>
            <a:r>
              <a:rPr lang="en-US" b="1" dirty="0"/>
              <a:t>is final parameter?</a:t>
            </a:r>
          </a:p>
          <a:p>
            <a:pPr marL="0" indent="0">
              <a:buNone/>
            </a:pPr>
            <a:r>
              <a:rPr lang="en-US" dirty="0"/>
              <a:t>If you declare any parameter as final, you cannot change the value of it.</a:t>
            </a:r>
          </a:p>
          <a:p>
            <a:pPr marL="0" indent="0">
              <a:buNone/>
            </a:pPr>
            <a:r>
              <a:rPr lang="en-US" b="1" dirty="0"/>
              <a:t>class</a:t>
            </a:r>
            <a:r>
              <a:rPr lang="en-US" dirty="0"/>
              <a:t> Bike11{  </a:t>
            </a:r>
          </a:p>
          <a:p>
            <a:pPr marL="0" indent="0">
              <a:buNone/>
            </a:pPr>
            <a:r>
              <a:rPr lang="en-US" dirty="0"/>
              <a:t>  </a:t>
            </a:r>
            <a:r>
              <a:rPr lang="en-US" b="1" dirty="0" err="1"/>
              <a:t>int</a:t>
            </a:r>
            <a:r>
              <a:rPr lang="en-US" dirty="0"/>
              <a:t> cube(</a:t>
            </a:r>
            <a:r>
              <a:rPr lang="en-US" b="1" dirty="0"/>
              <a:t>final</a:t>
            </a:r>
            <a:r>
              <a:rPr lang="en-US" dirty="0"/>
              <a:t> </a:t>
            </a:r>
            <a:r>
              <a:rPr lang="en-US" b="1" dirty="0" err="1"/>
              <a:t>int</a:t>
            </a:r>
            <a:r>
              <a:rPr lang="en-US" dirty="0"/>
              <a:t> n){  </a:t>
            </a:r>
          </a:p>
          <a:p>
            <a:pPr marL="0" indent="0">
              <a:buNone/>
            </a:pPr>
            <a:r>
              <a:rPr lang="en-US" dirty="0"/>
              <a:t>   n=n+2;//can't be changed as n is final  </a:t>
            </a:r>
          </a:p>
          <a:p>
            <a:pPr marL="0" indent="0">
              <a:buNone/>
            </a:pPr>
            <a:r>
              <a:rPr lang="en-US" dirty="0"/>
              <a:t>   n*n*n;  </a:t>
            </a:r>
          </a:p>
          <a:p>
            <a:pPr marL="0" indent="0">
              <a:buNone/>
            </a:pPr>
            <a:r>
              <a:rPr lang="en-US" dirty="0"/>
              <a:t>  }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Bike11 b=</a:t>
            </a:r>
            <a:r>
              <a:rPr lang="en-US" b="1" dirty="0"/>
              <a:t>new</a:t>
            </a:r>
            <a:r>
              <a:rPr lang="en-US" dirty="0"/>
              <a:t> Bike11();  </a:t>
            </a:r>
          </a:p>
          <a:p>
            <a:pPr marL="0" indent="0">
              <a:buNone/>
            </a:pPr>
            <a:r>
              <a:rPr lang="en-US" dirty="0"/>
              <a:t>    </a:t>
            </a:r>
            <a:r>
              <a:rPr lang="en-US" dirty="0" err="1"/>
              <a:t>b.cube</a:t>
            </a:r>
            <a:r>
              <a:rPr lang="en-US" dirty="0"/>
              <a:t>(5);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177471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What </a:t>
            </a:r>
            <a:r>
              <a:rPr lang="en-US"/>
              <a:t>is blank or uninitialized final variable?</a:t>
            </a:r>
            <a:br>
              <a:rPr lang="en-US"/>
            </a:br>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A final variable that is not initialized at the time of declaration is known as blank final variable.</a:t>
            </a:r>
          </a:p>
          <a:p>
            <a:pPr marL="0" indent="0">
              <a:buNone/>
            </a:pPr>
            <a:r>
              <a:rPr lang="en-US" dirty="0" smtClean="0"/>
              <a:t>If you want to create a variable that is initialized at the time of creating object and once initialized may not be changed, it is useful. For example PAN CARD number of an employee.</a:t>
            </a:r>
          </a:p>
          <a:p>
            <a:pPr marL="0" indent="0">
              <a:buNone/>
            </a:pPr>
            <a:r>
              <a:rPr lang="en-US" dirty="0" smtClean="0"/>
              <a:t>It can be initialized only in constructor.</a:t>
            </a:r>
          </a:p>
          <a:p>
            <a:pPr marL="0" indent="0">
              <a:buNone/>
            </a:pPr>
            <a:r>
              <a:rPr lang="en-US" dirty="0" err="1" smtClean="0"/>
              <a:t>Que</a:t>
            </a:r>
            <a:r>
              <a:rPr lang="en-US" dirty="0" smtClean="0"/>
              <a:t>) Can we initialize blank final variable?</a:t>
            </a:r>
          </a:p>
          <a:p>
            <a:pPr marL="0" indent="0">
              <a:buNone/>
            </a:pPr>
            <a:r>
              <a:rPr lang="en-US" dirty="0" smtClean="0"/>
              <a:t>Yes, but only in constructor</a:t>
            </a:r>
          </a:p>
          <a:p>
            <a:endParaRPr lang="en-US" dirty="0"/>
          </a:p>
        </p:txBody>
      </p:sp>
    </p:spTree>
    <p:extLst>
      <p:ext uri="{BB962C8B-B14F-4D97-AF65-F5344CB8AC3E}">
        <p14:creationId xmlns:p14="http://schemas.microsoft.com/office/powerpoint/2010/main" val="17886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syntax of Java Inheritance</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class</a:t>
            </a:r>
            <a:r>
              <a:rPr lang="en-US" dirty="0"/>
              <a:t> Subclass-name </a:t>
            </a:r>
            <a:r>
              <a:rPr lang="en-US" b="1" dirty="0"/>
              <a:t>extends</a:t>
            </a:r>
            <a:r>
              <a:rPr lang="en-US" dirty="0"/>
              <a:t> Superclass-name  </a:t>
            </a:r>
          </a:p>
          <a:p>
            <a:pPr marL="0" indent="0">
              <a:buNone/>
            </a:pPr>
            <a:r>
              <a:rPr lang="en-US" dirty="0"/>
              <a:t>{  </a:t>
            </a:r>
          </a:p>
          <a:p>
            <a:pPr marL="0" indent="0">
              <a:buNone/>
            </a:pPr>
            <a:r>
              <a:rPr lang="en-US" dirty="0"/>
              <a:t>   //methods and fields  </a:t>
            </a:r>
          </a:p>
          <a:p>
            <a:pPr marL="0" indent="0">
              <a:buNone/>
            </a:pPr>
            <a:r>
              <a:rPr lang="en-US" dirty="0"/>
              <a:t>}  </a:t>
            </a:r>
            <a:endParaRPr lang="en-US" dirty="0" smtClean="0"/>
          </a:p>
          <a:p>
            <a:r>
              <a:rPr lang="en-US" dirty="0"/>
              <a:t>The </a:t>
            </a:r>
            <a:r>
              <a:rPr lang="en-US" b="1" dirty="0"/>
              <a:t>extends keyword</a:t>
            </a:r>
            <a:r>
              <a:rPr lang="en-US" dirty="0"/>
              <a:t> indicates that you are making a new class that derives from an existing class. The meaning of "extends" is to increase the functionality.</a:t>
            </a:r>
          </a:p>
          <a:p>
            <a:r>
              <a:rPr lang="en-US" dirty="0"/>
              <a:t>In the terminology of Java, a class which is inherited is called a parent or superclass, and the new class is called child or subclass.</a:t>
            </a:r>
          </a:p>
          <a:p>
            <a:pPr marL="0" indent="0">
              <a:buNone/>
            </a:pPr>
            <a:endParaRPr lang="en-US" dirty="0"/>
          </a:p>
          <a:p>
            <a:endParaRPr lang="en-US" dirty="0"/>
          </a:p>
        </p:txBody>
      </p:sp>
    </p:spTree>
    <p:extLst>
      <p:ext uri="{BB962C8B-B14F-4D97-AF65-F5344CB8AC3E}">
        <p14:creationId xmlns:p14="http://schemas.microsoft.com/office/powerpoint/2010/main" val="217130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class</a:t>
            </a:r>
            <a:r>
              <a:rPr lang="en-US" dirty="0"/>
              <a:t> Employee{  </a:t>
            </a:r>
          </a:p>
          <a:p>
            <a:pPr marL="0" indent="0">
              <a:buNone/>
            </a:pPr>
            <a:r>
              <a:rPr lang="en-US" dirty="0"/>
              <a:t> </a:t>
            </a:r>
            <a:r>
              <a:rPr lang="en-US" b="1" dirty="0"/>
              <a:t>float</a:t>
            </a:r>
            <a:r>
              <a:rPr lang="en-US" dirty="0"/>
              <a:t> salary=40000;  </a:t>
            </a:r>
          </a:p>
          <a:p>
            <a:pPr marL="0" indent="0">
              <a:buNone/>
            </a:pPr>
            <a:r>
              <a:rPr lang="en-US" dirty="0"/>
              <a:t>}  </a:t>
            </a:r>
          </a:p>
          <a:p>
            <a:pPr marL="0" indent="0">
              <a:buNone/>
            </a:pPr>
            <a:r>
              <a:rPr lang="en-US" b="1" dirty="0"/>
              <a:t>class</a:t>
            </a:r>
            <a:r>
              <a:rPr lang="en-US" dirty="0"/>
              <a:t> Programmer </a:t>
            </a:r>
            <a:r>
              <a:rPr lang="en-US" b="1" dirty="0"/>
              <a:t>extends</a:t>
            </a:r>
            <a:r>
              <a:rPr lang="en-US" dirty="0"/>
              <a:t> Employee{  </a:t>
            </a:r>
          </a:p>
          <a:p>
            <a:pPr marL="0" indent="0">
              <a:buNone/>
            </a:pPr>
            <a:r>
              <a:rPr lang="en-US" dirty="0"/>
              <a:t> </a:t>
            </a:r>
            <a:r>
              <a:rPr lang="en-US" b="1" dirty="0" err="1"/>
              <a:t>int</a:t>
            </a:r>
            <a:r>
              <a:rPr lang="en-US" dirty="0"/>
              <a:t> bonus=10000;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Programmer p=</a:t>
            </a:r>
            <a:r>
              <a:rPr lang="en-US" b="1" dirty="0"/>
              <a:t>new</a:t>
            </a:r>
            <a:r>
              <a:rPr lang="en-US" dirty="0"/>
              <a:t> Programmer();  </a:t>
            </a:r>
          </a:p>
          <a:p>
            <a:pPr marL="0" indent="0">
              <a:buNone/>
            </a:pPr>
            <a:r>
              <a:rPr lang="en-US" dirty="0"/>
              <a:t>   </a:t>
            </a:r>
            <a:r>
              <a:rPr lang="en-US" dirty="0" err="1"/>
              <a:t>System.out.println</a:t>
            </a:r>
            <a:r>
              <a:rPr lang="en-US" dirty="0"/>
              <a:t>("Programmer salary is:"+</a:t>
            </a:r>
            <a:r>
              <a:rPr lang="en-US" dirty="0" err="1"/>
              <a:t>p.salary</a:t>
            </a:r>
            <a:r>
              <a:rPr lang="en-US" dirty="0"/>
              <a:t>);  </a:t>
            </a:r>
          </a:p>
          <a:p>
            <a:pPr marL="0" indent="0">
              <a:buNone/>
            </a:pPr>
            <a:r>
              <a:rPr lang="en-US" dirty="0"/>
              <a:t>   </a:t>
            </a:r>
            <a:r>
              <a:rPr lang="en-US" dirty="0" err="1"/>
              <a:t>System.out.println</a:t>
            </a:r>
            <a:r>
              <a:rPr lang="en-US" dirty="0"/>
              <a:t>("Bonus of Programmer is:"+</a:t>
            </a:r>
            <a:r>
              <a:rPr lang="en-US" dirty="0" err="1"/>
              <a:t>p.bonus</a:t>
            </a: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23753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inheritance in java</a:t>
            </a:r>
            <a:br>
              <a:rPr lang="en-US" dirty="0"/>
            </a:br>
            <a:endParaRPr lang="en-US" dirty="0"/>
          </a:p>
        </p:txBody>
      </p:sp>
      <p:sp>
        <p:nvSpPr>
          <p:cNvPr id="3" name="Content Placeholder 2"/>
          <p:cNvSpPr>
            <a:spLocks noGrp="1"/>
          </p:cNvSpPr>
          <p:nvPr>
            <p:ph idx="1"/>
          </p:nvPr>
        </p:nvSpPr>
        <p:spPr>
          <a:xfrm>
            <a:off x="457200" y="1066800"/>
            <a:ext cx="8229600" cy="5059363"/>
          </a:xfrm>
        </p:spPr>
        <p:txBody>
          <a:bodyPr/>
          <a:lstStyle/>
          <a:p>
            <a:r>
              <a:rPr lang="en-US" sz="2400" dirty="0"/>
              <a:t>On the basis of class, there can be three types of inheritance in java: single, multilevel and hierarchical.</a:t>
            </a:r>
          </a:p>
          <a:p>
            <a:r>
              <a:rPr lang="en-US" sz="2400" dirty="0"/>
              <a:t>In java programming, multiple and hybrid inheritance is supported through interface only.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90800"/>
            <a:ext cx="708660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885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Multilevel Inheritance Example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class</a:t>
            </a:r>
            <a:r>
              <a:rPr lang="en-US" dirty="0"/>
              <a:t> Animal{  </a:t>
            </a:r>
          </a:p>
          <a:p>
            <a:pPr marL="0" indent="0">
              <a:buNone/>
            </a:pPr>
            <a:r>
              <a:rPr lang="en-US" b="1" dirty="0"/>
              <a:t>void</a:t>
            </a:r>
            <a:r>
              <a:rPr lang="en-US" dirty="0"/>
              <a:t> eat(){</a:t>
            </a:r>
            <a:r>
              <a:rPr lang="en-US" dirty="0" err="1"/>
              <a:t>System.out.println</a:t>
            </a:r>
            <a:r>
              <a:rPr lang="en-US" dirty="0"/>
              <a:t>("eating...");}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b="1" dirty="0"/>
              <a:t>void</a:t>
            </a:r>
            <a:r>
              <a:rPr lang="en-US" dirty="0"/>
              <a:t> bark(){</a:t>
            </a:r>
            <a:r>
              <a:rPr lang="en-US" dirty="0" err="1"/>
              <a:t>System.out.println</a:t>
            </a:r>
            <a:r>
              <a:rPr lang="en-US" dirty="0"/>
              <a:t>("barking...");}  </a:t>
            </a:r>
          </a:p>
          <a:p>
            <a:pPr marL="0" indent="0">
              <a:buNone/>
            </a:pPr>
            <a:r>
              <a:rPr lang="en-US" dirty="0"/>
              <a:t>}  </a:t>
            </a:r>
          </a:p>
          <a:p>
            <a:pPr marL="0" indent="0">
              <a:buNone/>
            </a:pPr>
            <a:r>
              <a:rPr lang="en-US" b="1" dirty="0"/>
              <a:t>class</a:t>
            </a:r>
            <a:r>
              <a:rPr lang="en-US" dirty="0"/>
              <a:t> </a:t>
            </a:r>
            <a:r>
              <a:rPr lang="en-US" dirty="0" err="1"/>
              <a:t>BabyDog</a:t>
            </a:r>
            <a:r>
              <a:rPr lang="en-US" dirty="0"/>
              <a:t> </a:t>
            </a:r>
            <a:r>
              <a:rPr lang="en-US" b="1" dirty="0"/>
              <a:t>extends</a:t>
            </a:r>
            <a:r>
              <a:rPr lang="en-US" dirty="0"/>
              <a:t> Dog{  </a:t>
            </a:r>
          </a:p>
          <a:p>
            <a:pPr marL="0" indent="0">
              <a:buNone/>
            </a:pPr>
            <a:r>
              <a:rPr lang="en-US" b="1" dirty="0"/>
              <a:t>void</a:t>
            </a:r>
            <a:r>
              <a:rPr lang="en-US" dirty="0"/>
              <a:t> weep(){</a:t>
            </a:r>
            <a:r>
              <a:rPr lang="en-US" dirty="0" err="1"/>
              <a:t>System.out.println</a:t>
            </a:r>
            <a:r>
              <a:rPr lang="en-US" dirty="0"/>
              <a:t>("weeping...");}  </a:t>
            </a:r>
          </a:p>
          <a:p>
            <a:pPr marL="0" indent="0">
              <a:buNone/>
            </a:pPr>
            <a:r>
              <a:rPr lang="en-US" dirty="0"/>
              <a:t>}  </a:t>
            </a:r>
          </a:p>
          <a:p>
            <a:pPr marL="0" indent="0">
              <a:buNone/>
            </a:pPr>
            <a:r>
              <a:rPr lang="en-US" b="1" dirty="0"/>
              <a:t>class</a:t>
            </a:r>
            <a:r>
              <a:rPr lang="en-US" dirty="0"/>
              <a:t> TestInheritance2{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err="1"/>
              <a:t>BabyDog</a:t>
            </a:r>
            <a:r>
              <a:rPr lang="en-US" dirty="0"/>
              <a:t> d=</a:t>
            </a:r>
            <a:r>
              <a:rPr lang="en-US" b="1" dirty="0"/>
              <a:t>new</a:t>
            </a:r>
            <a:r>
              <a:rPr lang="en-US" dirty="0"/>
              <a:t> </a:t>
            </a:r>
            <a:r>
              <a:rPr lang="en-US" dirty="0" err="1"/>
              <a:t>BabyDog</a:t>
            </a:r>
            <a:r>
              <a:rPr lang="en-US" dirty="0"/>
              <a:t>();  </a:t>
            </a:r>
          </a:p>
          <a:p>
            <a:pPr marL="0" indent="0">
              <a:buNone/>
            </a:pPr>
            <a:r>
              <a:rPr lang="en-US" dirty="0" err="1"/>
              <a:t>d.weep</a:t>
            </a:r>
            <a:r>
              <a:rPr lang="en-US" dirty="0"/>
              <a:t>();  </a:t>
            </a:r>
          </a:p>
          <a:p>
            <a:pPr marL="0" indent="0">
              <a:buNone/>
            </a:pPr>
            <a:r>
              <a:rPr lang="en-US" dirty="0" err="1"/>
              <a:t>d.bark</a:t>
            </a:r>
            <a:r>
              <a:rPr lang="en-US" dirty="0"/>
              <a:t>();  </a:t>
            </a:r>
          </a:p>
          <a:p>
            <a:pPr marL="0" indent="0">
              <a:buNone/>
            </a:pPr>
            <a:r>
              <a:rPr lang="en-US" dirty="0" err="1"/>
              <a:t>d.eat</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50000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Hierarchical Inheritance Example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class</a:t>
            </a:r>
            <a:r>
              <a:rPr lang="en-US" dirty="0"/>
              <a:t> Animal{  </a:t>
            </a:r>
          </a:p>
          <a:p>
            <a:pPr marL="0" indent="0">
              <a:buNone/>
            </a:pPr>
            <a:r>
              <a:rPr lang="en-US" b="1" dirty="0"/>
              <a:t>void</a:t>
            </a:r>
            <a:r>
              <a:rPr lang="en-US" dirty="0"/>
              <a:t> eat(){</a:t>
            </a:r>
            <a:r>
              <a:rPr lang="en-US" dirty="0" err="1"/>
              <a:t>System.out.println</a:t>
            </a:r>
            <a:r>
              <a:rPr lang="en-US" dirty="0"/>
              <a:t>("eating...");}  </a:t>
            </a:r>
          </a:p>
          <a:p>
            <a:pPr marL="0" indent="0">
              <a:buNone/>
            </a:pPr>
            <a:r>
              <a:rPr lang="en-US" dirty="0"/>
              <a:t>}  </a:t>
            </a:r>
          </a:p>
          <a:p>
            <a:pPr marL="0" indent="0">
              <a:buNone/>
            </a:pPr>
            <a:r>
              <a:rPr lang="en-US" b="1" dirty="0"/>
              <a:t>class</a:t>
            </a:r>
            <a:r>
              <a:rPr lang="en-US" dirty="0"/>
              <a:t> Dog </a:t>
            </a:r>
            <a:r>
              <a:rPr lang="en-US" b="1" dirty="0"/>
              <a:t>extends</a:t>
            </a:r>
            <a:r>
              <a:rPr lang="en-US" dirty="0"/>
              <a:t> Animal{  </a:t>
            </a:r>
          </a:p>
          <a:p>
            <a:pPr marL="0" indent="0">
              <a:buNone/>
            </a:pPr>
            <a:r>
              <a:rPr lang="en-US" b="1" dirty="0"/>
              <a:t>void</a:t>
            </a:r>
            <a:r>
              <a:rPr lang="en-US" dirty="0"/>
              <a:t> bark(){</a:t>
            </a:r>
            <a:r>
              <a:rPr lang="en-US" dirty="0" err="1"/>
              <a:t>System.out.println</a:t>
            </a:r>
            <a:r>
              <a:rPr lang="en-US" dirty="0"/>
              <a:t>("barking...");}  </a:t>
            </a:r>
          </a:p>
          <a:p>
            <a:pPr marL="0" indent="0">
              <a:buNone/>
            </a:pPr>
            <a:r>
              <a:rPr lang="en-US" dirty="0"/>
              <a:t>}  </a:t>
            </a:r>
          </a:p>
          <a:p>
            <a:pPr marL="0" indent="0">
              <a:buNone/>
            </a:pPr>
            <a:r>
              <a:rPr lang="en-US" b="1" dirty="0"/>
              <a:t>class</a:t>
            </a:r>
            <a:r>
              <a:rPr lang="en-US" dirty="0"/>
              <a:t> Cat </a:t>
            </a:r>
            <a:r>
              <a:rPr lang="en-US" b="1" dirty="0"/>
              <a:t>extends</a:t>
            </a:r>
            <a:r>
              <a:rPr lang="en-US" dirty="0"/>
              <a:t> Animal{  </a:t>
            </a:r>
          </a:p>
          <a:p>
            <a:pPr marL="0" indent="0">
              <a:buNone/>
            </a:pPr>
            <a:r>
              <a:rPr lang="en-US" b="1" dirty="0"/>
              <a:t>void</a:t>
            </a:r>
            <a:r>
              <a:rPr lang="en-US" dirty="0"/>
              <a:t> meow(){</a:t>
            </a:r>
            <a:r>
              <a:rPr lang="en-US" dirty="0" err="1"/>
              <a:t>System.out.println</a:t>
            </a:r>
            <a:r>
              <a:rPr lang="en-US" dirty="0"/>
              <a:t>("meowing...");}  </a:t>
            </a:r>
          </a:p>
          <a:p>
            <a:pPr marL="0" indent="0">
              <a:buNone/>
            </a:pPr>
            <a:r>
              <a:rPr lang="en-US" dirty="0"/>
              <a:t>}  </a:t>
            </a:r>
          </a:p>
          <a:p>
            <a:pPr marL="0" indent="0">
              <a:buNone/>
            </a:pPr>
            <a:r>
              <a:rPr lang="en-US" b="1" dirty="0"/>
              <a:t>class</a:t>
            </a:r>
            <a:r>
              <a:rPr lang="en-US" dirty="0"/>
              <a:t> TestInheritance3{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Cat c=</a:t>
            </a:r>
            <a:r>
              <a:rPr lang="en-US" b="1" dirty="0"/>
              <a:t>new</a:t>
            </a:r>
            <a:r>
              <a:rPr lang="en-US" dirty="0"/>
              <a:t> Cat();  </a:t>
            </a:r>
          </a:p>
          <a:p>
            <a:pPr marL="0" indent="0">
              <a:buNone/>
            </a:pPr>
            <a:r>
              <a:rPr lang="en-US" dirty="0" err="1"/>
              <a:t>c.meow</a:t>
            </a:r>
            <a:r>
              <a:rPr lang="en-US" dirty="0"/>
              <a:t>();  </a:t>
            </a:r>
          </a:p>
          <a:p>
            <a:pPr marL="0" indent="0">
              <a:buNone/>
            </a:pPr>
            <a:r>
              <a:rPr lang="en-US" dirty="0" err="1"/>
              <a:t>c.eat</a:t>
            </a:r>
            <a:r>
              <a:rPr lang="en-US" dirty="0"/>
              <a:t>();  </a:t>
            </a:r>
          </a:p>
          <a:p>
            <a:pPr marL="0" indent="0">
              <a:buNone/>
            </a:pPr>
            <a:r>
              <a:rPr lang="en-US" dirty="0"/>
              <a:t>//</a:t>
            </a:r>
            <a:r>
              <a:rPr lang="en-US" dirty="0" err="1"/>
              <a:t>c.bark</a:t>
            </a:r>
            <a:r>
              <a:rPr lang="en-US" dirty="0"/>
              <a:t>();//</a:t>
            </a:r>
            <a:r>
              <a:rPr lang="en-US" dirty="0" err="1"/>
              <a:t>C.T.Error</a:t>
            </a: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851938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a:t>
            </a:r>
            <a:r>
              <a:rPr lang="en-US" dirty="0"/>
              <a:t>multiple inheritance is not supported in java?</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To reduce the complexity and simplify the language, multiple inheritance is not supported in java.</a:t>
            </a:r>
          </a:p>
          <a:p>
            <a:r>
              <a:rPr lang="en-US" dirty="0"/>
              <a:t>Consider a scenario where A, B, and C are three classes. The C class inherits A and B classes. If A and B classes have the same method and you call it from child class object, there will be ambiguity to call the method of A or B class.</a:t>
            </a:r>
          </a:p>
          <a:p>
            <a:r>
              <a:rPr lang="en-US" dirty="0"/>
              <a:t>Since compile-time errors are better than runtime errors, Java renders compile-time error if you inherit 2 classes. So whether you have same method or different, there will be compile time error.</a:t>
            </a:r>
          </a:p>
          <a:p>
            <a:endParaRPr lang="en-US" dirty="0"/>
          </a:p>
        </p:txBody>
      </p:sp>
    </p:spTree>
    <p:extLst>
      <p:ext uri="{BB962C8B-B14F-4D97-AF65-F5344CB8AC3E}">
        <p14:creationId xmlns:p14="http://schemas.microsoft.com/office/powerpoint/2010/main" val="312429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inheritance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class</a:t>
            </a:r>
            <a:r>
              <a:rPr lang="en-US" dirty="0"/>
              <a:t> A{  </a:t>
            </a:r>
          </a:p>
          <a:p>
            <a:pPr marL="0" indent="0">
              <a:buNone/>
            </a:pPr>
            <a:r>
              <a:rPr lang="en-US" b="1" dirty="0"/>
              <a:t>void</a:t>
            </a:r>
            <a:r>
              <a:rPr lang="en-US" dirty="0"/>
              <a:t> </a:t>
            </a:r>
            <a:r>
              <a:rPr lang="en-US" dirty="0" err="1"/>
              <a:t>msg</a:t>
            </a:r>
            <a:r>
              <a:rPr lang="en-US" dirty="0"/>
              <a:t>(){</a:t>
            </a:r>
            <a:r>
              <a:rPr lang="en-US" dirty="0" err="1"/>
              <a:t>System.out.println</a:t>
            </a:r>
            <a:r>
              <a:rPr lang="en-US" dirty="0"/>
              <a:t>("Hello");}  </a:t>
            </a:r>
          </a:p>
          <a:p>
            <a:pPr marL="0" indent="0">
              <a:buNone/>
            </a:pPr>
            <a:r>
              <a:rPr lang="en-US" dirty="0"/>
              <a:t>}  </a:t>
            </a:r>
          </a:p>
          <a:p>
            <a:pPr marL="0" indent="0">
              <a:buNone/>
            </a:pPr>
            <a:r>
              <a:rPr lang="en-US" b="1" dirty="0"/>
              <a:t>class</a:t>
            </a:r>
            <a:r>
              <a:rPr lang="en-US" dirty="0"/>
              <a:t> B{  </a:t>
            </a:r>
          </a:p>
          <a:p>
            <a:pPr marL="0" indent="0">
              <a:buNone/>
            </a:pPr>
            <a:r>
              <a:rPr lang="en-US" b="1" dirty="0"/>
              <a:t>void</a:t>
            </a:r>
            <a:r>
              <a:rPr lang="en-US" dirty="0"/>
              <a:t> </a:t>
            </a:r>
            <a:r>
              <a:rPr lang="en-US" dirty="0" err="1"/>
              <a:t>msg</a:t>
            </a:r>
            <a:r>
              <a:rPr lang="en-US" dirty="0"/>
              <a:t>(){</a:t>
            </a:r>
            <a:r>
              <a:rPr lang="en-US" dirty="0" err="1"/>
              <a:t>System.out.println</a:t>
            </a:r>
            <a:r>
              <a:rPr lang="en-US" dirty="0"/>
              <a:t>("Welcome");}  </a:t>
            </a:r>
          </a:p>
          <a:p>
            <a:pPr marL="0" indent="0">
              <a:buNone/>
            </a:pPr>
            <a:r>
              <a:rPr lang="en-US" dirty="0"/>
              <a:t>}  </a:t>
            </a:r>
          </a:p>
          <a:p>
            <a:pPr marL="0" indent="0">
              <a:buNone/>
            </a:pPr>
            <a:r>
              <a:rPr lang="en-US" b="1" dirty="0"/>
              <a:t>class</a:t>
            </a:r>
            <a:r>
              <a:rPr lang="en-US" dirty="0"/>
              <a:t> C </a:t>
            </a:r>
            <a:r>
              <a:rPr lang="en-US" b="1" dirty="0"/>
              <a:t>extends</a:t>
            </a:r>
            <a:r>
              <a:rPr lang="en-US" dirty="0"/>
              <a:t> A,B{//suppose if it were  </a:t>
            </a:r>
          </a:p>
          <a:p>
            <a:pPr marL="0" indent="0">
              <a:buNone/>
            </a:pPr>
            <a:r>
              <a:rPr lang="en-US" dirty="0"/>
              <a:t>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C </a:t>
            </a:r>
            <a:r>
              <a:rPr lang="en-US" dirty="0" err="1"/>
              <a:t>obj</a:t>
            </a:r>
            <a:r>
              <a:rPr lang="en-US" dirty="0"/>
              <a:t>=</a:t>
            </a:r>
            <a:r>
              <a:rPr lang="en-US" b="1" dirty="0"/>
              <a:t>new</a:t>
            </a:r>
            <a:r>
              <a:rPr lang="en-US" dirty="0"/>
              <a:t> C();  </a:t>
            </a:r>
          </a:p>
          <a:p>
            <a:pPr marL="0" indent="0">
              <a:buNone/>
            </a:pPr>
            <a:r>
              <a:rPr lang="en-US" dirty="0"/>
              <a:t>   obj.msg();//Now which </a:t>
            </a:r>
            <a:r>
              <a:rPr lang="en-US" dirty="0" err="1"/>
              <a:t>msg</a:t>
            </a:r>
            <a:r>
              <a:rPr lang="en-US" dirty="0"/>
              <a:t>() method would be invoked?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2681516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494</Words>
  <Application>Microsoft Office PowerPoint</Application>
  <PresentationFormat>On-screen Show (4:3)</PresentationFormat>
  <Paragraphs>241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Inheritance</vt:lpstr>
      <vt:lpstr>PowerPoint Presentation</vt:lpstr>
      <vt:lpstr>The syntax of Java Inheritance </vt:lpstr>
      <vt:lpstr>PowerPoint Presentation</vt:lpstr>
      <vt:lpstr>Types of inheritance in java </vt:lpstr>
      <vt:lpstr>Multilevel Inheritance Example </vt:lpstr>
      <vt:lpstr>Hierarchical Inheritance Example </vt:lpstr>
      <vt:lpstr> Why multiple inheritance is not supported in java? </vt:lpstr>
      <vt:lpstr>Multiple inheritance</vt:lpstr>
      <vt:lpstr>Method Overriding in Java</vt:lpstr>
      <vt:lpstr>PowerPoint Presentation</vt:lpstr>
      <vt:lpstr>Example: method overrididng</vt:lpstr>
      <vt:lpstr> Difference between method overloading and method overriding in java </vt:lpstr>
      <vt:lpstr>Super Keyword in Java </vt:lpstr>
      <vt:lpstr> 1) super is used to refer immediate parent class instance variable. </vt:lpstr>
      <vt:lpstr> 2) super can be used to invoke parent class method </vt:lpstr>
      <vt:lpstr> 3) super is used to invoke parent class constructor. </vt:lpstr>
      <vt:lpstr>Note</vt:lpstr>
      <vt:lpstr>Final Keyword In Java </vt:lpstr>
      <vt:lpstr>1) Java final variable </vt:lpstr>
      <vt:lpstr>PowerPoint Presentation</vt:lpstr>
      <vt:lpstr>2) Java final method </vt:lpstr>
      <vt:lpstr>3) Java final class </vt:lpstr>
      <vt:lpstr>Question</vt:lpstr>
      <vt:lpstr> What is blank or uninitialized final variable?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user</dc:creator>
  <cp:lastModifiedBy>user</cp:lastModifiedBy>
  <cp:revision>7</cp:revision>
  <dcterms:created xsi:type="dcterms:W3CDTF">2019-08-27T05:41:53Z</dcterms:created>
  <dcterms:modified xsi:type="dcterms:W3CDTF">2019-08-28T04:34:33Z</dcterms:modified>
</cp:coreProperties>
</file>