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73" r:id="rId10"/>
    <p:sldId id="263" r:id="rId11"/>
    <p:sldId id="264" r:id="rId12"/>
    <p:sldId id="265" r:id="rId13"/>
    <p:sldId id="274" r:id="rId14"/>
    <p:sldId id="266" r:id="rId15"/>
    <p:sldId id="267" r:id="rId16"/>
    <p:sldId id="268" r:id="rId17"/>
    <p:sldId id="275"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273A7E-5383-451F-B8DF-0B462A5E7FEF}"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41495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73A7E-5383-451F-B8DF-0B462A5E7FEF}"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355837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73A7E-5383-451F-B8DF-0B462A5E7FEF}"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347842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73A7E-5383-451F-B8DF-0B462A5E7FEF}"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361705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73A7E-5383-451F-B8DF-0B462A5E7FEF}"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420160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273A7E-5383-451F-B8DF-0B462A5E7FEF}"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23228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273A7E-5383-451F-B8DF-0B462A5E7FEF}" type="datetimeFigureOut">
              <a:rPr lang="en-US" smtClean="0"/>
              <a:t>9/6/2019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235193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273A7E-5383-451F-B8DF-0B462A5E7FEF}" type="datetimeFigureOut">
              <a:rPr lang="en-US" smtClean="0"/>
              <a:t>9/6/2019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352172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73A7E-5383-451F-B8DF-0B462A5E7FEF}" type="datetimeFigureOut">
              <a:rPr lang="en-US" smtClean="0"/>
              <a:t>9/6/2019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43377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3A7E-5383-451F-B8DF-0B462A5E7FEF}"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335934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3A7E-5383-451F-B8DF-0B462A5E7FEF}"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F00F-5B22-4A92-A713-0D7BD453991D}" type="slidenum">
              <a:rPr lang="en-US" smtClean="0"/>
              <a:t>‹#›</a:t>
            </a:fld>
            <a:endParaRPr lang="en-US"/>
          </a:p>
        </p:txBody>
      </p:sp>
    </p:spTree>
    <p:extLst>
      <p:ext uri="{BB962C8B-B14F-4D97-AF65-F5344CB8AC3E}">
        <p14:creationId xmlns:p14="http://schemas.microsoft.com/office/powerpoint/2010/main" val="57546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73A7E-5383-451F-B8DF-0B462A5E7FEF}" type="datetimeFigureOut">
              <a:rPr lang="en-US" smtClean="0"/>
              <a:t>9/6/2019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CF00F-5B22-4A92-A713-0D7BD453991D}" type="slidenum">
              <a:rPr lang="en-US" smtClean="0"/>
              <a:t>‹#›</a:t>
            </a:fld>
            <a:endParaRPr lang="en-US"/>
          </a:p>
        </p:txBody>
      </p:sp>
    </p:spTree>
    <p:extLst>
      <p:ext uri="{BB962C8B-B14F-4D97-AF65-F5344CB8AC3E}">
        <p14:creationId xmlns:p14="http://schemas.microsoft.com/office/powerpoint/2010/main" val="424934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Package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107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Using </a:t>
            </a:r>
            <a:r>
              <a:rPr lang="en-US" dirty="0" err="1"/>
              <a:t>packagename.classname</a:t>
            </a:r>
            <a:r>
              <a:rPr lang="en-US" dirty="0"/>
              <a:t/>
            </a:r>
            <a:br>
              <a:rPr lang="en-US" dirty="0"/>
            </a:br>
            <a:endParaRPr lang="en-US" dirty="0"/>
          </a:p>
        </p:txBody>
      </p:sp>
      <p:sp>
        <p:nvSpPr>
          <p:cNvPr id="3" name="Content Placeholder 2"/>
          <p:cNvSpPr>
            <a:spLocks noGrp="1"/>
          </p:cNvSpPr>
          <p:nvPr>
            <p:ph idx="1"/>
          </p:nvPr>
        </p:nvSpPr>
        <p:spPr/>
        <p:txBody>
          <a:bodyPr/>
          <a:lstStyle/>
          <a:p>
            <a:r>
              <a:rPr lang="en-US" sz="1800" dirty="0"/>
              <a:t>If you import </a:t>
            </a:r>
            <a:r>
              <a:rPr lang="en-US" sz="1800" dirty="0" err="1"/>
              <a:t>package.classname</a:t>
            </a:r>
            <a:r>
              <a:rPr lang="en-US" sz="1800" dirty="0"/>
              <a:t> then only declared class of this package will be accessible.</a:t>
            </a:r>
          </a:p>
          <a:p>
            <a:r>
              <a:rPr lang="en-US" sz="1800" dirty="0"/>
              <a:t>Example of package by import </a:t>
            </a:r>
            <a:r>
              <a:rPr lang="en-US" sz="1800" dirty="0" err="1"/>
              <a:t>package.classname</a:t>
            </a:r>
            <a:endParaRPr lang="en-US" sz="1800"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58291"/>
            <a:ext cx="7162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45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Using fully qualified name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If you use fully qualified name then only declared class of this package will be accessible. Now there is no need to import. But you need to use fully qualified name every time when you are accessing the class or interface.</a:t>
            </a:r>
          </a:p>
          <a:p>
            <a:r>
              <a:rPr lang="en-US" dirty="0"/>
              <a:t>It is generally used when two packages have same class name e.g. </a:t>
            </a:r>
            <a:r>
              <a:rPr lang="en-US" dirty="0" err="1"/>
              <a:t>java.util</a:t>
            </a:r>
            <a:r>
              <a:rPr lang="en-US" dirty="0"/>
              <a:t> and </a:t>
            </a:r>
            <a:r>
              <a:rPr lang="en-US" dirty="0" err="1"/>
              <a:t>java.sql</a:t>
            </a:r>
            <a:r>
              <a:rPr lang="en-US" dirty="0"/>
              <a:t> packages contain Date class.</a:t>
            </a:r>
          </a:p>
          <a:p>
            <a:endParaRPr lang="en-US" dirty="0"/>
          </a:p>
        </p:txBody>
      </p:sp>
    </p:spTree>
    <p:extLst>
      <p:ext uri="{BB962C8B-B14F-4D97-AF65-F5344CB8AC3E}">
        <p14:creationId xmlns:p14="http://schemas.microsoft.com/office/powerpoint/2010/main" val="109528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90650"/>
            <a:ext cx="6857999"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54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If you import a package, all the classes and interface of that package will be imported excluding the classes and interfaces of the </a:t>
            </a:r>
            <a:r>
              <a:rPr lang="en-US" dirty="0" err="1"/>
              <a:t>subpackages</a:t>
            </a:r>
            <a:r>
              <a:rPr lang="en-US" dirty="0"/>
              <a:t>. Hence, you need to import the </a:t>
            </a:r>
            <a:r>
              <a:rPr lang="en-US" dirty="0" err="1"/>
              <a:t>subpackage</a:t>
            </a:r>
            <a:r>
              <a:rPr lang="en-US" dirty="0"/>
              <a:t> as well.</a:t>
            </a:r>
          </a:p>
          <a:p>
            <a:r>
              <a:rPr lang="en-US" dirty="0" smtClean="0"/>
              <a:t/>
            </a:r>
            <a:br>
              <a:rPr lang="en-US" dirty="0" smtClean="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54197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46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Subpackage</a:t>
            </a:r>
            <a:r>
              <a:rPr lang="en-US" dirty="0" smtClean="0"/>
              <a:t> in java</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a:t>Package inside the package is called the </a:t>
            </a:r>
            <a:r>
              <a:rPr lang="en-US" b="1" dirty="0" err="1"/>
              <a:t>subpackage</a:t>
            </a:r>
            <a:r>
              <a:rPr lang="en-US" dirty="0"/>
              <a:t>. It should be created </a:t>
            </a:r>
            <a:r>
              <a:rPr lang="en-US" b="1" dirty="0"/>
              <a:t>to categorize the package further</a:t>
            </a:r>
            <a:r>
              <a:rPr lang="en-US" dirty="0"/>
              <a:t>.</a:t>
            </a:r>
          </a:p>
          <a:p>
            <a:r>
              <a:rPr lang="en-US" dirty="0"/>
              <a:t>Let's take an example, Sun Microsystem has </a:t>
            </a:r>
            <a:r>
              <a:rPr lang="en-US" dirty="0" err="1"/>
              <a:t>definded</a:t>
            </a:r>
            <a:r>
              <a:rPr lang="en-US" dirty="0"/>
              <a:t> a package named java that contains many classes like System, String, Reader, Writer, Socket etc. These classes represent a particular group e.g. Reader and Writer classes are for </a:t>
            </a:r>
            <a:r>
              <a:rPr lang="en-US" dirty="0" err="1"/>
              <a:t>Input/Output</a:t>
            </a:r>
            <a:r>
              <a:rPr lang="en-US" dirty="0"/>
              <a:t> operation, Socket and </a:t>
            </a:r>
            <a:r>
              <a:rPr lang="en-US" dirty="0" err="1"/>
              <a:t>ServerSocket</a:t>
            </a:r>
            <a:r>
              <a:rPr lang="en-US" dirty="0"/>
              <a:t> classes are for networking </a:t>
            </a:r>
            <a:r>
              <a:rPr lang="en-US" dirty="0" err="1"/>
              <a:t>etc</a:t>
            </a:r>
            <a:r>
              <a:rPr lang="en-US" dirty="0"/>
              <a:t> and so on. So, Sun has subcategorized the java package into </a:t>
            </a:r>
            <a:r>
              <a:rPr lang="en-US" dirty="0" err="1"/>
              <a:t>subpackages</a:t>
            </a:r>
            <a:r>
              <a:rPr lang="en-US" dirty="0"/>
              <a:t> such as </a:t>
            </a:r>
            <a:r>
              <a:rPr lang="en-US" dirty="0" err="1"/>
              <a:t>lang</a:t>
            </a:r>
            <a:r>
              <a:rPr lang="en-US" dirty="0"/>
              <a:t>, net, </a:t>
            </a:r>
            <a:r>
              <a:rPr lang="en-US" dirty="0" err="1"/>
              <a:t>io</a:t>
            </a:r>
            <a:r>
              <a:rPr lang="en-US" dirty="0"/>
              <a:t> etc. and put the </a:t>
            </a:r>
            <a:r>
              <a:rPr lang="en-US" dirty="0" err="1"/>
              <a:t>Input/Output</a:t>
            </a:r>
            <a:r>
              <a:rPr lang="en-US" dirty="0"/>
              <a:t> related classes in </a:t>
            </a:r>
            <a:r>
              <a:rPr lang="en-US" dirty="0" err="1"/>
              <a:t>io</a:t>
            </a:r>
            <a:r>
              <a:rPr lang="en-US" dirty="0"/>
              <a:t> package, Server and </a:t>
            </a:r>
            <a:r>
              <a:rPr lang="en-US" dirty="0" err="1"/>
              <a:t>ServerSocket</a:t>
            </a:r>
            <a:r>
              <a:rPr lang="en-US" dirty="0"/>
              <a:t> classes in net packages and so on.</a:t>
            </a:r>
          </a:p>
          <a:p>
            <a:endParaRPr lang="en-US" dirty="0"/>
          </a:p>
        </p:txBody>
      </p:sp>
    </p:spTree>
    <p:extLst>
      <p:ext uri="{BB962C8B-B14F-4D97-AF65-F5344CB8AC3E}">
        <p14:creationId xmlns:p14="http://schemas.microsoft.com/office/powerpoint/2010/main" val="357604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Subpackage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package</a:t>
            </a:r>
            <a:r>
              <a:rPr lang="en-US" dirty="0" smtClean="0"/>
              <a:t> </a:t>
            </a:r>
            <a:r>
              <a:rPr lang="en-US" dirty="0" err="1" smtClean="0"/>
              <a:t>com.javat.core</a:t>
            </a:r>
            <a:r>
              <a:rPr lang="en-US" dirty="0" smtClean="0"/>
              <a:t>;  </a:t>
            </a:r>
          </a:p>
          <a:p>
            <a:pPr marL="0" indent="0">
              <a:buNone/>
            </a:pPr>
            <a:r>
              <a:rPr lang="en-US" b="1" dirty="0" smtClean="0"/>
              <a:t>class</a:t>
            </a:r>
            <a:r>
              <a:rPr lang="en-US" dirty="0" smtClean="0"/>
              <a:t> Simple{  </a:t>
            </a:r>
          </a:p>
          <a:p>
            <a:pPr marL="0" indent="0">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marL="0" indent="0">
              <a:buNone/>
            </a:pPr>
            <a:r>
              <a:rPr lang="en-US" dirty="0" smtClean="0"/>
              <a:t>   </a:t>
            </a:r>
            <a:r>
              <a:rPr lang="en-US" dirty="0" err="1" smtClean="0"/>
              <a:t>System.out.println</a:t>
            </a:r>
            <a:r>
              <a:rPr lang="en-US" dirty="0" smtClean="0"/>
              <a:t>("Hello </a:t>
            </a:r>
            <a:r>
              <a:rPr lang="en-US" dirty="0" err="1" smtClean="0"/>
              <a:t>subpackage</a:t>
            </a:r>
            <a:r>
              <a:rPr lang="en-US" dirty="0" smtClean="0"/>
              <a:t>");  </a:t>
            </a:r>
          </a:p>
          <a:p>
            <a:pPr marL="0" indent="0">
              <a:buNone/>
            </a:pPr>
            <a:r>
              <a:rPr lang="en-US" dirty="0" smtClean="0"/>
              <a:t>  }  </a:t>
            </a:r>
          </a:p>
          <a:p>
            <a:pPr marL="0" indent="0">
              <a:buNone/>
            </a:pPr>
            <a:r>
              <a:rPr lang="en-US" dirty="0" smtClean="0"/>
              <a:t>}  </a:t>
            </a:r>
          </a:p>
          <a:p>
            <a:pPr fontAlgn="ctr"/>
            <a:r>
              <a:rPr lang="en-US" b="1" dirty="0" smtClean="0"/>
              <a:t>To Compile:</a:t>
            </a:r>
            <a:r>
              <a:rPr lang="en-US" dirty="0" smtClean="0"/>
              <a:t> </a:t>
            </a:r>
            <a:r>
              <a:rPr lang="en-US" dirty="0" err="1" smtClean="0"/>
              <a:t>javac</a:t>
            </a:r>
            <a:r>
              <a:rPr lang="en-US" dirty="0" smtClean="0"/>
              <a:t> -d . Simple.java</a:t>
            </a:r>
          </a:p>
          <a:p>
            <a:pPr fontAlgn="ctr"/>
            <a:r>
              <a:rPr lang="en-US" b="1" dirty="0" smtClean="0"/>
              <a:t>To Run:</a:t>
            </a:r>
            <a:r>
              <a:rPr lang="en-US" dirty="0" smtClean="0"/>
              <a:t> java </a:t>
            </a:r>
            <a:r>
              <a:rPr lang="en-US" dirty="0" err="1" smtClean="0"/>
              <a:t>com.javat.core.Simple</a:t>
            </a:r>
            <a:endParaRPr lang="en-US" dirty="0" smtClean="0"/>
          </a:p>
          <a:p>
            <a:pPr marL="0" indent="0">
              <a:buNone/>
            </a:pPr>
            <a:endParaRPr lang="en-US" dirty="0" smtClean="0"/>
          </a:p>
          <a:p>
            <a:endParaRPr lang="en-US" dirty="0"/>
          </a:p>
        </p:txBody>
      </p:sp>
      <p:sp>
        <p:nvSpPr>
          <p:cNvPr id="7" name="Rectangle 2"/>
          <p:cNvSpPr>
            <a:spLocks noChangeArrowheads="1"/>
          </p:cNvSpPr>
          <p:nvPr/>
        </p:nvSpPr>
        <p:spPr bwMode="auto">
          <a:xfrm>
            <a:off x="381000" y="6073845"/>
            <a:ext cx="6434138" cy="349111"/>
          </a:xfrm>
          <a:prstGeom prst="rect">
            <a:avLst/>
          </a:prstGeom>
          <a:solidFill>
            <a:srgbClr val="F9FB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Output:Hello</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subpackage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7687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How </a:t>
            </a:r>
            <a:r>
              <a:rPr lang="en-US" dirty="0"/>
              <a:t>to send the class file to another directory or drive?</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157413"/>
            <a:ext cx="3509963" cy="364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64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package</a:t>
            </a:r>
            <a:r>
              <a:rPr lang="en-US" dirty="0"/>
              <a:t> </a:t>
            </a:r>
            <a:r>
              <a:rPr lang="en-US" dirty="0" err="1"/>
              <a:t>mypack</a:t>
            </a:r>
            <a:r>
              <a:rPr lang="en-US" dirty="0"/>
              <a:t>;  </a:t>
            </a:r>
          </a:p>
          <a:p>
            <a:pPr marL="0" indent="0">
              <a:buNone/>
            </a:pPr>
            <a:r>
              <a:rPr lang="en-US" b="1" dirty="0"/>
              <a:t>public</a:t>
            </a:r>
            <a:r>
              <a:rPr lang="en-US" dirty="0"/>
              <a:t> </a:t>
            </a:r>
            <a:r>
              <a:rPr lang="en-US" b="1" dirty="0"/>
              <a:t>class</a:t>
            </a:r>
            <a:r>
              <a:rPr lang="en-US" dirty="0"/>
              <a:t> Simple{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("Welcome to package");  </a:t>
            </a:r>
          </a:p>
          <a:p>
            <a:pPr marL="0" indent="0">
              <a:buNone/>
            </a:pPr>
            <a:r>
              <a:rPr lang="en-US" dirty="0"/>
              <a:t>   }  </a:t>
            </a:r>
          </a:p>
          <a:p>
            <a:pPr marL="0" indent="0">
              <a:buNone/>
            </a:pPr>
            <a:r>
              <a:rPr lang="en-US" dirty="0"/>
              <a:t>}  </a:t>
            </a:r>
          </a:p>
          <a:p>
            <a:pPr marL="0" indent="0">
              <a:buNone/>
            </a:pPr>
            <a:r>
              <a:rPr lang="en-US" dirty="0" smtClean="0"/>
              <a:t>Compile: </a:t>
            </a:r>
            <a:r>
              <a:rPr lang="fr-FR" b="1" dirty="0"/>
              <a:t>e:\sources&gt; </a:t>
            </a:r>
            <a:r>
              <a:rPr lang="fr-FR" b="1" dirty="0" err="1"/>
              <a:t>javac</a:t>
            </a:r>
            <a:r>
              <a:rPr lang="fr-FR" b="1" dirty="0"/>
              <a:t> -d c:\classes </a:t>
            </a:r>
            <a:r>
              <a:rPr lang="fr-FR" b="1" dirty="0" smtClean="0"/>
              <a:t>Simple.java</a:t>
            </a:r>
          </a:p>
          <a:p>
            <a:pPr marL="0" indent="0">
              <a:buNone/>
            </a:pPr>
            <a:r>
              <a:rPr lang="fr-FR" b="1" dirty="0" err="1" smtClean="0"/>
              <a:t>Run</a:t>
            </a:r>
            <a:r>
              <a:rPr lang="fr-FR" b="1" dirty="0" smtClean="0"/>
              <a:t>:</a:t>
            </a:r>
          </a:p>
          <a:p>
            <a:pPr marL="0" indent="0">
              <a:buNone/>
            </a:pPr>
            <a:r>
              <a:rPr lang="en-US" dirty="0"/>
              <a:t>To run this program from e:\source directory, you need to set </a:t>
            </a:r>
            <a:r>
              <a:rPr lang="en-US" dirty="0" err="1"/>
              <a:t>classpath</a:t>
            </a:r>
            <a:r>
              <a:rPr lang="en-US" dirty="0"/>
              <a:t> of the directory where the class file resides</a:t>
            </a:r>
            <a:r>
              <a:rPr lang="en-US" dirty="0" smtClean="0"/>
              <a:t>.</a:t>
            </a:r>
          </a:p>
          <a:p>
            <a:pPr marL="0" indent="0">
              <a:buNone/>
            </a:pPr>
            <a:r>
              <a:rPr lang="en-US" b="1" dirty="0"/>
              <a:t>e:\sources&gt; set </a:t>
            </a:r>
            <a:r>
              <a:rPr lang="en-US" b="1" dirty="0" err="1"/>
              <a:t>classpath</a:t>
            </a:r>
            <a:r>
              <a:rPr lang="en-US" b="1" dirty="0"/>
              <a:t>=c:\classes</a:t>
            </a:r>
            <a:r>
              <a:rPr lang="en-US" b="1" dirty="0" smtClean="0"/>
              <a:t>;.;</a:t>
            </a:r>
          </a:p>
          <a:p>
            <a:pPr marL="0" indent="0">
              <a:buNone/>
            </a:pPr>
            <a:r>
              <a:rPr lang="en-US" b="1" dirty="0"/>
              <a:t>e:\sources&gt; java </a:t>
            </a:r>
            <a:r>
              <a:rPr lang="en-US" b="1" dirty="0" err="1"/>
              <a:t>mypack.Simple</a:t>
            </a:r>
            <a:endParaRPr lang="en-US" dirty="0"/>
          </a:p>
        </p:txBody>
      </p:sp>
    </p:spTree>
    <p:extLst>
      <p:ext uri="{BB962C8B-B14F-4D97-AF65-F5344CB8AC3E}">
        <p14:creationId xmlns:p14="http://schemas.microsoft.com/office/powerpoint/2010/main" val="3862843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Another </a:t>
            </a:r>
            <a:r>
              <a:rPr lang="en-US" dirty="0"/>
              <a:t>way to run this program by -</a:t>
            </a:r>
            <a:r>
              <a:rPr lang="en-US" dirty="0" err="1"/>
              <a:t>classpath</a:t>
            </a:r>
            <a:r>
              <a:rPr lang="en-US" dirty="0"/>
              <a:t> switch of java:</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a:t>
            </a:r>
            <a:r>
              <a:rPr lang="en-US" dirty="0" err="1"/>
              <a:t>classpath</a:t>
            </a:r>
            <a:r>
              <a:rPr lang="en-US" dirty="0"/>
              <a:t> switch can be used with </a:t>
            </a:r>
            <a:r>
              <a:rPr lang="en-US" dirty="0" err="1"/>
              <a:t>javac</a:t>
            </a:r>
            <a:r>
              <a:rPr lang="en-US" dirty="0"/>
              <a:t> and java tool.</a:t>
            </a:r>
          </a:p>
          <a:p>
            <a:r>
              <a:rPr lang="en-US" dirty="0"/>
              <a:t>To run this program from e:\source directory, you can use -</a:t>
            </a:r>
            <a:r>
              <a:rPr lang="en-US" dirty="0" err="1"/>
              <a:t>classpath</a:t>
            </a:r>
            <a:r>
              <a:rPr lang="en-US" dirty="0"/>
              <a:t> switch of java that tells where to look for class file. For example:</a:t>
            </a:r>
          </a:p>
          <a:p>
            <a:r>
              <a:rPr lang="fr-FR" b="1" dirty="0"/>
              <a:t>e:\sources&gt; java -</a:t>
            </a:r>
            <a:r>
              <a:rPr lang="fr-FR" b="1" dirty="0" err="1"/>
              <a:t>classpath</a:t>
            </a:r>
            <a:r>
              <a:rPr lang="fr-FR" b="1" dirty="0"/>
              <a:t> c:\classes </a:t>
            </a:r>
            <a:r>
              <a:rPr lang="fr-FR" b="1" dirty="0" err="1"/>
              <a:t>mypack.Simple</a:t>
            </a:r>
            <a:endParaRPr lang="en-US" dirty="0"/>
          </a:p>
        </p:txBody>
      </p:sp>
      <p:sp>
        <p:nvSpPr>
          <p:cNvPr id="4" name="Rectangle 3"/>
          <p:cNvSpPr/>
          <p:nvPr/>
        </p:nvSpPr>
        <p:spPr>
          <a:xfrm>
            <a:off x="914400" y="1828801"/>
            <a:ext cx="678180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07702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477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dirty="0"/>
              <a:t>java package</a:t>
            </a:r>
            <a:r>
              <a:rPr lang="en-US" dirty="0"/>
              <a:t> is a group of similar types of classes, interfaces and sub-packages.</a:t>
            </a:r>
          </a:p>
          <a:p>
            <a:r>
              <a:rPr lang="en-US" dirty="0"/>
              <a:t>Package in java can be categorized in two form, built-in package and user-defined package.</a:t>
            </a:r>
          </a:p>
          <a:p>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endParaRPr lang="en-US" dirty="0"/>
          </a:p>
        </p:txBody>
      </p:sp>
    </p:spTree>
    <p:extLst>
      <p:ext uri="{BB962C8B-B14F-4D97-AF65-F5344CB8AC3E}">
        <p14:creationId xmlns:p14="http://schemas.microsoft.com/office/powerpoint/2010/main" val="1370977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054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of Java Package</a:t>
            </a:r>
            <a:br>
              <a:rPr lang="en-US" dirty="0"/>
            </a:br>
            <a:endParaRPr lang="en-US" dirty="0"/>
          </a:p>
        </p:txBody>
      </p:sp>
      <p:sp>
        <p:nvSpPr>
          <p:cNvPr id="3" name="Content Placeholder 2"/>
          <p:cNvSpPr>
            <a:spLocks noGrp="1"/>
          </p:cNvSpPr>
          <p:nvPr>
            <p:ph idx="1"/>
          </p:nvPr>
        </p:nvSpPr>
        <p:spPr>
          <a:xfrm>
            <a:off x="228600" y="762000"/>
            <a:ext cx="8458200" cy="6096000"/>
          </a:xfrm>
        </p:spPr>
        <p:txBody>
          <a:bodyPr/>
          <a:lstStyle/>
          <a:p>
            <a:r>
              <a:rPr lang="en-US" dirty="0" smtClean="0"/>
              <a:t>1)Java </a:t>
            </a:r>
            <a:r>
              <a:rPr lang="en-US" dirty="0"/>
              <a:t>package is used to categorize the classes and interfaces so that they can be easily maintained.</a:t>
            </a:r>
          </a:p>
          <a:p>
            <a:r>
              <a:rPr lang="en-US" dirty="0"/>
              <a:t>2) Java package provides access protection.</a:t>
            </a:r>
          </a:p>
          <a:p>
            <a:r>
              <a:rPr lang="en-US" dirty="0"/>
              <a:t>3) Java package removes naming collision</a:t>
            </a:r>
            <a:r>
              <a:rPr lang="en-US" dirty="0" smtClean="0"/>
              <a:t>.</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68414"/>
            <a:ext cx="6143625" cy="338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21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java package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a:t>
            </a:r>
            <a:r>
              <a:rPr lang="en-US" b="1" dirty="0"/>
              <a:t>package keyword</a:t>
            </a:r>
            <a:r>
              <a:rPr lang="en-US" dirty="0"/>
              <a:t> is used to create a package in java.</a:t>
            </a:r>
          </a:p>
          <a:p>
            <a:pPr marL="0" indent="0">
              <a:buNone/>
            </a:pPr>
            <a:r>
              <a:rPr lang="en-US" dirty="0"/>
              <a:t>//save as Simple.java  </a:t>
            </a:r>
          </a:p>
          <a:p>
            <a:pPr marL="0" indent="0">
              <a:buNone/>
            </a:pPr>
            <a:r>
              <a:rPr lang="en-US" b="1" dirty="0"/>
              <a:t>package</a:t>
            </a:r>
            <a:r>
              <a:rPr lang="en-US" dirty="0"/>
              <a:t> </a:t>
            </a:r>
            <a:r>
              <a:rPr lang="en-US" dirty="0" err="1"/>
              <a:t>mypack</a:t>
            </a:r>
            <a:r>
              <a:rPr lang="en-US" dirty="0"/>
              <a:t>;  </a:t>
            </a:r>
          </a:p>
          <a:p>
            <a:pPr marL="0" indent="0">
              <a:buNone/>
            </a:pPr>
            <a:r>
              <a:rPr lang="en-US" b="1" dirty="0"/>
              <a:t>public</a:t>
            </a:r>
            <a:r>
              <a:rPr lang="en-US" dirty="0"/>
              <a:t> </a:t>
            </a:r>
            <a:r>
              <a:rPr lang="en-US" b="1" dirty="0"/>
              <a:t>class</a:t>
            </a:r>
            <a:r>
              <a:rPr lang="en-US" dirty="0"/>
              <a:t> Simple{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("Welcome to package");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23942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compile java package</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javac</a:t>
            </a:r>
            <a:r>
              <a:rPr lang="en-US" dirty="0"/>
              <a:t> -d directory </a:t>
            </a:r>
            <a:r>
              <a:rPr lang="en-US" dirty="0" err="1"/>
              <a:t>javafilename</a:t>
            </a:r>
            <a:r>
              <a:rPr lang="en-US" dirty="0"/>
              <a:t>  </a:t>
            </a:r>
          </a:p>
          <a:p>
            <a:pPr marL="0" indent="0">
              <a:buNone/>
            </a:pPr>
            <a:r>
              <a:rPr lang="en-US" dirty="0"/>
              <a:t>For </a:t>
            </a:r>
            <a:r>
              <a:rPr lang="en-US" b="1" dirty="0"/>
              <a:t>example</a:t>
            </a:r>
            <a:endParaRPr lang="en-US" dirty="0"/>
          </a:p>
          <a:p>
            <a:pPr marL="0" indent="0">
              <a:buNone/>
            </a:pPr>
            <a:r>
              <a:rPr lang="en-US" dirty="0" err="1"/>
              <a:t>javac</a:t>
            </a:r>
            <a:r>
              <a:rPr lang="en-US" dirty="0"/>
              <a:t> -d . Simple.java  </a:t>
            </a:r>
          </a:p>
          <a:p>
            <a:pPr marL="0" indent="0">
              <a:buNone/>
            </a:pPr>
            <a:r>
              <a:rPr lang="en-US" i="1" dirty="0"/>
              <a:t>The -d switch specifies the destination where to put the generated class file. You can use any directory name like /home (in case of Linux), d:/abc (in case of windows) etc. If you want to keep the package within the same directory, you can use . (dot).</a:t>
            </a:r>
          </a:p>
          <a:p>
            <a:endParaRPr lang="en-US" dirty="0"/>
          </a:p>
        </p:txBody>
      </p:sp>
    </p:spTree>
    <p:extLst>
      <p:ext uri="{BB962C8B-B14F-4D97-AF65-F5344CB8AC3E}">
        <p14:creationId xmlns:p14="http://schemas.microsoft.com/office/powerpoint/2010/main" val="281774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run java package program</a:t>
            </a:r>
            <a:br>
              <a:rPr lang="en-US" dirty="0"/>
            </a:br>
            <a:endParaRPr lang="en-US" dirty="0"/>
          </a:p>
        </p:txBody>
      </p:sp>
      <p:sp>
        <p:nvSpPr>
          <p:cNvPr id="3" name="Content Placeholder 2"/>
          <p:cNvSpPr>
            <a:spLocks noGrp="1"/>
          </p:cNvSpPr>
          <p:nvPr>
            <p:ph idx="1"/>
          </p:nvPr>
        </p:nvSpPr>
        <p:spPr/>
        <p:txBody>
          <a:bodyPr/>
          <a:lstStyle/>
          <a:p>
            <a:r>
              <a:rPr lang="en-US" dirty="0"/>
              <a:t>You need to use fully qualified name e.g. </a:t>
            </a:r>
            <a:r>
              <a:rPr lang="en-US" dirty="0" err="1"/>
              <a:t>mypack.Simple</a:t>
            </a:r>
            <a:r>
              <a:rPr lang="en-US" dirty="0"/>
              <a:t> </a:t>
            </a:r>
            <a:r>
              <a:rPr lang="en-US" dirty="0" err="1"/>
              <a:t>etc</a:t>
            </a:r>
            <a:r>
              <a:rPr lang="en-US" dirty="0"/>
              <a:t> to run the class.</a:t>
            </a:r>
            <a:r>
              <a:rPr lang="en-US" dirty="0" smtClean="0"/>
              <a:t/>
            </a:r>
            <a:br>
              <a:rPr lang="en-US" dirty="0" smtClean="0"/>
            </a:b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327435067"/>
              </p:ext>
            </p:extLst>
          </p:nvPr>
        </p:nvGraphicFramePr>
        <p:xfrm>
          <a:off x="304800" y="2819400"/>
          <a:ext cx="8229600" cy="730260"/>
        </p:xfrm>
        <a:graphic>
          <a:graphicData uri="http://schemas.openxmlformats.org/drawingml/2006/table">
            <a:tbl>
              <a:tblPr/>
              <a:tblGrid>
                <a:gridCol w="8229600"/>
              </a:tblGrid>
              <a:tr h="363238">
                <a:tc>
                  <a:txBody>
                    <a:bodyPr/>
                    <a:lstStyle/>
                    <a:p>
                      <a:r>
                        <a:rPr lang="en-US" sz="1800" b="1" dirty="0">
                          <a:solidFill>
                            <a:srgbClr val="000000"/>
                          </a:solidFill>
                          <a:effectLst/>
                          <a:latin typeface="verdana"/>
                        </a:rPr>
                        <a:t>To Compile:</a:t>
                      </a:r>
                      <a:r>
                        <a:rPr lang="en-US" sz="1800" dirty="0">
                          <a:solidFill>
                            <a:srgbClr val="000000"/>
                          </a:solidFill>
                          <a:effectLst/>
                          <a:latin typeface="verdana"/>
                        </a:rPr>
                        <a:t> </a:t>
                      </a:r>
                      <a:r>
                        <a:rPr lang="en-US" sz="1800" dirty="0" err="1">
                          <a:solidFill>
                            <a:srgbClr val="000000"/>
                          </a:solidFill>
                          <a:effectLst/>
                          <a:latin typeface="verdana"/>
                        </a:rPr>
                        <a:t>javac</a:t>
                      </a:r>
                      <a:r>
                        <a:rPr lang="en-US" sz="1800" dirty="0">
                          <a:solidFill>
                            <a:srgbClr val="000000"/>
                          </a:solidFill>
                          <a:effectLst/>
                          <a:latin typeface="verdana"/>
                        </a:rPr>
                        <a:t> -d . Simple.java</a:t>
                      </a:r>
                    </a:p>
                  </a:txBody>
                  <a:tcPr marL="90809" marR="90809" marT="45405" marB="45405" anchor="ctr">
                    <a:lnL>
                      <a:noFill/>
                    </a:lnL>
                    <a:lnR>
                      <a:noFill/>
                    </a:lnR>
                    <a:lnT>
                      <a:noFill/>
                    </a:lnT>
                    <a:lnB>
                      <a:noFill/>
                    </a:lnB>
                    <a:solidFill>
                      <a:srgbClr val="FFFFFF"/>
                    </a:solidFill>
                  </a:tcPr>
                </a:tc>
              </a:tr>
              <a:tr h="363238">
                <a:tc>
                  <a:txBody>
                    <a:bodyPr/>
                    <a:lstStyle/>
                    <a:p>
                      <a:r>
                        <a:rPr lang="en-US" sz="1800" b="1" dirty="0">
                          <a:solidFill>
                            <a:srgbClr val="000000"/>
                          </a:solidFill>
                          <a:effectLst/>
                          <a:latin typeface="verdana"/>
                        </a:rPr>
                        <a:t>To Run:</a:t>
                      </a:r>
                      <a:r>
                        <a:rPr lang="en-US" sz="1800" dirty="0">
                          <a:solidFill>
                            <a:srgbClr val="000000"/>
                          </a:solidFill>
                          <a:effectLst/>
                          <a:latin typeface="verdana"/>
                        </a:rPr>
                        <a:t> java </a:t>
                      </a:r>
                      <a:r>
                        <a:rPr lang="en-US" sz="1800" dirty="0" err="1">
                          <a:solidFill>
                            <a:srgbClr val="000000"/>
                          </a:solidFill>
                          <a:effectLst/>
                          <a:latin typeface="verdana"/>
                        </a:rPr>
                        <a:t>mypack.Simple</a:t>
                      </a:r>
                      <a:endParaRPr lang="en-US" sz="1800" dirty="0">
                        <a:solidFill>
                          <a:srgbClr val="000000"/>
                        </a:solidFill>
                        <a:effectLst/>
                        <a:latin typeface="verdana"/>
                      </a:endParaRPr>
                    </a:p>
                  </a:txBody>
                  <a:tcPr marL="90809" marR="90809" marT="45405" marB="45405" anchor="ctr">
                    <a:lnL>
                      <a:noFill/>
                    </a:lnL>
                    <a:lnR>
                      <a:noFill/>
                    </a:lnR>
                    <a:lnT>
                      <a:noFill/>
                    </a:lnT>
                    <a:lnB>
                      <a:noFill/>
                    </a:lnB>
                    <a:solidFill>
                      <a:srgbClr val="FFFFFF"/>
                    </a:solidFill>
                  </a:tcPr>
                </a:tc>
              </a:tr>
            </a:tbl>
          </a:graphicData>
        </a:graphic>
      </p:graphicFrame>
      <p:sp>
        <p:nvSpPr>
          <p:cNvPr id="21" name="TextBox 20"/>
          <p:cNvSpPr txBox="1"/>
          <p:nvPr/>
        </p:nvSpPr>
        <p:spPr>
          <a:xfrm>
            <a:off x="990600" y="4191000"/>
            <a:ext cx="7391400" cy="2585323"/>
          </a:xfrm>
          <a:prstGeom prst="rect">
            <a:avLst/>
          </a:prstGeom>
          <a:noFill/>
        </p:spPr>
        <p:txBody>
          <a:bodyPr wrap="square" rtlCol="0">
            <a:spAutoFit/>
          </a:bodyPr>
          <a:lstStyle/>
          <a:p>
            <a:r>
              <a:rPr lang="en-US" dirty="0" err="1" smtClean="0"/>
              <a:t>Output:Welcome</a:t>
            </a:r>
            <a:r>
              <a:rPr lang="en-US" dirty="0" smtClean="0"/>
              <a:t> to package</a:t>
            </a:r>
          </a:p>
          <a:p>
            <a:endParaRPr lang="en-US" dirty="0"/>
          </a:p>
          <a:p>
            <a:r>
              <a:rPr lang="en-US" dirty="0"/>
              <a:t>The -d is a switch that tells the compiler where to put the class file i.e. it represents destination. The . represents the current folder.</a:t>
            </a: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019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How </a:t>
            </a:r>
            <a:r>
              <a:rPr lang="en-US" dirty="0"/>
              <a:t>to access package from another package?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There are three ways to access the package from outside the package.</a:t>
            </a:r>
          </a:p>
          <a:p>
            <a:r>
              <a:rPr lang="en-US" dirty="0"/>
              <a:t>import package.*;</a:t>
            </a:r>
          </a:p>
          <a:p>
            <a:r>
              <a:rPr lang="en-US" dirty="0"/>
              <a:t>import </a:t>
            </a:r>
            <a:r>
              <a:rPr lang="en-US" dirty="0" err="1"/>
              <a:t>package.classname</a:t>
            </a:r>
            <a:r>
              <a:rPr lang="en-US" dirty="0"/>
              <a:t>;</a:t>
            </a:r>
          </a:p>
          <a:p>
            <a:r>
              <a:rPr lang="en-US" dirty="0"/>
              <a:t>fully qualified name.</a:t>
            </a:r>
          </a:p>
          <a:p>
            <a:endParaRPr lang="en-US" dirty="0"/>
          </a:p>
        </p:txBody>
      </p:sp>
    </p:spTree>
    <p:extLst>
      <p:ext uri="{BB962C8B-B14F-4D97-AF65-F5344CB8AC3E}">
        <p14:creationId xmlns:p14="http://schemas.microsoft.com/office/powerpoint/2010/main" val="27490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Using packagename.*</a:t>
            </a:r>
            <a:br>
              <a:rPr lang="en-US" dirty="0"/>
            </a:br>
            <a:endParaRPr lang="en-US" dirty="0"/>
          </a:p>
        </p:txBody>
      </p:sp>
      <p:sp>
        <p:nvSpPr>
          <p:cNvPr id="3" name="Content Placeholder 2"/>
          <p:cNvSpPr>
            <a:spLocks noGrp="1"/>
          </p:cNvSpPr>
          <p:nvPr>
            <p:ph idx="1"/>
          </p:nvPr>
        </p:nvSpPr>
        <p:spPr/>
        <p:txBody>
          <a:bodyPr/>
          <a:lstStyle/>
          <a:p>
            <a:r>
              <a:rPr lang="en-US" dirty="0"/>
              <a:t>If you use package.* then all the classes and interfaces of this package will be accessible but not </a:t>
            </a:r>
            <a:r>
              <a:rPr lang="en-US" dirty="0" err="1"/>
              <a:t>subpackages</a:t>
            </a:r>
            <a:r>
              <a:rPr lang="en-US" dirty="0"/>
              <a:t>.</a:t>
            </a:r>
          </a:p>
          <a:p>
            <a:r>
              <a:rPr lang="en-US" dirty="0"/>
              <a:t>The import keyword is used to make the classes and interface of another package accessible to the current package.</a:t>
            </a:r>
          </a:p>
          <a:p>
            <a:r>
              <a:rPr lang="en-US" dirty="0"/>
              <a:t>Example of package that import the packagename.*</a:t>
            </a:r>
          </a:p>
          <a:p>
            <a:endParaRPr lang="en-US" dirty="0"/>
          </a:p>
        </p:txBody>
      </p:sp>
    </p:spTree>
    <p:extLst>
      <p:ext uri="{BB962C8B-B14F-4D97-AF65-F5344CB8AC3E}">
        <p14:creationId xmlns:p14="http://schemas.microsoft.com/office/powerpoint/2010/main" val="210476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4770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105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397</Words>
  <Application>Microsoft Office PowerPoint</Application>
  <PresentationFormat>On-screen Show (4:3)</PresentationFormat>
  <Paragraphs>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Java Package</vt:lpstr>
      <vt:lpstr>PowerPoint Presentation</vt:lpstr>
      <vt:lpstr>Advantage of Java Package </vt:lpstr>
      <vt:lpstr>Simple example of java package </vt:lpstr>
      <vt:lpstr>How to compile java package </vt:lpstr>
      <vt:lpstr>How to run java package program </vt:lpstr>
      <vt:lpstr> How to access package from another package? </vt:lpstr>
      <vt:lpstr>1) Using packagename.* </vt:lpstr>
      <vt:lpstr>Example</vt:lpstr>
      <vt:lpstr>2) Using packagename.classname </vt:lpstr>
      <vt:lpstr>3) Using fully qualified name </vt:lpstr>
      <vt:lpstr>Example</vt:lpstr>
      <vt:lpstr>Note</vt:lpstr>
      <vt:lpstr>Subpackage in java </vt:lpstr>
      <vt:lpstr>Example of Subpackage </vt:lpstr>
      <vt:lpstr> How to send the class file to another directory or drive? </vt:lpstr>
      <vt:lpstr>PowerPoint Presentation</vt:lpstr>
      <vt:lpstr> Another way to run this program by -classpath switch of java: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Package</dc:title>
  <dc:creator>user</dc:creator>
  <cp:lastModifiedBy>user</cp:lastModifiedBy>
  <cp:revision>6</cp:revision>
  <dcterms:created xsi:type="dcterms:W3CDTF">2019-09-02T09:06:48Z</dcterms:created>
  <dcterms:modified xsi:type="dcterms:W3CDTF">2019-09-06T08:41:13Z</dcterms:modified>
</cp:coreProperties>
</file>