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276AEF-592D-42BA-80F8-8558423D77A1}"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345460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76AEF-592D-42BA-80F8-8558423D77A1}"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200041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76AEF-592D-42BA-80F8-8558423D77A1}"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16429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76AEF-592D-42BA-80F8-8558423D77A1}"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187762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276AEF-592D-42BA-80F8-8558423D77A1}"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242609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276AEF-592D-42BA-80F8-8558423D77A1}"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150909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276AEF-592D-42BA-80F8-8558423D77A1}" type="datetimeFigureOut">
              <a:rPr lang="en-US" smtClean="0"/>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424611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276AEF-592D-42BA-80F8-8558423D77A1}" type="datetimeFigureOut">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225574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76AEF-592D-42BA-80F8-8558423D77A1}" type="datetimeFigureOut">
              <a:rPr lang="en-US" smtClean="0"/>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403055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276AEF-592D-42BA-80F8-8558423D77A1}"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80170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276AEF-592D-42BA-80F8-8558423D77A1}"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525CD-6813-4D1A-BC5D-C58614C24CF4}" type="slidenum">
              <a:rPr lang="en-US" smtClean="0"/>
              <a:t>‹#›</a:t>
            </a:fld>
            <a:endParaRPr lang="en-US"/>
          </a:p>
        </p:txBody>
      </p:sp>
    </p:spTree>
    <p:extLst>
      <p:ext uri="{BB962C8B-B14F-4D97-AF65-F5344CB8AC3E}">
        <p14:creationId xmlns:p14="http://schemas.microsoft.com/office/powerpoint/2010/main" val="91536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76AEF-592D-42BA-80F8-8558423D77A1}" type="datetimeFigureOut">
              <a:rPr lang="en-US" smtClean="0"/>
              <a:t>8/14/2019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525CD-6813-4D1A-BC5D-C58614C24CF4}" type="slidenum">
              <a:rPr lang="en-US" smtClean="0"/>
              <a:t>‹#›</a:t>
            </a:fld>
            <a:endParaRPr lang="en-US"/>
          </a:p>
        </p:txBody>
      </p:sp>
    </p:spTree>
    <p:extLst>
      <p:ext uri="{BB962C8B-B14F-4D97-AF65-F5344CB8AC3E}">
        <p14:creationId xmlns:p14="http://schemas.microsoft.com/office/powerpoint/2010/main" val="661048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String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78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0"/>
            <a:ext cx="8229600" cy="1143000"/>
          </a:xfrm>
        </p:spPr>
        <p:txBody>
          <a:bodyPr/>
          <a:lstStyle/>
          <a:p>
            <a:r>
              <a:rPr lang="en-US" dirty="0" smtClean="0"/>
              <a:t>String Methods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33425"/>
            <a:ext cx="8258175"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30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404813"/>
            <a:ext cx="82962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5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Immutable String in Java</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java, </a:t>
            </a:r>
            <a:r>
              <a:rPr lang="en-US" b="1" dirty="0"/>
              <a:t>string objects are immutable</a:t>
            </a:r>
            <a:r>
              <a:rPr lang="en-US" dirty="0"/>
              <a:t>. Immutable simply means </a:t>
            </a:r>
            <a:r>
              <a:rPr lang="en-US" dirty="0" err="1"/>
              <a:t>unmodifiable</a:t>
            </a:r>
            <a:r>
              <a:rPr lang="en-US" dirty="0"/>
              <a:t> or unchangeable.</a:t>
            </a:r>
          </a:p>
          <a:p>
            <a:r>
              <a:rPr lang="en-US" dirty="0"/>
              <a:t>Once string object is created its data or state can't be changed but a new string object is created.</a:t>
            </a:r>
          </a:p>
          <a:p>
            <a:pPr marL="0" indent="0">
              <a:buNone/>
            </a:pPr>
            <a:r>
              <a:rPr lang="en-US" b="1" dirty="0"/>
              <a:t>class</a:t>
            </a:r>
            <a:r>
              <a:rPr lang="en-US" dirty="0"/>
              <a:t> </a:t>
            </a:r>
            <a:r>
              <a:rPr lang="en-US" dirty="0" smtClean="0"/>
              <a:t>st2{</a:t>
            </a: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String s="</a:t>
            </a:r>
            <a:r>
              <a:rPr lang="en-US" dirty="0" err="1"/>
              <a:t>Sachin</a:t>
            </a:r>
            <a:r>
              <a:rPr lang="en-US" dirty="0"/>
              <a:t>";  </a:t>
            </a:r>
          </a:p>
          <a:p>
            <a:pPr marL="0" indent="0">
              <a:buNone/>
            </a:pPr>
            <a:r>
              <a:rPr lang="en-US" dirty="0"/>
              <a:t>   </a:t>
            </a:r>
            <a:r>
              <a:rPr lang="en-US" dirty="0" err="1"/>
              <a:t>s.concat</a:t>
            </a:r>
            <a:r>
              <a:rPr lang="en-US" dirty="0"/>
              <a:t>(" Tendulkar</a:t>
            </a:r>
            <a:r>
              <a:rPr lang="en-US" dirty="0" smtClean="0"/>
              <a:t>");</a:t>
            </a:r>
          </a:p>
          <a:p>
            <a:pPr marL="0" indent="0">
              <a:buNone/>
            </a:pPr>
            <a:r>
              <a:rPr lang="en-US" dirty="0"/>
              <a:t>  </a:t>
            </a:r>
            <a:r>
              <a:rPr lang="en-US" dirty="0" err="1"/>
              <a:t>System.out.println</a:t>
            </a:r>
            <a:r>
              <a:rPr lang="en-US" dirty="0"/>
              <a:t>(s</a:t>
            </a:r>
            <a:r>
              <a:rPr lang="en-US" dirty="0" smtClean="0"/>
              <a:t>); </a:t>
            </a:r>
            <a:r>
              <a:rPr lang="en-US" dirty="0"/>
              <a:t> }  </a:t>
            </a:r>
            <a:r>
              <a:rPr lang="en-US" dirty="0" smtClean="0"/>
              <a:t>}</a:t>
            </a:r>
            <a:r>
              <a:rPr lang="en-US" dirty="0"/>
              <a:t>  </a:t>
            </a:r>
          </a:p>
          <a:p>
            <a:pPr marL="0" indent="0">
              <a:buNone/>
            </a:pPr>
            <a:endParaRPr lang="en-US" dirty="0"/>
          </a:p>
        </p:txBody>
      </p:sp>
    </p:spTree>
    <p:extLst>
      <p:ext uri="{BB962C8B-B14F-4D97-AF65-F5344CB8AC3E}">
        <p14:creationId xmlns:p14="http://schemas.microsoft.com/office/powerpoint/2010/main" val="300512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842963"/>
            <a:ext cx="8172450" cy="571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10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a:t>But if we </a:t>
            </a:r>
            <a:r>
              <a:rPr lang="en-US" dirty="0" err="1"/>
              <a:t>explicitely</a:t>
            </a:r>
            <a:r>
              <a:rPr lang="en-US" dirty="0"/>
              <a:t> assign it to the reference variable, it will refer to "</a:t>
            </a:r>
            <a:r>
              <a:rPr lang="en-US" dirty="0" err="1"/>
              <a:t>Sachin</a:t>
            </a:r>
            <a:r>
              <a:rPr lang="en-US" dirty="0"/>
              <a:t> Tendulkar" </a:t>
            </a:r>
            <a:r>
              <a:rPr lang="en-US" dirty="0" err="1"/>
              <a:t>object.For</a:t>
            </a:r>
            <a:r>
              <a:rPr lang="en-US" dirty="0"/>
              <a:t> example</a:t>
            </a:r>
            <a:r>
              <a:rPr lang="en-US" dirty="0" smtClean="0"/>
              <a:t>:</a:t>
            </a:r>
          </a:p>
          <a:p>
            <a:pPr marL="0" indent="0">
              <a:buNone/>
            </a:pPr>
            <a:r>
              <a:rPr lang="en-US" b="1" dirty="0"/>
              <a:t>class</a:t>
            </a:r>
            <a:r>
              <a:rPr lang="en-US" dirty="0"/>
              <a:t> Testimmutablestring1{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String s="</a:t>
            </a:r>
            <a:r>
              <a:rPr lang="en-US" dirty="0" err="1"/>
              <a:t>Sachin</a:t>
            </a:r>
            <a:r>
              <a:rPr lang="en-US" dirty="0"/>
              <a:t>";  </a:t>
            </a:r>
          </a:p>
          <a:p>
            <a:pPr marL="0" indent="0">
              <a:buNone/>
            </a:pPr>
            <a:r>
              <a:rPr lang="en-US" dirty="0"/>
              <a:t>   </a:t>
            </a:r>
            <a:r>
              <a:rPr lang="en-US" b="1" i="1" dirty="0"/>
              <a:t>s=</a:t>
            </a:r>
            <a:r>
              <a:rPr lang="en-US" b="1" i="1" dirty="0" err="1"/>
              <a:t>s.concat</a:t>
            </a:r>
            <a:r>
              <a:rPr lang="en-US" b="1" i="1" dirty="0"/>
              <a:t>(" Tendulkar");  </a:t>
            </a:r>
          </a:p>
          <a:p>
            <a:pPr marL="0" indent="0">
              <a:buNone/>
            </a:pPr>
            <a:r>
              <a:rPr lang="en-US" dirty="0"/>
              <a:t>   </a:t>
            </a:r>
            <a:r>
              <a:rPr lang="en-US" dirty="0" err="1"/>
              <a:t>System.out.println</a:t>
            </a:r>
            <a:r>
              <a:rPr lang="en-US" dirty="0"/>
              <a:t>(s);  </a:t>
            </a:r>
          </a:p>
          <a:p>
            <a:pPr marL="0" indent="0">
              <a:buNone/>
            </a:pPr>
            <a:r>
              <a:rPr lang="en-US" dirty="0"/>
              <a:t> }  </a:t>
            </a:r>
          </a:p>
          <a:p>
            <a:pPr marL="0" indent="0">
              <a:buNone/>
            </a:pPr>
            <a:r>
              <a:rPr lang="en-US" dirty="0"/>
              <a:t>}  </a:t>
            </a:r>
          </a:p>
          <a:p>
            <a:r>
              <a:rPr lang="en-US" dirty="0" smtClean="0"/>
              <a:t>Note:</a:t>
            </a:r>
            <a:r>
              <a:rPr lang="en-US" dirty="0"/>
              <a:t> In such case, s points to the "</a:t>
            </a:r>
            <a:r>
              <a:rPr lang="en-US" dirty="0" err="1"/>
              <a:t>Sachin</a:t>
            </a:r>
            <a:r>
              <a:rPr lang="en-US" dirty="0"/>
              <a:t> Tendulkar". Please notice that still </a:t>
            </a:r>
            <a:r>
              <a:rPr lang="en-US" dirty="0" err="1"/>
              <a:t>sachin</a:t>
            </a:r>
            <a:r>
              <a:rPr lang="en-US" dirty="0"/>
              <a:t> object is not modified.</a:t>
            </a:r>
            <a:endParaRPr lang="en-US" dirty="0"/>
          </a:p>
        </p:txBody>
      </p:sp>
    </p:spTree>
    <p:extLst>
      <p:ext uri="{BB962C8B-B14F-4D97-AF65-F5344CB8AC3E}">
        <p14:creationId xmlns:p14="http://schemas.microsoft.com/office/powerpoint/2010/main" val="374302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a:t>
            </a:r>
            <a:r>
              <a:rPr lang="en-US" dirty="0"/>
              <a:t>string objects are immutable in java?</a:t>
            </a:r>
            <a:br>
              <a:rPr lang="en-US" dirty="0"/>
            </a:br>
            <a:endParaRPr lang="en-US" dirty="0"/>
          </a:p>
        </p:txBody>
      </p:sp>
      <p:sp>
        <p:nvSpPr>
          <p:cNvPr id="3" name="Content Placeholder 2"/>
          <p:cNvSpPr>
            <a:spLocks noGrp="1"/>
          </p:cNvSpPr>
          <p:nvPr>
            <p:ph idx="1"/>
          </p:nvPr>
        </p:nvSpPr>
        <p:spPr/>
        <p:txBody>
          <a:bodyPr/>
          <a:lstStyle/>
          <a:p>
            <a:r>
              <a:rPr lang="en-US" dirty="0"/>
              <a:t>Because java uses the concept of string </a:t>
            </a:r>
            <a:r>
              <a:rPr lang="en-US" dirty="0" err="1"/>
              <a:t>literal.Suppose</a:t>
            </a:r>
            <a:r>
              <a:rPr lang="en-US" dirty="0"/>
              <a:t> there are 5 reference </a:t>
            </a:r>
            <a:r>
              <a:rPr lang="en-US" dirty="0" err="1"/>
              <a:t>variables,all</a:t>
            </a:r>
            <a:r>
              <a:rPr lang="en-US" dirty="0"/>
              <a:t> </a:t>
            </a:r>
            <a:r>
              <a:rPr lang="en-US" dirty="0" err="1"/>
              <a:t>referes</a:t>
            </a:r>
            <a:r>
              <a:rPr lang="en-US" dirty="0"/>
              <a:t> to one object "</a:t>
            </a:r>
            <a:r>
              <a:rPr lang="en-US" dirty="0" err="1"/>
              <a:t>sachin</a:t>
            </a:r>
            <a:r>
              <a:rPr lang="en-US" dirty="0"/>
              <a:t>".If one reference variable changes the value of the object, it will be affected to all the reference variables. That is why string objects are immutable in java.</a:t>
            </a:r>
            <a:endParaRPr lang="en-US" dirty="0"/>
          </a:p>
        </p:txBody>
      </p:sp>
    </p:spTree>
    <p:extLst>
      <p:ext uri="{BB962C8B-B14F-4D97-AF65-F5344CB8AC3E}">
        <p14:creationId xmlns:p14="http://schemas.microsoft.com/office/powerpoint/2010/main" val="78966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String compare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We can compare string in java on the basis of content and reference.</a:t>
            </a:r>
          </a:p>
          <a:p>
            <a:r>
              <a:rPr lang="en-US" dirty="0"/>
              <a:t>It is used in </a:t>
            </a:r>
            <a:r>
              <a:rPr lang="en-US" b="1" dirty="0"/>
              <a:t>authentication</a:t>
            </a:r>
            <a:r>
              <a:rPr lang="en-US" dirty="0"/>
              <a:t> (by equals() method), </a:t>
            </a:r>
            <a:r>
              <a:rPr lang="en-US" b="1" dirty="0"/>
              <a:t>sorting</a:t>
            </a:r>
            <a:r>
              <a:rPr lang="en-US" dirty="0"/>
              <a:t> (by </a:t>
            </a:r>
            <a:r>
              <a:rPr lang="en-US" dirty="0" err="1"/>
              <a:t>compareTo</a:t>
            </a:r>
            <a:r>
              <a:rPr lang="en-US" dirty="0"/>
              <a:t>() method), </a:t>
            </a:r>
            <a:r>
              <a:rPr lang="en-US" b="1" dirty="0"/>
              <a:t>reference matching</a:t>
            </a:r>
            <a:r>
              <a:rPr lang="en-US" dirty="0"/>
              <a:t> (by == operator) etc.</a:t>
            </a:r>
          </a:p>
          <a:p>
            <a:r>
              <a:rPr lang="en-US" dirty="0"/>
              <a:t>There are three ways to compare string in java</a:t>
            </a:r>
            <a:r>
              <a:rPr lang="en-US" dirty="0" smtClean="0"/>
              <a:t>:</a:t>
            </a:r>
          </a:p>
          <a:p>
            <a:pPr marL="514350" indent="-514350">
              <a:buFont typeface="+mj-lt"/>
              <a:buAutoNum type="arabicPeriod"/>
            </a:pPr>
            <a:r>
              <a:rPr lang="en-US" dirty="0"/>
              <a:t>By equals() method</a:t>
            </a:r>
          </a:p>
          <a:p>
            <a:pPr marL="514350" indent="-514350">
              <a:buFont typeface="+mj-lt"/>
              <a:buAutoNum type="arabicPeriod"/>
            </a:pPr>
            <a:r>
              <a:rPr lang="en-US" dirty="0"/>
              <a:t>By = = operator</a:t>
            </a:r>
          </a:p>
          <a:p>
            <a:pPr marL="514350" indent="-514350">
              <a:buFont typeface="+mj-lt"/>
              <a:buAutoNum type="arabicPeriod"/>
            </a:pPr>
            <a:r>
              <a:rPr lang="en-US" dirty="0"/>
              <a:t>By </a:t>
            </a:r>
            <a:r>
              <a:rPr lang="en-US" dirty="0" err="1"/>
              <a:t>compareTo</a:t>
            </a:r>
            <a:r>
              <a:rPr lang="en-US" dirty="0"/>
              <a:t>() method</a:t>
            </a:r>
          </a:p>
          <a:p>
            <a:endParaRPr lang="en-US" dirty="0"/>
          </a:p>
        </p:txBody>
      </p:sp>
    </p:spTree>
    <p:extLst>
      <p:ext uri="{BB962C8B-B14F-4D97-AF65-F5344CB8AC3E}">
        <p14:creationId xmlns:p14="http://schemas.microsoft.com/office/powerpoint/2010/main" val="46440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400800"/>
          </a:xfrm>
        </p:spPr>
        <p:txBody>
          <a:bodyPr/>
          <a:lstStyle/>
          <a:p>
            <a:r>
              <a:rPr lang="en-US" dirty="0"/>
              <a:t>1) String compare by equals() method</a:t>
            </a:r>
          </a:p>
          <a:p>
            <a:pPr marL="0" indent="0">
              <a:buNone/>
            </a:pPr>
            <a:r>
              <a:rPr lang="en-US" dirty="0"/>
              <a:t>The String equals() method compares the original content of the string. It compares values of string for equality. String class provides two methods:</a:t>
            </a:r>
          </a:p>
          <a:p>
            <a:r>
              <a:rPr lang="en-US" b="1" dirty="0"/>
              <a:t>public </a:t>
            </a:r>
            <a:r>
              <a:rPr lang="en-US" b="1" dirty="0" err="1"/>
              <a:t>boolean</a:t>
            </a:r>
            <a:r>
              <a:rPr lang="en-US" b="1" dirty="0"/>
              <a:t> equals(Object another)</a:t>
            </a:r>
            <a:r>
              <a:rPr lang="en-US" dirty="0"/>
              <a:t> compares this string to the specified object.</a:t>
            </a:r>
          </a:p>
          <a:p>
            <a:r>
              <a:rPr lang="en-US" b="1" dirty="0"/>
              <a:t>public </a:t>
            </a:r>
            <a:r>
              <a:rPr lang="en-US" b="1" dirty="0" err="1"/>
              <a:t>boolean</a:t>
            </a:r>
            <a:r>
              <a:rPr lang="en-US" b="1" dirty="0"/>
              <a:t> </a:t>
            </a:r>
            <a:r>
              <a:rPr lang="en-US" b="1" dirty="0" err="1"/>
              <a:t>equalsIgnoreCase</a:t>
            </a:r>
            <a:r>
              <a:rPr lang="en-US" b="1" dirty="0"/>
              <a:t>(String another)</a:t>
            </a:r>
            <a:r>
              <a:rPr lang="en-US" dirty="0"/>
              <a:t> compares this String to another string, ignoring case.</a:t>
            </a:r>
          </a:p>
          <a:p>
            <a:pPr marL="0" indent="0">
              <a:buNone/>
            </a:pPr>
            <a:endParaRPr lang="en-US" dirty="0"/>
          </a:p>
        </p:txBody>
      </p:sp>
    </p:spTree>
    <p:extLst>
      <p:ext uri="{BB962C8B-B14F-4D97-AF65-F5344CB8AC3E}">
        <p14:creationId xmlns:p14="http://schemas.microsoft.com/office/powerpoint/2010/main" val="150737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85000" lnSpcReduction="20000"/>
          </a:bodyPr>
          <a:lstStyle/>
          <a:p>
            <a:pPr marL="0" indent="0">
              <a:buNone/>
            </a:pPr>
            <a:r>
              <a:rPr lang="en-US" b="1" dirty="0" smtClean="0"/>
              <a:t>Example 1:</a:t>
            </a:r>
            <a:r>
              <a:rPr lang="en-US" dirty="0"/>
              <a:t> </a:t>
            </a:r>
            <a:endParaRPr lang="en-US" dirty="0" smtClean="0"/>
          </a:p>
          <a:p>
            <a:pPr marL="0" indent="0">
              <a:buNone/>
            </a:pPr>
            <a:r>
              <a:rPr lang="en-US" dirty="0" smtClean="0"/>
              <a:t>String</a:t>
            </a:r>
            <a:r>
              <a:rPr lang="en-US" dirty="0"/>
              <a:t> s1="</a:t>
            </a:r>
            <a:r>
              <a:rPr lang="en-US" dirty="0" err="1"/>
              <a:t>Sachin</a:t>
            </a:r>
            <a:r>
              <a:rPr lang="en-US" dirty="0"/>
              <a:t>";  </a:t>
            </a:r>
          </a:p>
          <a:p>
            <a:pPr marL="0" indent="0">
              <a:buNone/>
            </a:pPr>
            <a:r>
              <a:rPr lang="en-US" dirty="0"/>
              <a:t>   String s2="</a:t>
            </a:r>
            <a:r>
              <a:rPr lang="en-US" dirty="0" err="1"/>
              <a:t>Sachin</a:t>
            </a:r>
            <a:r>
              <a:rPr lang="en-US" dirty="0"/>
              <a:t>";  </a:t>
            </a:r>
          </a:p>
          <a:p>
            <a:pPr marL="0" indent="0">
              <a:buNone/>
            </a:pPr>
            <a:r>
              <a:rPr lang="en-US" dirty="0"/>
              <a:t>   String s3=</a:t>
            </a:r>
            <a:r>
              <a:rPr lang="en-US" b="1" dirty="0"/>
              <a:t>new</a:t>
            </a:r>
            <a:r>
              <a:rPr lang="en-US" dirty="0"/>
              <a:t> String("</a:t>
            </a:r>
            <a:r>
              <a:rPr lang="en-US" dirty="0" err="1"/>
              <a:t>Sachin</a:t>
            </a:r>
            <a:r>
              <a:rPr lang="en-US" dirty="0"/>
              <a:t>");  </a:t>
            </a:r>
          </a:p>
          <a:p>
            <a:pPr marL="0" indent="0">
              <a:buNone/>
            </a:pPr>
            <a:r>
              <a:rPr lang="en-US" dirty="0"/>
              <a:t>   String s4="</a:t>
            </a:r>
            <a:r>
              <a:rPr lang="en-US" dirty="0" err="1"/>
              <a:t>Saurav</a:t>
            </a:r>
            <a:r>
              <a:rPr lang="en-US" dirty="0"/>
              <a:t>";  </a:t>
            </a:r>
          </a:p>
          <a:p>
            <a:pPr marL="0" indent="0">
              <a:buNone/>
            </a:pPr>
            <a:r>
              <a:rPr lang="en-US" dirty="0"/>
              <a:t>   </a:t>
            </a:r>
            <a:r>
              <a:rPr lang="en-US" dirty="0" err="1"/>
              <a:t>System.out.println</a:t>
            </a:r>
            <a:r>
              <a:rPr lang="en-US" dirty="0"/>
              <a:t>(s1.equals(s2</a:t>
            </a:r>
            <a:r>
              <a:rPr lang="en-US" dirty="0" smtClean="0"/>
              <a:t>));</a:t>
            </a:r>
            <a:r>
              <a:rPr lang="en-US" dirty="0"/>
              <a:t>  </a:t>
            </a:r>
          </a:p>
          <a:p>
            <a:pPr marL="0" indent="0">
              <a:buNone/>
            </a:pPr>
            <a:r>
              <a:rPr lang="en-US" dirty="0"/>
              <a:t>   </a:t>
            </a:r>
            <a:r>
              <a:rPr lang="en-US" dirty="0" err="1"/>
              <a:t>System.out.println</a:t>
            </a:r>
            <a:r>
              <a:rPr lang="en-US" dirty="0"/>
              <a:t>(s1.equals(s3</a:t>
            </a:r>
            <a:r>
              <a:rPr lang="en-US" dirty="0" smtClean="0"/>
              <a:t>));</a:t>
            </a:r>
            <a:r>
              <a:rPr lang="en-US" dirty="0"/>
              <a:t>  </a:t>
            </a:r>
          </a:p>
          <a:p>
            <a:pPr marL="0" indent="0">
              <a:buNone/>
            </a:pPr>
            <a:r>
              <a:rPr lang="en-US" dirty="0"/>
              <a:t>   </a:t>
            </a:r>
            <a:r>
              <a:rPr lang="en-US" dirty="0" err="1"/>
              <a:t>System.out.println</a:t>
            </a:r>
            <a:r>
              <a:rPr lang="en-US" dirty="0"/>
              <a:t>(s1.equals(s4</a:t>
            </a:r>
            <a:r>
              <a:rPr lang="en-US" dirty="0" smtClean="0"/>
              <a:t>));</a:t>
            </a:r>
            <a:r>
              <a:rPr lang="en-US" dirty="0"/>
              <a:t> </a:t>
            </a:r>
          </a:p>
          <a:p>
            <a:pPr marL="0" indent="0">
              <a:buNone/>
            </a:pPr>
            <a:r>
              <a:rPr lang="en-US" b="1" dirty="0" smtClean="0"/>
              <a:t>Example 2</a:t>
            </a:r>
          </a:p>
          <a:p>
            <a:pPr marL="0" indent="0">
              <a:buNone/>
            </a:pPr>
            <a:r>
              <a:rPr lang="en-US" dirty="0"/>
              <a:t> String s1="</a:t>
            </a:r>
            <a:r>
              <a:rPr lang="en-US" dirty="0" err="1"/>
              <a:t>Sachin</a:t>
            </a:r>
            <a:r>
              <a:rPr lang="en-US" dirty="0"/>
              <a:t>";  </a:t>
            </a:r>
          </a:p>
          <a:p>
            <a:pPr marL="0" indent="0">
              <a:buNone/>
            </a:pPr>
            <a:r>
              <a:rPr lang="en-US" dirty="0"/>
              <a:t>   String s2="SACHIN";  </a:t>
            </a:r>
          </a:p>
          <a:p>
            <a:pPr marL="0" indent="0">
              <a:buNone/>
            </a:pPr>
            <a:r>
              <a:rPr lang="en-US" dirty="0"/>
              <a:t>  </a:t>
            </a:r>
          </a:p>
          <a:p>
            <a:pPr marL="0" indent="0">
              <a:buNone/>
            </a:pPr>
            <a:r>
              <a:rPr lang="en-US" dirty="0"/>
              <a:t>   </a:t>
            </a:r>
            <a:r>
              <a:rPr lang="en-US" dirty="0" err="1"/>
              <a:t>System.out.println</a:t>
            </a:r>
            <a:r>
              <a:rPr lang="en-US" dirty="0"/>
              <a:t>(s1.equals(s2</a:t>
            </a:r>
            <a:r>
              <a:rPr lang="en-US" dirty="0" smtClean="0"/>
              <a:t>)); </a:t>
            </a:r>
            <a:r>
              <a:rPr lang="en-US" dirty="0"/>
              <a:t>  </a:t>
            </a:r>
          </a:p>
          <a:p>
            <a:pPr marL="0" indent="0">
              <a:buNone/>
            </a:pPr>
            <a:r>
              <a:rPr lang="en-US" dirty="0"/>
              <a:t>   </a:t>
            </a:r>
            <a:r>
              <a:rPr lang="en-US" dirty="0" err="1"/>
              <a:t>System.out.println</a:t>
            </a:r>
            <a:r>
              <a:rPr lang="en-US" dirty="0"/>
              <a:t>(s1.equalsIgnoreCase(s2</a:t>
            </a:r>
            <a:r>
              <a:rPr lang="en-US" dirty="0" smtClean="0"/>
              <a:t>)); </a:t>
            </a:r>
            <a:r>
              <a:rPr lang="en-US" dirty="0"/>
              <a:t>  </a:t>
            </a:r>
          </a:p>
          <a:p>
            <a:pPr marL="0" indent="0">
              <a:buNone/>
            </a:pPr>
            <a:endParaRPr lang="en-US" b="1" dirty="0"/>
          </a:p>
        </p:txBody>
      </p:sp>
    </p:spTree>
    <p:extLst>
      <p:ext uri="{BB962C8B-B14F-4D97-AF65-F5344CB8AC3E}">
        <p14:creationId xmlns:p14="http://schemas.microsoft.com/office/powerpoint/2010/main" val="599051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lstStyle/>
          <a:p>
            <a:pPr marL="0" indent="0">
              <a:buNone/>
            </a:pPr>
            <a:r>
              <a:rPr lang="en-US" dirty="0"/>
              <a:t>2) String compare by == operator</a:t>
            </a:r>
          </a:p>
          <a:p>
            <a:pPr marL="0" indent="0">
              <a:buNone/>
            </a:pPr>
            <a:r>
              <a:rPr lang="en-US" dirty="0"/>
              <a:t>The = = operator compares references not values</a:t>
            </a:r>
            <a:r>
              <a:rPr lang="en-US" dirty="0" smtClean="0"/>
              <a:t>.</a:t>
            </a:r>
          </a:p>
          <a:p>
            <a:pPr marL="0" indent="0">
              <a:buNone/>
            </a:pPr>
            <a:r>
              <a:rPr lang="en-US" b="1" dirty="0" smtClean="0"/>
              <a:t>Example 3</a:t>
            </a:r>
          </a:p>
          <a:p>
            <a:pPr marL="0" indent="0">
              <a:buNone/>
            </a:pPr>
            <a:r>
              <a:rPr lang="en-US" dirty="0" smtClean="0"/>
              <a:t>String</a:t>
            </a:r>
            <a:r>
              <a:rPr lang="en-US" dirty="0"/>
              <a:t> s1="</a:t>
            </a:r>
            <a:r>
              <a:rPr lang="en-US" dirty="0" err="1"/>
              <a:t>Sachin</a:t>
            </a:r>
            <a:r>
              <a:rPr lang="en-US" dirty="0"/>
              <a:t>";  </a:t>
            </a:r>
          </a:p>
          <a:p>
            <a:pPr marL="0" indent="0">
              <a:buNone/>
            </a:pPr>
            <a:r>
              <a:rPr lang="en-US" dirty="0"/>
              <a:t>   String s2="</a:t>
            </a:r>
            <a:r>
              <a:rPr lang="en-US" dirty="0" err="1"/>
              <a:t>Sachin</a:t>
            </a:r>
            <a:r>
              <a:rPr lang="en-US" dirty="0"/>
              <a:t>";  </a:t>
            </a:r>
          </a:p>
          <a:p>
            <a:pPr marL="0" indent="0">
              <a:buNone/>
            </a:pPr>
            <a:r>
              <a:rPr lang="en-US" dirty="0"/>
              <a:t>   String s3=</a:t>
            </a:r>
            <a:r>
              <a:rPr lang="en-US" b="1" dirty="0"/>
              <a:t>new</a:t>
            </a:r>
            <a:r>
              <a:rPr lang="en-US" dirty="0"/>
              <a:t> String("</a:t>
            </a:r>
            <a:r>
              <a:rPr lang="en-US" dirty="0" err="1"/>
              <a:t>Sachin</a:t>
            </a:r>
            <a:r>
              <a:rPr lang="en-US" dirty="0"/>
              <a:t>");  </a:t>
            </a:r>
          </a:p>
          <a:p>
            <a:pPr marL="0" indent="0">
              <a:buNone/>
            </a:pPr>
            <a:r>
              <a:rPr lang="en-US" dirty="0"/>
              <a:t>   </a:t>
            </a:r>
            <a:r>
              <a:rPr lang="en-US" dirty="0" err="1"/>
              <a:t>System.out.println</a:t>
            </a:r>
            <a:r>
              <a:rPr lang="en-US" dirty="0"/>
              <a:t>(s1==s2</a:t>
            </a:r>
            <a:r>
              <a:rPr lang="en-US" dirty="0" smtClean="0"/>
              <a:t>);</a:t>
            </a:r>
          </a:p>
          <a:p>
            <a:pPr marL="0" indent="0">
              <a:buNone/>
            </a:pPr>
            <a:r>
              <a:rPr lang="en-US" dirty="0" smtClean="0"/>
              <a:t> </a:t>
            </a:r>
            <a:r>
              <a:rPr lang="en-US" dirty="0"/>
              <a:t>   </a:t>
            </a:r>
            <a:r>
              <a:rPr lang="en-US" dirty="0" err="1"/>
              <a:t>System.out.println</a:t>
            </a:r>
            <a:r>
              <a:rPr lang="en-US" dirty="0"/>
              <a:t>(s1==s3</a:t>
            </a:r>
            <a:r>
              <a:rPr lang="en-US" dirty="0" smtClean="0"/>
              <a:t>);</a:t>
            </a:r>
            <a:endParaRPr lang="en-US" dirty="0"/>
          </a:p>
        </p:txBody>
      </p:sp>
    </p:spTree>
    <p:extLst>
      <p:ext uri="{BB962C8B-B14F-4D97-AF65-F5344CB8AC3E}">
        <p14:creationId xmlns:p14="http://schemas.microsoft.com/office/powerpoint/2010/main" val="20815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String is a sequence of characters. But in Java, string is an object that represents a sequence of characters. The </a:t>
            </a:r>
            <a:r>
              <a:rPr lang="en-US" dirty="0" err="1"/>
              <a:t>java.lang.String</a:t>
            </a:r>
            <a:r>
              <a:rPr lang="en-US" dirty="0"/>
              <a:t> class is used to create a string object</a:t>
            </a:r>
            <a:r>
              <a:rPr lang="en-US" dirty="0" smtClean="0"/>
              <a:t>.</a:t>
            </a:r>
          </a:p>
          <a:p>
            <a:pPr marL="0" indent="0">
              <a:buNone/>
            </a:pPr>
            <a:endParaRPr lang="en-US" dirty="0"/>
          </a:p>
        </p:txBody>
      </p:sp>
    </p:spTree>
    <p:extLst>
      <p:ext uri="{BB962C8B-B14F-4D97-AF65-F5344CB8AC3E}">
        <p14:creationId xmlns:p14="http://schemas.microsoft.com/office/powerpoint/2010/main" val="1340736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marL="0" indent="0">
              <a:buNone/>
            </a:pPr>
            <a:r>
              <a:rPr lang="en-US" dirty="0"/>
              <a:t>3) </a:t>
            </a:r>
            <a:r>
              <a:rPr lang="en-US" b="1" dirty="0"/>
              <a:t>String compare by </a:t>
            </a:r>
            <a:r>
              <a:rPr lang="en-US" b="1" dirty="0" err="1"/>
              <a:t>compareTo</a:t>
            </a:r>
            <a:r>
              <a:rPr lang="en-US" b="1" dirty="0"/>
              <a:t>() method</a:t>
            </a:r>
          </a:p>
          <a:p>
            <a:pPr marL="0" indent="0">
              <a:buNone/>
            </a:pPr>
            <a:r>
              <a:rPr lang="en-US" dirty="0"/>
              <a:t>The String </a:t>
            </a:r>
            <a:r>
              <a:rPr lang="en-US" dirty="0" err="1"/>
              <a:t>compareTo</a:t>
            </a:r>
            <a:r>
              <a:rPr lang="en-US" dirty="0"/>
              <a:t>() method compares values lexicographically and returns an integer value that describes if first string is less than, equal to or greater than second string</a:t>
            </a:r>
            <a:r>
              <a:rPr lang="en-US" dirty="0" smtClean="0"/>
              <a:t>.</a:t>
            </a:r>
          </a:p>
          <a:p>
            <a:pPr marL="0" indent="0">
              <a:buNone/>
            </a:pPr>
            <a:r>
              <a:rPr lang="en-US" b="1" i="1" dirty="0"/>
              <a:t>It compares strings on the basis of Unicode value of each character in the strings.</a:t>
            </a:r>
          </a:p>
          <a:p>
            <a:pPr marL="0" indent="0">
              <a:buNone/>
            </a:pPr>
            <a:r>
              <a:rPr lang="en-US" dirty="0"/>
              <a:t>Suppose s1 and s2 are two string variables. If:</a:t>
            </a:r>
          </a:p>
          <a:p>
            <a:pPr marL="0" indent="0">
              <a:buNone/>
            </a:pPr>
            <a:r>
              <a:rPr lang="en-US" b="1" dirty="0"/>
              <a:t>s1 == s2</a:t>
            </a:r>
            <a:r>
              <a:rPr lang="en-US" dirty="0"/>
              <a:t> :0</a:t>
            </a:r>
          </a:p>
          <a:p>
            <a:pPr marL="0" indent="0">
              <a:buNone/>
            </a:pPr>
            <a:r>
              <a:rPr lang="en-US" b="1" dirty="0"/>
              <a:t>s1 &gt; s2 </a:t>
            </a:r>
            <a:r>
              <a:rPr lang="en-US" dirty="0"/>
              <a:t>  :positive value</a:t>
            </a:r>
          </a:p>
          <a:p>
            <a:pPr marL="0" indent="0">
              <a:buNone/>
            </a:pPr>
            <a:r>
              <a:rPr lang="en-US" b="1" dirty="0"/>
              <a:t>s1 &lt; s2 </a:t>
            </a:r>
            <a:r>
              <a:rPr lang="en-US" dirty="0"/>
              <a:t>  :negative value</a:t>
            </a:r>
          </a:p>
          <a:p>
            <a:pPr marL="0" indent="0">
              <a:buNone/>
            </a:pPr>
            <a:endParaRPr lang="en-US" dirty="0"/>
          </a:p>
        </p:txBody>
      </p:sp>
    </p:spTree>
    <p:extLst>
      <p:ext uri="{BB962C8B-B14F-4D97-AF65-F5344CB8AC3E}">
        <p14:creationId xmlns:p14="http://schemas.microsoft.com/office/powerpoint/2010/main" val="193447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Example 4</a:t>
            </a:r>
          </a:p>
          <a:p>
            <a:pPr marL="0" indent="0">
              <a:buNone/>
            </a:pPr>
            <a:r>
              <a:rPr lang="en-US" dirty="0"/>
              <a:t>  String s1="</a:t>
            </a:r>
            <a:r>
              <a:rPr lang="en-US" dirty="0" err="1"/>
              <a:t>Sachin</a:t>
            </a:r>
            <a:r>
              <a:rPr lang="en-US" dirty="0"/>
              <a:t>";  </a:t>
            </a:r>
          </a:p>
          <a:p>
            <a:pPr marL="0" indent="0">
              <a:buNone/>
            </a:pPr>
            <a:r>
              <a:rPr lang="en-US" dirty="0"/>
              <a:t>   String s2="</a:t>
            </a:r>
            <a:r>
              <a:rPr lang="en-US" dirty="0" err="1"/>
              <a:t>Sachin</a:t>
            </a:r>
            <a:r>
              <a:rPr lang="en-US" dirty="0"/>
              <a:t>";  </a:t>
            </a:r>
          </a:p>
          <a:p>
            <a:pPr marL="0" indent="0">
              <a:buNone/>
            </a:pPr>
            <a:r>
              <a:rPr lang="en-US" dirty="0"/>
              <a:t>   String s3="</a:t>
            </a:r>
            <a:r>
              <a:rPr lang="en-US" dirty="0" err="1"/>
              <a:t>Ratan</a:t>
            </a:r>
            <a:r>
              <a:rPr lang="en-US" dirty="0"/>
              <a:t>";  </a:t>
            </a:r>
          </a:p>
          <a:p>
            <a:pPr marL="0" indent="0">
              <a:buNone/>
            </a:pPr>
            <a:r>
              <a:rPr lang="en-US" dirty="0"/>
              <a:t>   </a:t>
            </a:r>
            <a:r>
              <a:rPr lang="en-US" dirty="0" err="1"/>
              <a:t>System.out.println</a:t>
            </a:r>
            <a:r>
              <a:rPr lang="en-US" dirty="0"/>
              <a:t>(s1.compareTo(s2));//0  </a:t>
            </a:r>
          </a:p>
          <a:p>
            <a:pPr marL="0" indent="0">
              <a:buNone/>
            </a:pPr>
            <a:r>
              <a:rPr lang="en-US" dirty="0"/>
              <a:t>   </a:t>
            </a:r>
            <a:r>
              <a:rPr lang="en-US" dirty="0" err="1"/>
              <a:t>System.out.println</a:t>
            </a:r>
            <a:r>
              <a:rPr lang="en-US" dirty="0"/>
              <a:t>(s1.compareTo(s3));//1(because s1&gt;s3)  </a:t>
            </a:r>
          </a:p>
          <a:p>
            <a:pPr marL="0" indent="0">
              <a:buNone/>
            </a:pPr>
            <a:r>
              <a:rPr lang="en-US" dirty="0"/>
              <a:t>   </a:t>
            </a:r>
            <a:r>
              <a:rPr lang="en-US" dirty="0" err="1"/>
              <a:t>System.out.println</a:t>
            </a:r>
            <a:r>
              <a:rPr lang="en-US" dirty="0"/>
              <a:t>(s3.compareTo(s1));//-1(because s3 &lt; s1 )  </a:t>
            </a:r>
          </a:p>
          <a:p>
            <a:pPr marL="0" indent="0">
              <a:buNone/>
            </a:pPr>
            <a:endParaRPr lang="en-US" dirty="0"/>
          </a:p>
        </p:txBody>
      </p:sp>
    </p:spTree>
    <p:extLst>
      <p:ext uri="{BB962C8B-B14F-4D97-AF65-F5344CB8AC3E}">
        <p14:creationId xmlns:p14="http://schemas.microsoft.com/office/powerpoint/2010/main" val="50324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a:bodyPr>
          <a:lstStyle/>
          <a:p>
            <a:pPr marL="0" indent="0">
              <a:buNone/>
            </a:pPr>
            <a:r>
              <a:rPr lang="en-US" b="1" dirty="0" smtClean="0"/>
              <a:t>Example 5</a:t>
            </a:r>
          </a:p>
          <a:p>
            <a:pPr marL="0" indent="0">
              <a:buNone/>
            </a:pPr>
            <a:r>
              <a:rPr lang="en-US" dirty="0" smtClean="0"/>
              <a:t>String</a:t>
            </a:r>
            <a:r>
              <a:rPr lang="en-US" dirty="0"/>
              <a:t> s1="hello";  </a:t>
            </a:r>
          </a:p>
          <a:p>
            <a:pPr marL="0" indent="0">
              <a:buNone/>
            </a:pPr>
            <a:r>
              <a:rPr lang="en-US" dirty="0"/>
              <a:t>String s2="hello";  </a:t>
            </a:r>
          </a:p>
          <a:p>
            <a:pPr marL="0" indent="0">
              <a:buNone/>
            </a:pPr>
            <a:r>
              <a:rPr lang="en-US" dirty="0"/>
              <a:t>String s3="</a:t>
            </a:r>
            <a:r>
              <a:rPr lang="en-US" dirty="0" err="1"/>
              <a:t>meklo</a:t>
            </a:r>
            <a:r>
              <a:rPr lang="en-US" dirty="0"/>
              <a:t>";  </a:t>
            </a:r>
          </a:p>
          <a:p>
            <a:pPr marL="0" indent="0">
              <a:buNone/>
            </a:pPr>
            <a:r>
              <a:rPr lang="en-US" dirty="0"/>
              <a:t>String s4="</a:t>
            </a:r>
            <a:r>
              <a:rPr lang="en-US" dirty="0" err="1"/>
              <a:t>hemlo</a:t>
            </a:r>
            <a:r>
              <a:rPr lang="en-US" dirty="0"/>
              <a:t>";  </a:t>
            </a:r>
          </a:p>
          <a:p>
            <a:pPr marL="0" indent="0">
              <a:buNone/>
            </a:pPr>
            <a:r>
              <a:rPr lang="en-US" dirty="0"/>
              <a:t>String s5="flag";  </a:t>
            </a:r>
          </a:p>
          <a:p>
            <a:pPr marL="0" indent="0">
              <a:buNone/>
            </a:pPr>
            <a:r>
              <a:rPr lang="en-US" dirty="0" err="1"/>
              <a:t>System.out.println</a:t>
            </a:r>
            <a:r>
              <a:rPr lang="en-US" dirty="0"/>
              <a:t>(s1.compareTo(s2</a:t>
            </a:r>
            <a:r>
              <a:rPr lang="en-US" dirty="0" smtClean="0"/>
              <a:t>)); </a:t>
            </a:r>
            <a:r>
              <a:rPr lang="en-US" dirty="0"/>
              <a:t> </a:t>
            </a:r>
          </a:p>
          <a:p>
            <a:pPr marL="0" indent="0">
              <a:buNone/>
            </a:pPr>
            <a:r>
              <a:rPr lang="en-US" dirty="0" err="1"/>
              <a:t>System.out.println</a:t>
            </a:r>
            <a:r>
              <a:rPr lang="en-US" dirty="0"/>
              <a:t>(s1.compareTo(s3</a:t>
            </a:r>
            <a:r>
              <a:rPr lang="en-US" dirty="0" smtClean="0"/>
              <a:t>)); </a:t>
            </a:r>
            <a:r>
              <a:rPr lang="en-US" dirty="0" err="1" smtClean="0"/>
              <a:t>System.out.println</a:t>
            </a:r>
            <a:r>
              <a:rPr lang="en-US" dirty="0" smtClean="0"/>
              <a:t>(s1.compareTo(s4)); </a:t>
            </a:r>
            <a:r>
              <a:rPr lang="en-US" dirty="0" err="1" smtClean="0"/>
              <a:t>System.out.println</a:t>
            </a:r>
            <a:r>
              <a:rPr lang="en-US" dirty="0" smtClean="0"/>
              <a:t>(s1.compareTo(s5));</a:t>
            </a:r>
            <a:endParaRPr lang="en-US" dirty="0"/>
          </a:p>
        </p:txBody>
      </p:sp>
    </p:spTree>
    <p:extLst>
      <p:ext uri="{BB962C8B-B14F-4D97-AF65-F5344CB8AC3E}">
        <p14:creationId xmlns:p14="http://schemas.microsoft.com/office/powerpoint/2010/main" val="3114479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String </a:t>
            </a:r>
            <a:r>
              <a:rPr lang="en-US" dirty="0" err="1"/>
              <a:t>compareTo</a:t>
            </a:r>
            <a:r>
              <a:rPr lang="en-US" dirty="0"/>
              <a:t>(): empty string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compare string with blank or empty string, it returns length of the string. If second string is empty, result would be positive. If first string is empty, result would be negative</a:t>
            </a:r>
            <a:r>
              <a:rPr lang="en-US" dirty="0" smtClean="0"/>
              <a:t>.</a:t>
            </a:r>
          </a:p>
          <a:p>
            <a:pPr marL="0" indent="0">
              <a:buNone/>
            </a:pPr>
            <a:r>
              <a:rPr lang="en-US" dirty="0"/>
              <a:t>String s1="hello";  </a:t>
            </a:r>
          </a:p>
          <a:p>
            <a:pPr marL="0" indent="0">
              <a:buNone/>
            </a:pPr>
            <a:r>
              <a:rPr lang="en-US" dirty="0"/>
              <a:t>String s2="";  </a:t>
            </a:r>
          </a:p>
          <a:p>
            <a:pPr marL="0" indent="0">
              <a:buNone/>
            </a:pPr>
            <a:r>
              <a:rPr lang="en-US" dirty="0"/>
              <a:t>String s3="me";  </a:t>
            </a:r>
          </a:p>
          <a:p>
            <a:pPr marL="0" indent="0">
              <a:buNone/>
            </a:pPr>
            <a:r>
              <a:rPr lang="en-US" dirty="0" err="1"/>
              <a:t>System.out.println</a:t>
            </a:r>
            <a:r>
              <a:rPr lang="en-US" dirty="0"/>
              <a:t>(s1.compareTo(s2));  </a:t>
            </a:r>
          </a:p>
          <a:p>
            <a:pPr marL="0" indent="0">
              <a:buNone/>
            </a:pPr>
            <a:r>
              <a:rPr lang="en-US" dirty="0" err="1"/>
              <a:t>System.out.println</a:t>
            </a:r>
            <a:r>
              <a:rPr lang="en-US" dirty="0"/>
              <a:t>(s2.compareTo(s3)); </a:t>
            </a:r>
          </a:p>
          <a:p>
            <a:endParaRPr lang="en-US" dirty="0"/>
          </a:p>
        </p:txBody>
      </p:sp>
    </p:spTree>
    <p:extLst>
      <p:ext uri="{BB962C8B-B14F-4D97-AF65-F5344CB8AC3E}">
        <p14:creationId xmlns:p14="http://schemas.microsoft.com/office/powerpoint/2010/main" val="235641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Java String</a:t>
            </a:r>
            <a:r>
              <a:rPr lang="en-US" dirty="0"/>
              <a:t> class provides a lot of methods to perform operations on string such as compare(), </a:t>
            </a:r>
            <a:r>
              <a:rPr lang="en-US" dirty="0" err="1"/>
              <a:t>concat</a:t>
            </a:r>
            <a:r>
              <a:rPr lang="en-US" dirty="0"/>
              <a:t>(), equals(), split(), length(), replace(), </a:t>
            </a:r>
            <a:r>
              <a:rPr lang="en-US" dirty="0" err="1"/>
              <a:t>compareTo</a:t>
            </a:r>
            <a:r>
              <a:rPr lang="en-US" dirty="0"/>
              <a:t>(), intern(), substring() etc.</a:t>
            </a:r>
          </a:p>
        </p:txBody>
      </p:sp>
    </p:spTree>
    <p:extLst>
      <p:ext uri="{BB962C8B-B14F-4D97-AF65-F5344CB8AC3E}">
        <p14:creationId xmlns:p14="http://schemas.microsoft.com/office/powerpoint/2010/main" val="326248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create a string object?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There are two ways to create String object:</a:t>
            </a:r>
          </a:p>
          <a:p>
            <a:pPr marL="0" indent="0">
              <a:buNone/>
            </a:pPr>
            <a:r>
              <a:rPr lang="en-US" dirty="0" smtClean="0"/>
              <a:t>1. By </a:t>
            </a:r>
            <a:r>
              <a:rPr lang="en-US" dirty="0"/>
              <a:t>string literal</a:t>
            </a:r>
          </a:p>
          <a:p>
            <a:pPr marL="0" indent="0">
              <a:buNone/>
            </a:pPr>
            <a:r>
              <a:rPr lang="en-US" dirty="0" smtClean="0"/>
              <a:t>2. By </a:t>
            </a:r>
            <a:r>
              <a:rPr lang="en-US" dirty="0"/>
              <a:t>new keyword</a:t>
            </a:r>
          </a:p>
          <a:p>
            <a:pPr marL="0" indent="0">
              <a:buNone/>
            </a:pPr>
            <a:r>
              <a:rPr lang="en-US" dirty="0"/>
              <a:t>1) String Literal</a:t>
            </a:r>
          </a:p>
          <a:p>
            <a:pPr marL="0" indent="0">
              <a:buNone/>
            </a:pPr>
            <a:r>
              <a:rPr lang="en-US" dirty="0"/>
              <a:t>Java String literal is created by using double quotes. For Example:</a:t>
            </a:r>
          </a:p>
          <a:p>
            <a:pPr marL="0" indent="0">
              <a:buNone/>
            </a:pPr>
            <a:r>
              <a:rPr lang="en-US" dirty="0"/>
              <a:t>String s="welcome";  </a:t>
            </a:r>
          </a:p>
          <a:p>
            <a:pPr marL="0" indent="0">
              <a:buNone/>
            </a:pPr>
            <a:r>
              <a:rPr lang="en-US" dirty="0"/>
              <a:t>Each time you create a string literal, the JVM checks the "string constant pool" first. If the string already exists in the pool, a reference to the pooled instance is returned. If the string doesn't exist in the pool, a new string instance is created and placed in the pool</a:t>
            </a:r>
            <a:r>
              <a:rPr lang="en-US" b="1" dirty="0"/>
              <a:t>. For example:</a:t>
            </a:r>
          </a:p>
          <a:p>
            <a:pPr marL="0" indent="0">
              <a:buNone/>
            </a:pPr>
            <a:r>
              <a:rPr lang="en-US" b="1" dirty="0"/>
              <a:t>String s1="Welcome";  </a:t>
            </a:r>
          </a:p>
          <a:p>
            <a:pPr marL="0" indent="0">
              <a:buNone/>
            </a:pPr>
            <a:r>
              <a:rPr lang="en-US" b="1" dirty="0"/>
              <a:t>String s2="Welcome";//It doesn't create a new instance  </a:t>
            </a:r>
          </a:p>
          <a:p>
            <a:endParaRPr lang="en-US" dirty="0"/>
          </a:p>
        </p:txBody>
      </p:sp>
    </p:spTree>
    <p:extLst>
      <p:ext uri="{BB962C8B-B14F-4D97-AF65-F5344CB8AC3E}">
        <p14:creationId xmlns:p14="http://schemas.microsoft.com/office/powerpoint/2010/main" val="240842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81163"/>
            <a:ext cx="5676900" cy="426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64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above example, only one object will be created. Firstly, JVM will not find any string object with the value "Welcome" in string constant pool, that is why it will create a new object. After that it will find the string with the value "Welcome" in the pool, it will not create a new object but will return the reference to the same instance.</a:t>
            </a:r>
          </a:p>
        </p:txBody>
      </p:sp>
    </p:spTree>
    <p:extLst>
      <p:ext uri="{BB962C8B-B14F-4D97-AF65-F5344CB8AC3E}">
        <p14:creationId xmlns:p14="http://schemas.microsoft.com/office/powerpoint/2010/main" val="264795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Note</a:t>
            </a:r>
            <a:r>
              <a:rPr lang="en-US" dirty="0"/>
              <a:t>: </a:t>
            </a:r>
            <a:endParaRPr lang="en-US" dirty="0" smtClean="0"/>
          </a:p>
          <a:p>
            <a:pPr marL="0" indent="0">
              <a:buNone/>
            </a:pPr>
            <a:r>
              <a:rPr lang="en-US" dirty="0"/>
              <a:t>	</a:t>
            </a:r>
            <a:r>
              <a:rPr lang="en-US" b="1" dirty="0" smtClean="0"/>
              <a:t>String </a:t>
            </a:r>
            <a:r>
              <a:rPr lang="en-US" b="1" dirty="0"/>
              <a:t>objects are stored in a special memory area known as the "string constant pool".</a:t>
            </a:r>
          </a:p>
          <a:p>
            <a:pPr marL="0" indent="0">
              <a:buNone/>
            </a:pPr>
            <a:r>
              <a:rPr lang="en-US" dirty="0" smtClean="0"/>
              <a:t>	</a:t>
            </a:r>
            <a:r>
              <a:rPr lang="en-US" u="sng" dirty="0" smtClean="0"/>
              <a:t>Why </a:t>
            </a:r>
            <a:r>
              <a:rPr lang="en-US" u="sng" dirty="0"/>
              <a:t>Java uses the concept of String literal?</a:t>
            </a:r>
          </a:p>
          <a:p>
            <a:r>
              <a:rPr lang="en-US" dirty="0"/>
              <a:t>To make Java more memory efficient (because no new objects are created if it exists already in the string constant pool).</a:t>
            </a:r>
          </a:p>
          <a:p>
            <a:pPr marL="0" indent="0">
              <a:buNone/>
            </a:pPr>
            <a:endParaRPr lang="en-US" dirty="0"/>
          </a:p>
        </p:txBody>
      </p:sp>
    </p:spTree>
    <p:extLst>
      <p:ext uri="{BB962C8B-B14F-4D97-AF65-F5344CB8AC3E}">
        <p14:creationId xmlns:p14="http://schemas.microsoft.com/office/powerpoint/2010/main" val="40486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By new keyword</a:t>
            </a:r>
          </a:p>
          <a:p>
            <a:pPr marL="0" indent="0">
              <a:buNone/>
            </a:pPr>
            <a:r>
              <a:rPr lang="en-US" dirty="0"/>
              <a:t>String s=</a:t>
            </a:r>
            <a:r>
              <a:rPr lang="en-US" b="1" dirty="0"/>
              <a:t>new</a:t>
            </a:r>
            <a:r>
              <a:rPr lang="en-US" dirty="0"/>
              <a:t> String("Welcome");//creates two </a:t>
            </a:r>
            <a:endParaRPr lang="en-US" dirty="0" smtClean="0"/>
          </a:p>
          <a:p>
            <a:pPr marL="0" indent="0">
              <a:buNone/>
            </a:pPr>
            <a:r>
              <a:rPr lang="en-US" dirty="0" smtClean="0"/>
              <a:t>objects</a:t>
            </a:r>
            <a:r>
              <a:rPr lang="en-US" dirty="0"/>
              <a:t> and one reference variable  </a:t>
            </a:r>
          </a:p>
          <a:p>
            <a:pPr marL="0" indent="0">
              <a:buNone/>
            </a:pPr>
            <a:r>
              <a:rPr lang="en-US" dirty="0"/>
              <a:t>In such case, JVM will create a new string object in normal (non-pool) heap memory, and the literal "Welcome" will be placed in the string constant pool. The variable s will refer to the object in a heap (non-pool).</a:t>
            </a:r>
          </a:p>
          <a:p>
            <a:endParaRPr lang="en-US" dirty="0"/>
          </a:p>
        </p:txBody>
      </p:sp>
    </p:spTree>
    <p:extLst>
      <p:ext uri="{BB962C8B-B14F-4D97-AF65-F5344CB8AC3E}">
        <p14:creationId xmlns:p14="http://schemas.microsoft.com/office/powerpoint/2010/main" val="428077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public</a:t>
            </a:r>
            <a:r>
              <a:rPr lang="en-US" dirty="0"/>
              <a:t> </a:t>
            </a:r>
            <a:r>
              <a:rPr lang="en-US" b="1" dirty="0"/>
              <a:t>class</a:t>
            </a:r>
            <a:r>
              <a:rPr lang="en-US" dirty="0"/>
              <a:t> </a:t>
            </a:r>
            <a:r>
              <a:rPr lang="en-US" dirty="0" err="1"/>
              <a:t>StringExample</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String s1="java";//creating string by java string literal  </a:t>
            </a:r>
          </a:p>
          <a:p>
            <a:pPr marL="0" indent="0">
              <a:buNone/>
            </a:pPr>
            <a:r>
              <a:rPr lang="en-US" b="1" dirty="0"/>
              <a:t>char</a:t>
            </a:r>
            <a:r>
              <a:rPr lang="en-US" dirty="0"/>
              <a:t> </a:t>
            </a:r>
            <a:r>
              <a:rPr lang="en-US" dirty="0" err="1"/>
              <a:t>ch</a:t>
            </a:r>
            <a:r>
              <a:rPr lang="en-US" dirty="0"/>
              <a:t>[]={'</a:t>
            </a:r>
            <a:r>
              <a:rPr lang="en-US" dirty="0" err="1"/>
              <a:t>s','t','r','i','n','g','s</a:t>
            </a:r>
            <a:r>
              <a:rPr lang="en-US" dirty="0"/>
              <a:t>'};  </a:t>
            </a:r>
          </a:p>
          <a:p>
            <a:pPr marL="0" indent="0">
              <a:buNone/>
            </a:pPr>
            <a:r>
              <a:rPr lang="en-US" dirty="0"/>
              <a:t>String s2=</a:t>
            </a:r>
            <a:r>
              <a:rPr lang="en-US" b="1" dirty="0"/>
              <a:t>new</a:t>
            </a:r>
            <a:r>
              <a:rPr lang="en-US" dirty="0"/>
              <a:t> String(</a:t>
            </a:r>
            <a:r>
              <a:rPr lang="en-US" dirty="0" err="1"/>
              <a:t>ch</a:t>
            </a:r>
            <a:r>
              <a:rPr lang="en-US" dirty="0"/>
              <a:t>);//converting char array to string  </a:t>
            </a:r>
          </a:p>
          <a:p>
            <a:pPr marL="0" indent="0">
              <a:buNone/>
            </a:pPr>
            <a:r>
              <a:rPr lang="en-US" dirty="0"/>
              <a:t>String s3=</a:t>
            </a:r>
            <a:r>
              <a:rPr lang="en-US" b="1" dirty="0"/>
              <a:t>new</a:t>
            </a:r>
            <a:r>
              <a:rPr lang="en-US" dirty="0"/>
              <a:t> String("example");//creating java string by new keyword  </a:t>
            </a:r>
          </a:p>
          <a:p>
            <a:pPr marL="0" indent="0">
              <a:buNone/>
            </a:pPr>
            <a:r>
              <a:rPr lang="en-US" dirty="0" err="1"/>
              <a:t>System.out.println</a:t>
            </a:r>
            <a:r>
              <a:rPr lang="en-US" dirty="0"/>
              <a:t>(s1);  </a:t>
            </a:r>
          </a:p>
          <a:p>
            <a:pPr marL="0" indent="0">
              <a:buNone/>
            </a:pPr>
            <a:r>
              <a:rPr lang="en-US" dirty="0" err="1"/>
              <a:t>System.out.println</a:t>
            </a:r>
            <a:r>
              <a:rPr lang="en-US" dirty="0"/>
              <a:t>(s2);  </a:t>
            </a:r>
          </a:p>
          <a:p>
            <a:pPr marL="0" indent="0">
              <a:buNone/>
            </a:pPr>
            <a:r>
              <a:rPr lang="en-US" dirty="0" err="1"/>
              <a:t>System.out.println</a:t>
            </a:r>
            <a:r>
              <a:rPr lang="en-US" dirty="0"/>
              <a:t>(s3);  </a:t>
            </a:r>
          </a:p>
          <a:p>
            <a:pPr marL="0" indent="0">
              <a:buNone/>
            </a:pPr>
            <a:r>
              <a:rPr lang="en-US" dirty="0"/>
              <a:t>}}  </a:t>
            </a:r>
          </a:p>
          <a:p>
            <a:endParaRPr lang="en-US" dirty="0"/>
          </a:p>
        </p:txBody>
      </p:sp>
    </p:spTree>
    <p:extLst>
      <p:ext uri="{BB962C8B-B14F-4D97-AF65-F5344CB8AC3E}">
        <p14:creationId xmlns:p14="http://schemas.microsoft.com/office/powerpoint/2010/main" val="203481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451</Words>
  <Application>Microsoft Office PowerPoint</Application>
  <PresentationFormat>On-screen Show (4:3)</PresentationFormat>
  <Paragraphs>114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Java String</vt:lpstr>
      <vt:lpstr>PowerPoint Presentation</vt:lpstr>
      <vt:lpstr>PowerPoint Presentation</vt:lpstr>
      <vt:lpstr>How to create a string object? </vt:lpstr>
      <vt:lpstr>PowerPoint Presentation</vt:lpstr>
      <vt:lpstr>PowerPoint Presentation</vt:lpstr>
      <vt:lpstr>PowerPoint Presentation</vt:lpstr>
      <vt:lpstr>PowerPoint Presentation</vt:lpstr>
      <vt:lpstr>PowerPoint Presentation</vt:lpstr>
      <vt:lpstr>String Methods</vt:lpstr>
      <vt:lpstr>PowerPoint Presentation</vt:lpstr>
      <vt:lpstr>Immutable String in Java </vt:lpstr>
      <vt:lpstr>PowerPoint Presentation</vt:lpstr>
      <vt:lpstr>PowerPoint Presentation</vt:lpstr>
      <vt:lpstr> Why string objects are immutable in java? </vt:lpstr>
      <vt:lpstr>Java String compare </vt:lpstr>
      <vt:lpstr>PowerPoint Presentation</vt:lpstr>
      <vt:lpstr>PowerPoint Presentation</vt:lpstr>
      <vt:lpstr>PowerPoint Presentation</vt:lpstr>
      <vt:lpstr>PowerPoint Presentation</vt:lpstr>
      <vt:lpstr>PowerPoint Presentation</vt:lpstr>
      <vt:lpstr>PowerPoint Presentation</vt:lpstr>
      <vt:lpstr>Java String compareTo(): empty string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String</dc:title>
  <dc:creator>user</dc:creator>
  <cp:lastModifiedBy>user</cp:lastModifiedBy>
  <cp:revision>7</cp:revision>
  <dcterms:created xsi:type="dcterms:W3CDTF">2019-08-08T10:15:40Z</dcterms:created>
  <dcterms:modified xsi:type="dcterms:W3CDTF">2019-08-14T04:21:10Z</dcterms:modified>
</cp:coreProperties>
</file>