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A33C41-C655-4CD1-9FF4-3235847B2A1A}"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D0286-B390-43D0-85E8-C6067E27189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A33C41-C655-4CD1-9FF4-3235847B2A1A}"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D0286-B390-43D0-85E8-C6067E27189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A33C41-C655-4CD1-9FF4-3235847B2A1A}"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D0286-B390-43D0-85E8-C6067E27189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A33C41-C655-4CD1-9FF4-3235847B2A1A}"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D0286-B390-43D0-85E8-C6067E27189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A33C41-C655-4CD1-9FF4-3235847B2A1A}" type="datetimeFigureOut">
              <a:rPr lang="en-US" smtClean="0"/>
              <a:t>8/2/2019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ED0286-B390-43D0-85E8-C6067E27189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A33C41-C655-4CD1-9FF4-3235847B2A1A}"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D0286-B390-43D0-85E8-C6067E27189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DA33C41-C655-4CD1-9FF4-3235847B2A1A}" type="datetimeFigureOut">
              <a:rPr lang="en-US" smtClean="0"/>
              <a:t>8/2/2019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ED0286-B390-43D0-85E8-C6067E27189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DA33C41-C655-4CD1-9FF4-3235847B2A1A}" type="datetimeFigureOut">
              <a:rPr lang="en-US" smtClean="0"/>
              <a:t>8/2/2019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ED0286-B390-43D0-85E8-C6067E27189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A33C41-C655-4CD1-9FF4-3235847B2A1A}" type="datetimeFigureOut">
              <a:rPr lang="en-US" smtClean="0"/>
              <a:t>8/2/2019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ED0286-B390-43D0-85E8-C6067E27189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A33C41-C655-4CD1-9FF4-3235847B2A1A}" type="datetimeFigureOut">
              <a:rPr lang="en-US" smtClean="0"/>
              <a:t>8/2/2019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ED0286-B390-43D0-85E8-C6067E271894}"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DA33C41-C655-4CD1-9FF4-3235847B2A1A}" type="datetimeFigureOut">
              <a:rPr lang="en-US" smtClean="0"/>
              <a:t>8/2/2019</a:t>
            </a:fld>
            <a:endParaRPr lang="en-US"/>
          </a:p>
        </p:txBody>
      </p:sp>
      <p:sp>
        <p:nvSpPr>
          <p:cNvPr id="9" name="Slide Number Placeholder 8"/>
          <p:cNvSpPr>
            <a:spLocks noGrp="1"/>
          </p:cNvSpPr>
          <p:nvPr>
            <p:ph type="sldNum" sz="quarter" idx="11"/>
          </p:nvPr>
        </p:nvSpPr>
        <p:spPr/>
        <p:txBody>
          <a:bodyPr/>
          <a:lstStyle/>
          <a:p>
            <a:fld id="{1BED0286-B390-43D0-85E8-C6067E27189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BED0286-B390-43D0-85E8-C6067E271894}"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DA33C41-C655-4CD1-9FF4-3235847B2A1A}" type="datetimeFigureOut">
              <a:rPr lang="en-US" smtClean="0"/>
              <a:t>8/2/2019</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Lab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32245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382000" cy="5668963"/>
          </a:xfrm>
        </p:spPr>
        <p:txBody>
          <a:bodyPr>
            <a:normAutofit/>
          </a:bodyPr>
          <a:lstStyle/>
          <a:p>
            <a:pPr marL="0" indent="0">
              <a:buNone/>
            </a:pPr>
            <a:r>
              <a:rPr lang="en-US" b="1" dirty="0" smtClean="0"/>
              <a:t>3) You </a:t>
            </a:r>
            <a:r>
              <a:rPr lang="en-US" b="1" dirty="0"/>
              <a:t>can provide </a:t>
            </a:r>
            <a:r>
              <a:rPr lang="en-US" b="1" dirty="0" err="1"/>
              <a:t>var-args</a:t>
            </a:r>
            <a:r>
              <a:rPr lang="en-US" b="1" dirty="0"/>
              <a:t> support to the main method by passing 3 ellipses (dots)</a:t>
            </a:r>
            <a:endParaRPr lang="en-US" dirty="0"/>
          </a:p>
          <a:p>
            <a:r>
              <a:rPr lang="en-US" dirty="0"/>
              <a:t>Let's see the simple code of using </a:t>
            </a:r>
            <a:r>
              <a:rPr lang="en-US" dirty="0" err="1"/>
              <a:t>var-args</a:t>
            </a:r>
            <a:r>
              <a:rPr lang="en-US" dirty="0"/>
              <a:t> in the main method. We will learn about </a:t>
            </a:r>
            <a:r>
              <a:rPr lang="en-US" dirty="0" err="1"/>
              <a:t>var-args</a:t>
            </a:r>
            <a:r>
              <a:rPr lang="en-US" dirty="0"/>
              <a:t> later in Java New Features chapter</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endParaRPr lang="en-US" dirty="0" smtClean="0"/>
          </a:p>
          <a:p>
            <a:pPr marL="0" indent="0">
              <a:buNone/>
            </a:pPr>
            <a:r>
              <a:rPr lang="en-US" b="1" dirty="0" smtClean="0"/>
              <a:t>4) Having </a:t>
            </a:r>
            <a:r>
              <a:rPr lang="en-US" b="1" dirty="0"/>
              <a:t>a semicolon at the end of class is optional in Java</a:t>
            </a:r>
            <a:r>
              <a:rPr lang="en-US" b="1" dirty="0" smtClean="0"/>
              <a:t>.</a:t>
            </a:r>
          </a:p>
          <a:p>
            <a:pPr marL="0" indent="0">
              <a:buNone/>
            </a:pPr>
            <a:r>
              <a:rPr lang="en-US" b="1" dirty="0"/>
              <a:t>class</a:t>
            </a:r>
            <a:r>
              <a:rPr lang="en-US" dirty="0"/>
              <a:t> A{  </a:t>
            </a:r>
          </a:p>
          <a:p>
            <a:pPr marL="0" indent="0">
              <a:buNone/>
            </a:pPr>
            <a:r>
              <a:rPr lang="en-US" b="1" dirty="0"/>
              <a:t>static</a:t>
            </a:r>
            <a:r>
              <a:rPr lang="en-US" dirty="0"/>
              <a:t> </a:t>
            </a:r>
            <a:r>
              <a:rPr lang="en-US" b="1" dirty="0"/>
              <a:t>public</a:t>
            </a:r>
            <a:r>
              <a:rPr lang="en-US" dirty="0"/>
              <a:t> </a:t>
            </a:r>
            <a:r>
              <a:rPr lang="en-US" b="1" dirty="0"/>
              <a:t>void</a:t>
            </a:r>
            <a:r>
              <a:rPr lang="en-US" dirty="0"/>
              <a:t> main(String... </a:t>
            </a:r>
            <a:r>
              <a:rPr lang="en-US" dirty="0" err="1"/>
              <a:t>args</a:t>
            </a:r>
            <a:r>
              <a:rPr lang="en-US" dirty="0"/>
              <a:t>){  </a:t>
            </a:r>
          </a:p>
          <a:p>
            <a:pPr marL="0" indent="0">
              <a:buNone/>
            </a:pPr>
            <a:r>
              <a:rPr lang="en-US" dirty="0" err="1"/>
              <a:t>System.out.println</a:t>
            </a:r>
            <a:r>
              <a:rPr lang="en-US" dirty="0"/>
              <a:t>("hello java4");  </a:t>
            </a:r>
          </a:p>
          <a:p>
            <a:pPr marL="0" indent="0">
              <a:buNone/>
            </a:pPr>
            <a:r>
              <a:rPr lang="en-US" dirty="0"/>
              <a: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4078939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Valid java main method signature</a:t>
            </a:r>
            <a:br>
              <a:rPr lang="en-US" dirty="0"/>
            </a:br>
            <a:endParaRPr lang="en-US" dirty="0"/>
          </a:p>
        </p:txBody>
      </p:sp>
      <p:sp>
        <p:nvSpPr>
          <p:cNvPr id="3" name="Content Placeholder 2"/>
          <p:cNvSpPr>
            <a:spLocks noGrp="1"/>
          </p:cNvSpPr>
          <p:nvPr>
            <p:ph idx="1"/>
          </p:nvPr>
        </p:nvSpPr>
        <p:spPr/>
        <p:txBody>
          <a:bodyPr/>
          <a:lstStyle/>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r>
              <a:rPr lang="en-US" b="1" dirty="0"/>
              <a:t>static</a:t>
            </a:r>
            <a:r>
              <a:rPr lang="en-US" dirty="0"/>
              <a:t> </a:t>
            </a:r>
            <a:r>
              <a:rPr lang="en-US" b="1" dirty="0"/>
              <a:t>public</a:t>
            </a:r>
            <a:r>
              <a:rPr lang="en-US" dirty="0"/>
              <a:t> </a:t>
            </a:r>
            <a:r>
              <a:rPr lang="en-US" b="1" dirty="0"/>
              <a:t>void</a:t>
            </a:r>
            <a:r>
              <a:rPr lang="en-US" dirty="0"/>
              <a:t> main(String[] </a:t>
            </a:r>
            <a:r>
              <a:rPr lang="en-US" dirty="0" err="1"/>
              <a:t>args</a:t>
            </a:r>
            <a:r>
              <a:rPr lang="en-US" dirty="0"/>
              <a:t>)  </a:t>
            </a:r>
          </a:p>
          <a:p>
            <a:r>
              <a:rPr lang="en-US" b="1" dirty="0"/>
              <a:t>public</a:t>
            </a:r>
            <a:r>
              <a:rPr lang="en-US" dirty="0"/>
              <a:t> </a:t>
            </a:r>
            <a:r>
              <a:rPr lang="en-US" b="1" dirty="0"/>
              <a:t>static</a:t>
            </a:r>
            <a:r>
              <a:rPr lang="en-US" dirty="0"/>
              <a:t> </a:t>
            </a:r>
            <a:r>
              <a:rPr lang="en-US" b="1" dirty="0"/>
              <a:t>final</a:t>
            </a:r>
            <a:r>
              <a:rPr lang="en-US" dirty="0"/>
              <a:t> </a:t>
            </a:r>
            <a:r>
              <a:rPr lang="en-US" b="1" dirty="0"/>
              <a:t>void</a:t>
            </a:r>
            <a:r>
              <a:rPr lang="en-US" dirty="0"/>
              <a:t> main(String[] </a:t>
            </a:r>
            <a:r>
              <a:rPr lang="en-US" dirty="0" err="1"/>
              <a:t>args</a:t>
            </a:r>
            <a:r>
              <a:rPr lang="en-US" dirty="0"/>
              <a:t>)  </a:t>
            </a:r>
          </a:p>
          <a:p>
            <a:r>
              <a:rPr lang="en-US" b="1" dirty="0"/>
              <a:t>final</a:t>
            </a: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endParaRPr lang="en-US" dirty="0"/>
          </a:p>
        </p:txBody>
      </p:sp>
    </p:spTree>
    <p:extLst>
      <p:ext uri="{BB962C8B-B14F-4D97-AF65-F5344CB8AC3E}">
        <p14:creationId xmlns:p14="http://schemas.microsoft.com/office/powerpoint/2010/main" val="275578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Invalid java main method signature</a:t>
            </a:r>
            <a:br>
              <a:rPr lang="en-US" dirty="0"/>
            </a:br>
            <a:endParaRPr lang="en-US" dirty="0"/>
          </a:p>
        </p:txBody>
      </p:sp>
      <p:sp>
        <p:nvSpPr>
          <p:cNvPr id="3" name="Content Placeholder 2"/>
          <p:cNvSpPr>
            <a:spLocks noGrp="1"/>
          </p:cNvSpPr>
          <p:nvPr>
            <p:ph idx="1"/>
          </p:nvPr>
        </p:nvSpPr>
        <p:spPr/>
        <p:txBody>
          <a:bodyPr/>
          <a:lstStyle/>
          <a:p>
            <a:r>
              <a:rPr lang="en-US" b="1" dirty="0"/>
              <a:t>public</a:t>
            </a:r>
            <a:r>
              <a:rPr lang="en-US" dirty="0"/>
              <a:t> </a:t>
            </a:r>
            <a:r>
              <a:rPr lang="en-US" b="1" dirty="0"/>
              <a:t>void</a:t>
            </a:r>
            <a:r>
              <a:rPr lang="en-US" dirty="0"/>
              <a:t> main(String[] </a:t>
            </a:r>
            <a:r>
              <a:rPr lang="en-US" dirty="0" err="1"/>
              <a:t>args</a:t>
            </a:r>
            <a:r>
              <a:rPr lang="en-US" dirty="0"/>
              <a:t>)  </a:t>
            </a:r>
          </a:p>
          <a:p>
            <a:r>
              <a:rPr lang="en-US" b="1" dirty="0"/>
              <a:t>static</a:t>
            </a:r>
            <a:r>
              <a:rPr lang="en-US" dirty="0"/>
              <a:t> </a:t>
            </a:r>
            <a:r>
              <a:rPr lang="en-US" b="1" dirty="0"/>
              <a:t>void</a:t>
            </a:r>
            <a:r>
              <a:rPr lang="en-US" dirty="0"/>
              <a:t> main(String[] </a:t>
            </a:r>
            <a:r>
              <a:rPr lang="en-US" dirty="0" err="1"/>
              <a:t>args</a:t>
            </a:r>
            <a:r>
              <a:rPr lang="en-US" dirty="0"/>
              <a:t>)  </a:t>
            </a:r>
          </a:p>
          <a:p>
            <a:r>
              <a:rPr lang="en-US" b="1" dirty="0"/>
              <a:t>public</a:t>
            </a:r>
            <a:r>
              <a:rPr lang="en-US" dirty="0"/>
              <a:t> </a:t>
            </a:r>
            <a:r>
              <a:rPr lang="en-US" b="1" dirty="0"/>
              <a:t>void</a:t>
            </a:r>
            <a:r>
              <a:rPr lang="en-US" dirty="0"/>
              <a:t> </a:t>
            </a:r>
            <a:r>
              <a:rPr lang="en-US" b="1" dirty="0"/>
              <a:t>static</a:t>
            </a:r>
            <a:r>
              <a:rPr lang="en-US" dirty="0"/>
              <a:t> main(String[] </a:t>
            </a:r>
            <a:r>
              <a:rPr lang="en-US" dirty="0" err="1"/>
              <a:t>args</a:t>
            </a:r>
            <a:r>
              <a:rPr lang="en-US" dirty="0"/>
              <a:t>)  </a:t>
            </a:r>
          </a:p>
          <a:p>
            <a:r>
              <a:rPr lang="en-US" b="1" dirty="0"/>
              <a:t>abstract</a:t>
            </a: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endParaRPr lang="en-US" dirty="0"/>
          </a:p>
        </p:txBody>
      </p:sp>
    </p:spTree>
    <p:extLst>
      <p:ext uri="{BB962C8B-B14F-4D97-AF65-F5344CB8AC3E}">
        <p14:creationId xmlns:p14="http://schemas.microsoft.com/office/powerpoint/2010/main" val="1768042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Creating Hello World Example</a:t>
            </a:r>
            <a:br>
              <a:rPr lang="en-US" dirty="0"/>
            </a:br>
            <a:endParaRPr lang="en-US" dirty="0"/>
          </a:p>
        </p:txBody>
      </p:sp>
      <p:sp>
        <p:nvSpPr>
          <p:cNvPr id="3" name="Content Placeholder 2"/>
          <p:cNvSpPr>
            <a:spLocks noGrp="1"/>
          </p:cNvSpPr>
          <p:nvPr>
            <p:ph idx="1"/>
          </p:nvPr>
        </p:nvSpPr>
        <p:spPr/>
        <p:txBody>
          <a:bodyPr/>
          <a:lstStyle/>
          <a:p>
            <a:pPr marL="0" indent="0">
              <a:buNone/>
            </a:pPr>
            <a:r>
              <a:rPr lang="en-US" b="1" dirty="0"/>
              <a:t>class</a:t>
            </a:r>
            <a:r>
              <a:rPr lang="en-US" dirty="0"/>
              <a:t> Simple{  </a:t>
            </a:r>
          </a:p>
          <a:p>
            <a:pPr marL="0" indent="0">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dirty="0"/>
              <a:t>     </a:t>
            </a:r>
            <a:r>
              <a:rPr lang="en-US" dirty="0" err="1"/>
              <a:t>System.out.println</a:t>
            </a:r>
            <a:r>
              <a:rPr lang="en-US" dirty="0"/>
              <a:t>("Hello Java");  </a:t>
            </a:r>
          </a:p>
          <a:p>
            <a:pPr marL="0" indent="0">
              <a:buNone/>
            </a:pPr>
            <a:r>
              <a:rPr lang="en-US" dirty="0"/>
              <a:t>    }  </a:t>
            </a:r>
          </a:p>
          <a:p>
            <a:pPr marL="0" indent="0">
              <a:buNone/>
            </a:pPr>
            <a:r>
              <a:rPr lang="en-US" dirty="0"/>
              <a:t>}  </a:t>
            </a:r>
          </a:p>
          <a:p>
            <a:endParaRPr lang="en-US" dirty="0"/>
          </a:p>
        </p:txBody>
      </p:sp>
    </p:spTree>
    <p:extLst>
      <p:ext uri="{BB962C8B-B14F-4D97-AF65-F5344CB8AC3E}">
        <p14:creationId xmlns:p14="http://schemas.microsoft.com/office/powerpoint/2010/main" val="3700131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Save and run</a:t>
            </a:r>
            <a:endParaRPr lang="en-US" dirty="0"/>
          </a:p>
        </p:txBody>
      </p:sp>
      <p:graphicFrame>
        <p:nvGraphicFramePr>
          <p:cNvPr id="7" name="Content Placeholder 6"/>
          <p:cNvGraphicFramePr>
            <a:graphicFrameLocks noGrp="1"/>
          </p:cNvGraphicFramePr>
          <p:nvPr>
            <p:ph idx="1"/>
          </p:nvPr>
        </p:nvGraphicFramePr>
        <p:xfrm>
          <a:off x="457200" y="3498051"/>
          <a:ext cx="8229600" cy="730260"/>
        </p:xfrm>
        <a:graphic>
          <a:graphicData uri="http://schemas.openxmlformats.org/drawingml/2006/table">
            <a:tbl>
              <a:tblPr/>
              <a:tblGrid>
                <a:gridCol w="4114800"/>
                <a:gridCol w="4114800"/>
              </a:tblGrid>
              <a:tr h="363238">
                <a:tc>
                  <a:txBody>
                    <a:bodyPr/>
                    <a:lstStyle/>
                    <a:p>
                      <a:r>
                        <a:rPr lang="en-US" sz="1800" b="1" dirty="0">
                          <a:solidFill>
                            <a:srgbClr val="000000"/>
                          </a:solidFill>
                          <a:effectLst/>
                          <a:latin typeface="verdana"/>
                        </a:rPr>
                        <a:t>To </a:t>
                      </a:r>
                      <a:r>
                        <a:rPr lang="en-US" sz="1800" b="1" dirty="0" smtClean="0">
                          <a:solidFill>
                            <a:srgbClr val="000000"/>
                          </a:solidFill>
                          <a:effectLst/>
                          <a:latin typeface="verdana"/>
                        </a:rPr>
                        <a:t>compile:</a:t>
                      </a:r>
                      <a:endParaRPr lang="en-US" sz="1800" dirty="0">
                        <a:solidFill>
                          <a:srgbClr val="000000"/>
                        </a:solidFill>
                        <a:effectLst/>
                        <a:latin typeface="verdana"/>
                      </a:endParaRPr>
                    </a:p>
                  </a:txBody>
                  <a:tcPr marL="90809" marR="90809" marT="45405" marB="45405" anchor="ctr">
                    <a:lnL>
                      <a:noFill/>
                    </a:lnL>
                    <a:lnR>
                      <a:noFill/>
                    </a:lnR>
                    <a:lnT>
                      <a:noFill/>
                    </a:lnT>
                    <a:lnB>
                      <a:noFill/>
                    </a:lnB>
                    <a:solidFill>
                      <a:srgbClr val="FFFFFF"/>
                    </a:solidFill>
                  </a:tcPr>
                </a:tc>
                <a:tc>
                  <a:txBody>
                    <a:bodyPr/>
                    <a:lstStyle/>
                    <a:p>
                      <a:r>
                        <a:rPr lang="en-US" sz="1800">
                          <a:solidFill>
                            <a:srgbClr val="000000"/>
                          </a:solidFill>
                          <a:effectLst/>
                          <a:latin typeface="verdana"/>
                        </a:rPr>
                        <a:t>javac Simple.java</a:t>
                      </a:r>
                    </a:p>
                  </a:txBody>
                  <a:tcPr marL="90809" marR="90809" marT="45405" marB="45405" anchor="ctr">
                    <a:lnL>
                      <a:noFill/>
                    </a:lnL>
                    <a:lnR>
                      <a:noFill/>
                    </a:lnR>
                    <a:lnT>
                      <a:noFill/>
                    </a:lnT>
                    <a:lnB>
                      <a:noFill/>
                    </a:lnB>
                    <a:solidFill>
                      <a:srgbClr val="FFFFFF"/>
                    </a:solidFill>
                  </a:tcPr>
                </a:tc>
              </a:tr>
              <a:tr h="363238">
                <a:tc>
                  <a:txBody>
                    <a:bodyPr/>
                    <a:lstStyle/>
                    <a:p>
                      <a:r>
                        <a:rPr lang="en-US" sz="1800" b="1" dirty="0">
                          <a:solidFill>
                            <a:srgbClr val="000000"/>
                          </a:solidFill>
                          <a:effectLst/>
                          <a:latin typeface="verdana"/>
                        </a:rPr>
                        <a:t>To execute:</a:t>
                      </a:r>
                      <a:endParaRPr lang="en-US" sz="1800" dirty="0">
                        <a:solidFill>
                          <a:srgbClr val="000000"/>
                        </a:solidFill>
                        <a:effectLst/>
                        <a:latin typeface="verdana"/>
                      </a:endParaRPr>
                    </a:p>
                  </a:txBody>
                  <a:tcPr marL="90809" marR="90809" marT="45405" marB="45405" anchor="ctr">
                    <a:lnL>
                      <a:noFill/>
                    </a:lnL>
                    <a:lnR>
                      <a:noFill/>
                    </a:lnR>
                    <a:lnT>
                      <a:noFill/>
                    </a:lnT>
                    <a:lnB>
                      <a:noFill/>
                    </a:lnB>
                    <a:solidFill>
                      <a:srgbClr val="FFFFFF"/>
                    </a:solidFill>
                  </a:tcPr>
                </a:tc>
                <a:tc>
                  <a:txBody>
                    <a:bodyPr/>
                    <a:lstStyle/>
                    <a:p>
                      <a:r>
                        <a:rPr lang="en-US" sz="1800" dirty="0">
                          <a:solidFill>
                            <a:srgbClr val="000000"/>
                          </a:solidFill>
                          <a:effectLst/>
                          <a:latin typeface="verdana"/>
                        </a:rPr>
                        <a:t>java Simple</a:t>
                      </a:r>
                    </a:p>
                  </a:txBody>
                  <a:tcPr marL="90809" marR="90809" marT="45405" marB="45405" anchor="ctr">
                    <a:lnL>
                      <a:noFill/>
                    </a:lnL>
                    <a:lnR>
                      <a:noFill/>
                    </a:lnR>
                    <a:lnT>
                      <a:noFill/>
                    </a:lnT>
                    <a:lnB>
                      <a:noFill/>
                    </a:lnB>
                    <a:solidFill>
                      <a:srgbClr val="FFFFFF"/>
                    </a:solidFill>
                  </a:tcPr>
                </a:tc>
              </a:tr>
            </a:tbl>
          </a:graphicData>
        </a:graphic>
      </p:graphicFrame>
      <p:sp>
        <p:nvSpPr>
          <p:cNvPr id="8" name="Rectangle 2"/>
          <p:cNvSpPr>
            <a:spLocks noChangeArrowheads="1"/>
          </p:cNvSpPr>
          <p:nvPr/>
        </p:nvSpPr>
        <p:spPr bwMode="auto">
          <a:xfrm>
            <a:off x="152400" y="2360711"/>
            <a:ext cx="270304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Verdana" pitchFamily="34" charset="0"/>
                <a:cs typeface="Arial" pitchFamily="34" charset="0"/>
              </a:rPr>
              <a:t>save this file as Simple.java</a:t>
            </a: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35691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Compilation </a:t>
            </a:r>
            <a:r>
              <a:rPr lang="en-US" b="1" dirty="0" smtClean="0"/>
              <a:t>Flow</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8" y="2347913"/>
            <a:ext cx="721042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1496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Parameters used in First Java Program</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Let's see what is the meaning of class, public, static, void, main, String[], </a:t>
            </a:r>
            <a:r>
              <a:rPr lang="en-US" dirty="0" err="1"/>
              <a:t>System.out.println</a:t>
            </a:r>
            <a:r>
              <a:rPr lang="en-US" dirty="0"/>
              <a:t>().</a:t>
            </a:r>
          </a:p>
          <a:p>
            <a:r>
              <a:rPr lang="en-US" b="1" dirty="0"/>
              <a:t>class</a:t>
            </a:r>
            <a:r>
              <a:rPr lang="en-US" dirty="0"/>
              <a:t> keyword is used to declare a class in java.</a:t>
            </a:r>
          </a:p>
          <a:p>
            <a:r>
              <a:rPr lang="en-US" b="1" dirty="0"/>
              <a:t>public</a:t>
            </a:r>
            <a:r>
              <a:rPr lang="en-US" dirty="0"/>
              <a:t> keyword is an access modifier which represents visibility. It means it is visible to all.</a:t>
            </a:r>
          </a:p>
          <a:p>
            <a:r>
              <a:rPr lang="en-US" b="1" dirty="0"/>
              <a:t>static</a:t>
            </a:r>
            <a:r>
              <a:rPr lang="en-US" dirty="0"/>
              <a:t> is a keyword. If we declare any method as static, it is known as the static method. The core advantage of the static method is that there is no need to create an object to invoke the static method. The main method is executed by the JVM, so it doesn't require to create an object to invoke the main method. So it saves memory.</a:t>
            </a:r>
          </a:p>
          <a:p>
            <a:r>
              <a:rPr lang="en-US" b="1" dirty="0"/>
              <a:t>void</a:t>
            </a:r>
            <a:r>
              <a:rPr lang="en-US" dirty="0"/>
              <a:t> is the return type of the method. It means it doesn't return any value.</a:t>
            </a:r>
          </a:p>
          <a:p>
            <a:r>
              <a:rPr lang="en-US" b="1" dirty="0"/>
              <a:t>main</a:t>
            </a:r>
            <a:r>
              <a:rPr lang="en-US" dirty="0"/>
              <a:t> represents the starting point of the program.</a:t>
            </a:r>
          </a:p>
          <a:p>
            <a:r>
              <a:rPr lang="en-US" b="1" dirty="0"/>
              <a:t>String[] </a:t>
            </a:r>
            <a:r>
              <a:rPr lang="en-US" b="1" dirty="0" err="1"/>
              <a:t>args</a:t>
            </a:r>
            <a:r>
              <a:rPr lang="en-US" dirty="0"/>
              <a:t> is used for command line argument. </a:t>
            </a:r>
          </a:p>
          <a:p>
            <a:r>
              <a:rPr lang="en-US" b="1" dirty="0" err="1"/>
              <a:t>System.out.println</a:t>
            </a:r>
            <a:r>
              <a:rPr lang="en-US" b="1" dirty="0"/>
              <a:t>()</a:t>
            </a:r>
            <a:r>
              <a:rPr lang="en-US" dirty="0"/>
              <a:t> is used to print statement. Here, System is a class, out is the object of </a:t>
            </a:r>
            <a:r>
              <a:rPr lang="en-US" dirty="0" err="1"/>
              <a:t>PrintStream</a:t>
            </a:r>
            <a:r>
              <a:rPr lang="en-US" dirty="0"/>
              <a:t> class, </a:t>
            </a:r>
            <a:r>
              <a:rPr lang="en-US" dirty="0" err="1"/>
              <a:t>println</a:t>
            </a:r>
            <a:r>
              <a:rPr lang="en-US" dirty="0"/>
              <a:t>() is the method of </a:t>
            </a:r>
            <a:r>
              <a:rPr lang="en-US" dirty="0" err="1"/>
              <a:t>PrintStream</a:t>
            </a:r>
            <a:r>
              <a:rPr lang="en-US" dirty="0"/>
              <a:t> class. </a:t>
            </a:r>
          </a:p>
          <a:p>
            <a:endParaRPr lang="en-US" dirty="0"/>
          </a:p>
        </p:txBody>
      </p:sp>
    </p:spTree>
    <p:extLst>
      <p:ext uri="{BB962C8B-B14F-4D97-AF65-F5344CB8AC3E}">
        <p14:creationId xmlns:p14="http://schemas.microsoft.com/office/powerpoint/2010/main" val="1694700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happens at compile time?</a:t>
            </a:r>
            <a:br>
              <a:rPr lang="en-US" dirty="0"/>
            </a:br>
            <a:endParaRPr lang="en-US" dirty="0"/>
          </a:p>
        </p:txBody>
      </p:sp>
      <p:sp>
        <p:nvSpPr>
          <p:cNvPr id="3" name="Content Placeholder 2"/>
          <p:cNvSpPr>
            <a:spLocks noGrp="1"/>
          </p:cNvSpPr>
          <p:nvPr>
            <p:ph idx="1"/>
          </p:nvPr>
        </p:nvSpPr>
        <p:spPr/>
        <p:txBody>
          <a:bodyPr/>
          <a:lstStyle/>
          <a:p>
            <a:r>
              <a:rPr lang="en-US" dirty="0"/>
              <a:t>At compile time, java file is compiled by Java Compiler (It does not interact with OS) and converts the java code into </a:t>
            </a:r>
            <a:r>
              <a:rPr lang="en-US" dirty="0" err="1"/>
              <a:t>bytecode</a:t>
            </a:r>
            <a:r>
              <a:rPr lang="en-US" dirty="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2525" y="3181350"/>
            <a:ext cx="6838950"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3368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happens at runtime?</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1" y="1343025"/>
            <a:ext cx="2357438" cy="4988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675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02196505"/>
              </p:ext>
            </p:extLst>
          </p:nvPr>
        </p:nvGraphicFramePr>
        <p:xfrm>
          <a:off x="457200" y="3178326"/>
          <a:ext cx="8229600" cy="2231874"/>
        </p:xfrm>
        <a:graphic>
          <a:graphicData uri="http://schemas.openxmlformats.org/drawingml/2006/table">
            <a:tbl>
              <a:tblPr/>
              <a:tblGrid>
                <a:gridCol w="8229600"/>
              </a:tblGrid>
              <a:tr h="594961">
                <a:tc>
                  <a:txBody>
                    <a:bodyPr/>
                    <a:lstStyle/>
                    <a:p>
                      <a:r>
                        <a:rPr lang="en-US" sz="1800" b="1">
                          <a:solidFill>
                            <a:srgbClr val="000000"/>
                          </a:solidFill>
                          <a:effectLst/>
                          <a:latin typeface="verdana"/>
                        </a:rPr>
                        <a:t>Classloader: </a:t>
                      </a:r>
                      <a:r>
                        <a:rPr lang="en-US" sz="1800">
                          <a:solidFill>
                            <a:srgbClr val="000000"/>
                          </a:solidFill>
                          <a:effectLst/>
                          <a:latin typeface="verdana"/>
                        </a:rPr>
                        <a:t>is the subsystem of JVM that is used to load class files.</a:t>
                      </a:r>
                    </a:p>
                  </a:txBody>
                  <a:tcPr marL="90809" marR="90809" marT="45405" marB="45405" anchor="ctr">
                    <a:lnL>
                      <a:noFill/>
                    </a:lnL>
                    <a:lnR>
                      <a:noFill/>
                    </a:lnR>
                    <a:lnT>
                      <a:noFill/>
                    </a:lnT>
                    <a:lnB>
                      <a:noFill/>
                    </a:lnB>
                    <a:solidFill>
                      <a:srgbClr val="FFFFFF"/>
                    </a:solidFill>
                  </a:tcPr>
                </a:tc>
              </a:tr>
              <a:tr h="1041952">
                <a:tc>
                  <a:txBody>
                    <a:bodyPr/>
                    <a:lstStyle/>
                    <a:p>
                      <a:r>
                        <a:rPr lang="en-US" sz="1800" b="1">
                          <a:solidFill>
                            <a:srgbClr val="000000"/>
                          </a:solidFill>
                          <a:effectLst/>
                          <a:latin typeface="verdana"/>
                        </a:rPr>
                        <a:t>Bytecode Verifier: </a:t>
                      </a:r>
                      <a:r>
                        <a:rPr lang="en-US" sz="1800">
                          <a:solidFill>
                            <a:srgbClr val="000000"/>
                          </a:solidFill>
                          <a:effectLst/>
                          <a:latin typeface="verdana"/>
                        </a:rPr>
                        <a:t>checks the code fragments for illegal code that can violate access right to objects.</a:t>
                      </a:r>
                    </a:p>
                  </a:txBody>
                  <a:tcPr marL="90809" marR="90809" marT="45405" marB="45405" anchor="ctr">
                    <a:lnL>
                      <a:noFill/>
                    </a:lnL>
                    <a:lnR>
                      <a:noFill/>
                    </a:lnR>
                    <a:lnT>
                      <a:noFill/>
                    </a:lnT>
                    <a:lnB>
                      <a:noFill/>
                    </a:lnB>
                    <a:solidFill>
                      <a:srgbClr val="FFFFFF"/>
                    </a:solidFill>
                  </a:tcPr>
                </a:tc>
              </a:tr>
              <a:tr h="594961">
                <a:tc>
                  <a:txBody>
                    <a:bodyPr/>
                    <a:lstStyle/>
                    <a:p>
                      <a:r>
                        <a:rPr lang="en-US" sz="1800" b="1" dirty="0">
                          <a:solidFill>
                            <a:srgbClr val="000000"/>
                          </a:solidFill>
                          <a:effectLst/>
                          <a:latin typeface="verdana"/>
                        </a:rPr>
                        <a:t>Interpreter: </a:t>
                      </a:r>
                      <a:r>
                        <a:rPr lang="en-US" sz="1800" dirty="0">
                          <a:solidFill>
                            <a:srgbClr val="000000"/>
                          </a:solidFill>
                          <a:effectLst/>
                          <a:latin typeface="verdana"/>
                        </a:rPr>
                        <a:t>read </a:t>
                      </a:r>
                      <a:r>
                        <a:rPr lang="en-US" sz="1800" dirty="0" err="1">
                          <a:solidFill>
                            <a:srgbClr val="000000"/>
                          </a:solidFill>
                          <a:effectLst/>
                          <a:latin typeface="verdana"/>
                        </a:rPr>
                        <a:t>bytecode</a:t>
                      </a:r>
                      <a:r>
                        <a:rPr lang="en-US" sz="1800" dirty="0">
                          <a:solidFill>
                            <a:srgbClr val="000000"/>
                          </a:solidFill>
                          <a:effectLst/>
                          <a:latin typeface="verdana"/>
                        </a:rPr>
                        <a:t> stream then execute the instructions.</a:t>
                      </a:r>
                    </a:p>
                  </a:txBody>
                  <a:tcPr marL="90809" marR="90809" marT="45405" marB="45405" anchor="ctr">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618916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How </a:t>
            </a:r>
            <a:r>
              <a:rPr lang="en-US" dirty="0"/>
              <a:t>many ways can we write a Java program</a:t>
            </a:r>
            <a:br>
              <a:rPr lang="en-US" dirty="0"/>
            </a:br>
            <a:endParaRPr lang="en-US" dirty="0"/>
          </a:p>
        </p:txBody>
      </p:sp>
      <p:sp>
        <p:nvSpPr>
          <p:cNvPr id="3" name="Content Placeholder 2"/>
          <p:cNvSpPr>
            <a:spLocks noGrp="1"/>
          </p:cNvSpPr>
          <p:nvPr>
            <p:ph idx="1"/>
          </p:nvPr>
        </p:nvSpPr>
        <p:spPr/>
        <p:txBody>
          <a:bodyPr>
            <a:normAutofit/>
          </a:bodyPr>
          <a:lstStyle/>
          <a:p>
            <a:pPr marL="0" indent="0">
              <a:buNone/>
            </a:pPr>
            <a:r>
              <a:rPr lang="en-US" b="1" dirty="0"/>
              <a:t>1) By changing the sequence of the modifiers, method prototype is not changed in Java.</a:t>
            </a:r>
            <a:endParaRPr lang="en-US" dirty="0"/>
          </a:p>
          <a:p>
            <a:r>
              <a:rPr lang="en-US" dirty="0"/>
              <a:t>Let's see the simple code of the main method.</a:t>
            </a:r>
          </a:p>
          <a:p>
            <a:pPr marL="0" indent="0">
              <a:buNone/>
            </a:pPr>
            <a:r>
              <a:rPr lang="en-US" b="1" dirty="0"/>
              <a:t>static</a:t>
            </a:r>
            <a:r>
              <a:rPr lang="en-US" dirty="0"/>
              <a:t> </a:t>
            </a:r>
            <a:r>
              <a:rPr lang="en-US" b="1" dirty="0"/>
              <a:t>public</a:t>
            </a:r>
            <a:r>
              <a:rPr lang="en-US" dirty="0"/>
              <a:t> </a:t>
            </a:r>
            <a:r>
              <a:rPr lang="en-US" b="1" dirty="0"/>
              <a:t>void</a:t>
            </a:r>
            <a:r>
              <a:rPr lang="en-US" dirty="0"/>
              <a:t> main(String </a:t>
            </a:r>
            <a:r>
              <a:rPr lang="en-US" dirty="0" err="1"/>
              <a:t>args</a:t>
            </a:r>
            <a:r>
              <a:rPr lang="en-US" dirty="0"/>
              <a:t>[])  </a:t>
            </a:r>
            <a:endParaRPr lang="en-US" dirty="0" smtClean="0"/>
          </a:p>
          <a:p>
            <a:pPr marL="0" indent="0">
              <a:buNone/>
            </a:pPr>
            <a:r>
              <a:rPr lang="en-US" dirty="0" smtClean="0"/>
              <a:t>2) </a:t>
            </a:r>
            <a:r>
              <a:rPr lang="en-US" b="1" dirty="0"/>
              <a:t>The subscript notation in Java array can be used after type, before the variable or after the variable.</a:t>
            </a:r>
            <a:endParaRPr lang="en-US" dirty="0"/>
          </a:p>
          <a:p>
            <a:pPr marL="0" indent="0">
              <a:buNone/>
            </a:pPr>
            <a:r>
              <a:rPr lang="en-US" dirty="0"/>
              <a:t>Let's see the different codes to write the main method</a:t>
            </a:r>
            <a:r>
              <a:rPr lang="en-US" dirty="0" smtClean="0"/>
              <a:t>.</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4000707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28</TotalTime>
  <Words>184</Words>
  <Application>Microsoft Office PowerPoint</Application>
  <PresentationFormat>On-screen Show (4:3)</PresentationFormat>
  <Paragraphs>61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Adjacency</vt:lpstr>
      <vt:lpstr>Lab 2</vt:lpstr>
      <vt:lpstr>Creating Hello World Example </vt:lpstr>
      <vt:lpstr>Save and run</vt:lpstr>
      <vt:lpstr>Compilation Flow</vt:lpstr>
      <vt:lpstr>Parameters used in First Java Program </vt:lpstr>
      <vt:lpstr>What happens at compile time? </vt:lpstr>
      <vt:lpstr>What happens at runtime? </vt:lpstr>
      <vt:lpstr>PowerPoint Presentation</vt:lpstr>
      <vt:lpstr> How many ways can we write a Java program </vt:lpstr>
      <vt:lpstr>PowerPoint Presentation</vt:lpstr>
      <vt:lpstr>Valid java main method signature </vt:lpstr>
      <vt:lpstr>Invalid java main method signature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2</dc:title>
  <dc:creator>user</dc:creator>
  <cp:lastModifiedBy>user</cp:lastModifiedBy>
  <cp:revision>4</cp:revision>
  <dcterms:created xsi:type="dcterms:W3CDTF">2019-08-02T06:41:07Z</dcterms:created>
  <dcterms:modified xsi:type="dcterms:W3CDTF">2019-08-02T07:09:50Z</dcterms:modified>
</cp:coreProperties>
</file>