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C55EBF-7022-4115-B29A-93B80F61D85D}"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55EBF-7022-4115-B29A-93B80F61D85D}"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55EBF-7022-4115-B29A-93B80F61D85D}"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55EBF-7022-4115-B29A-93B80F61D85D}"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55EBF-7022-4115-B29A-93B80F61D85D}"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55EBF-7022-4115-B29A-93B80F61D85D}"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55EBF-7022-4115-B29A-93B80F61D85D}"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55EBF-7022-4115-B29A-93B80F61D85D}"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55EBF-7022-4115-B29A-93B80F61D85D}"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471B0-3944-4579-A440-1D29616630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55EBF-7022-4115-B29A-93B80F61D85D}"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471B0-3944-4579-A440-1D296166300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7C55EBF-7022-4115-B29A-93B80F61D85D}" type="datetimeFigureOut">
              <a:rPr lang="en-US" smtClean="0"/>
              <a:t>7/31/2019</a:t>
            </a:fld>
            <a:endParaRPr lang="en-US"/>
          </a:p>
        </p:txBody>
      </p:sp>
      <p:sp>
        <p:nvSpPr>
          <p:cNvPr id="9" name="Slide Number Placeholder 8"/>
          <p:cNvSpPr>
            <a:spLocks noGrp="1"/>
          </p:cNvSpPr>
          <p:nvPr>
            <p:ph type="sldNum" sz="quarter" idx="11"/>
          </p:nvPr>
        </p:nvSpPr>
        <p:spPr/>
        <p:txBody>
          <a:bodyPr/>
          <a:lstStyle/>
          <a:p>
            <a:fld id="{8F8471B0-3944-4579-A440-1D296166300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F8471B0-3944-4579-A440-1D296166300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7C55EBF-7022-4115-B29A-93B80F61D85D}" type="datetimeFigureOut">
              <a:rPr lang="en-US" smtClean="0"/>
              <a:t>7/31/2019</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0289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7772400" cy="6324600"/>
          </a:xfrm>
        </p:spPr>
        <p:txBody>
          <a:bodyPr/>
          <a:lstStyle/>
          <a:p>
            <a:pPr marL="114300" indent="0">
              <a:buNone/>
            </a:pPr>
            <a:r>
              <a:rPr lang="en-US" dirty="0" smtClean="0"/>
              <a:t>3. Platform </a:t>
            </a:r>
            <a:r>
              <a:rPr lang="en-US" dirty="0"/>
              <a:t>Independent</a:t>
            </a:r>
            <a:endParaRPr lang="en-US" b="1" dirty="0"/>
          </a:p>
          <a:p>
            <a:pPr marL="114300" indent="0">
              <a:buNone/>
            </a:pPr>
            <a:endParaRPr lang="en-US" dirty="0"/>
          </a:p>
        </p:txBody>
      </p:sp>
      <p:pic>
        <p:nvPicPr>
          <p:cNvPr id="4" name="Picture 3" descr="java is platform independent"/>
          <p:cNvPicPr/>
          <p:nvPr/>
        </p:nvPicPr>
        <p:blipFill>
          <a:blip r:embed="rId2"/>
          <a:srcRect/>
          <a:stretch>
            <a:fillRect/>
          </a:stretch>
        </p:blipFill>
        <p:spPr bwMode="auto">
          <a:xfrm>
            <a:off x="1828800" y="561975"/>
            <a:ext cx="3065145" cy="2409825"/>
          </a:xfrm>
          <a:prstGeom prst="rect">
            <a:avLst/>
          </a:prstGeom>
          <a:noFill/>
          <a:ln w="9525">
            <a:noFill/>
            <a:miter lim="800000"/>
            <a:headEnd/>
            <a:tailEnd/>
          </a:ln>
        </p:spPr>
      </p:pic>
      <p:sp>
        <p:nvSpPr>
          <p:cNvPr id="5" name="Rectangle 4"/>
          <p:cNvSpPr/>
          <p:nvPr/>
        </p:nvSpPr>
        <p:spPr>
          <a:xfrm>
            <a:off x="228600" y="2971800"/>
            <a:ext cx="8001000" cy="3416320"/>
          </a:xfrm>
          <a:prstGeom prst="rect">
            <a:avLst/>
          </a:prstGeom>
        </p:spPr>
        <p:txBody>
          <a:bodyPr wrap="square">
            <a:spAutoFit/>
          </a:bodyPr>
          <a:lstStyle/>
          <a:p>
            <a:r>
              <a:rPr lang="en-US" dirty="0"/>
              <a:t>A platform is the hardware or software environment in which a program runs.</a:t>
            </a:r>
          </a:p>
          <a:p>
            <a:r>
              <a:rPr lang="en-US" dirty="0"/>
              <a:t>There are two types of platforms software-based and hardware-based. </a:t>
            </a:r>
            <a:r>
              <a:rPr lang="en-US" b="1" i="1" dirty="0"/>
              <a:t>Java provides software-based platform.</a:t>
            </a:r>
          </a:p>
          <a:p>
            <a:r>
              <a:rPr lang="en-US" b="1" u="sng" dirty="0"/>
              <a:t>The Java platform differs from most other platforms in the sense that it is a software-based platform that runs on the top of other hardware-based platforms. </a:t>
            </a:r>
            <a:endParaRPr lang="en-US" b="1" u="sng" dirty="0" smtClean="0"/>
          </a:p>
          <a:p>
            <a:r>
              <a:rPr lang="en-US" b="1" dirty="0" smtClean="0"/>
              <a:t>It </a:t>
            </a:r>
            <a:r>
              <a:rPr lang="en-US" b="1" dirty="0"/>
              <a:t>has two components:</a:t>
            </a:r>
          </a:p>
          <a:p>
            <a:pPr marL="342900" lvl="0" indent="-342900">
              <a:buFont typeface="+mj-lt"/>
              <a:buAutoNum type="arabicPeriod"/>
            </a:pPr>
            <a:r>
              <a:rPr lang="en-US" b="1" dirty="0"/>
              <a:t>Runtime Environment</a:t>
            </a:r>
          </a:p>
          <a:p>
            <a:pPr marL="342900" lvl="0" indent="-342900">
              <a:buFont typeface="+mj-lt"/>
              <a:buAutoNum type="arabicPeriod"/>
            </a:pPr>
            <a:r>
              <a:rPr lang="en-US" b="1" dirty="0"/>
              <a:t>API(Application Programming Interface)</a:t>
            </a:r>
          </a:p>
          <a:p>
            <a:r>
              <a:rPr lang="en-US" dirty="0"/>
              <a:t>Java code can be run on multiple platforms e.g. Windows, Linux, Sun Solaris, Mac/OS etc. Java code is compiled by the compiler and converted into </a:t>
            </a:r>
            <a:r>
              <a:rPr lang="en-US" dirty="0" err="1"/>
              <a:t>bytecode</a:t>
            </a:r>
            <a:r>
              <a:rPr lang="en-US" dirty="0"/>
              <a:t>. This </a:t>
            </a:r>
            <a:r>
              <a:rPr lang="en-US" dirty="0" err="1"/>
              <a:t>bytecode</a:t>
            </a:r>
            <a:r>
              <a:rPr lang="en-US" dirty="0"/>
              <a:t> is a platform-independent code because it can be run on multiple platforms i.e. Write Once and Run Anywhere(WORA).</a:t>
            </a:r>
          </a:p>
        </p:txBody>
      </p:sp>
    </p:spTree>
    <p:extLst>
      <p:ext uri="{BB962C8B-B14F-4D97-AF65-F5344CB8AC3E}">
        <p14:creationId xmlns:p14="http://schemas.microsoft.com/office/powerpoint/2010/main" val="180310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696200" cy="6172200"/>
          </a:xfrm>
        </p:spPr>
        <p:txBody>
          <a:bodyPr/>
          <a:lstStyle/>
          <a:p>
            <a:pPr marL="114300" indent="0">
              <a:buNone/>
            </a:pPr>
            <a:r>
              <a:rPr lang="en-US" dirty="0" smtClean="0"/>
              <a:t>4. Secured</a:t>
            </a:r>
            <a:endParaRPr lang="en-US" b="1" dirty="0"/>
          </a:p>
          <a:p>
            <a:pPr marL="114300" indent="0">
              <a:buNone/>
            </a:pPr>
            <a:r>
              <a:rPr lang="en-US" dirty="0" smtClean="0"/>
              <a:t>Java </a:t>
            </a:r>
            <a:r>
              <a:rPr lang="en-US" dirty="0"/>
              <a:t>is secured because:</a:t>
            </a:r>
          </a:p>
          <a:p>
            <a:pPr lvl="0"/>
            <a:r>
              <a:rPr lang="en-US" b="1" dirty="0"/>
              <a:t>No explicit pointer</a:t>
            </a:r>
            <a:endParaRPr lang="en-US" dirty="0"/>
          </a:p>
          <a:p>
            <a:pPr lvl="0"/>
            <a:r>
              <a:rPr lang="en-US" b="1" dirty="0"/>
              <a:t>Java Programs run inside virtual machine sandbox</a:t>
            </a:r>
            <a:endParaRPr lang="en-US" dirty="0"/>
          </a:p>
          <a:p>
            <a:endParaRPr lang="en-US" dirty="0"/>
          </a:p>
        </p:txBody>
      </p:sp>
      <p:pic>
        <p:nvPicPr>
          <p:cNvPr id="4" name="Picture 3" descr="how java is secured"/>
          <p:cNvPicPr/>
          <p:nvPr/>
        </p:nvPicPr>
        <p:blipFill>
          <a:blip r:embed="rId2"/>
          <a:srcRect/>
          <a:stretch>
            <a:fillRect/>
          </a:stretch>
        </p:blipFill>
        <p:spPr bwMode="auto">
          <a:xfrm>
            <a:off x="1219200" y="2057400"/>
            <a:ext cx="4200525" cy="1737995"/>
          </a:xfrm>
          <a:prstGeom prst="rect">
            <a:avLst/>
          </a:prstGeom>
          <a:noFill/>
          <a:ln w="9525">
            <a:noFill/>
            <a:miter lim="800000"/>
            <a:headEnd/>
            <a:tailEnd/>
          </a:ln>
        </p:spPr>
      </p:pic>
      <p:sp>
        <p:nvSpPr>
          <p:cNvPr id="5" name="Rectangle 4"/>
          <p:cNvSpPr/>
          <p:nvPr/>
        </p:nvSpPr>
        <p:spPr>
          <a:xfrm>
            <a:off x="533400" y="3795395"/>
            <a:ext cx="7467599" cy="2308324"/>
          </a:xfrm>
          <a:prstGeom prst="rect">
            <a:avLst/>
          </a:prstGeom>
        </p:spPr>
        <p:txBody>
          <a:bodyPr wrap="square">
            <a:spAutoFit/>
          </a:bodyPr>
          <a:lstStyle/>
          <a:p>
            <a:pPr lvl="0"/>
            <a:r>
              <a:rPr lang="en-US" b="1" dirty="0" err="1"/>
              <a:t>Classloader</a:t>
            </a:r>
            <a:r>
              <a:rPr lang="en-US" b="1" dirty="0"/>
              <a:t>:</a:t>
            </a:r>
            <a:r>
              <a:rPr lang="en-US" dirty="0"/>
              <a:t> adds security by separating the package for the classes of the local file system from those that are imported from network sources.</a:t>
            </a:r>
          </a:p>
          <a:p>
            <a:pPr lvl="0"/>
            <a:r>
              <a:rPr lang="en-US" b="1" dirty="0" err="1"/>
              <a:t>Bytecode</a:t>
            </a:r>
            <a:r>
              <a:rPr lang="en-US" b="1" dirty="0"/>
              <a:t> Verifier:</a:t>
            </a:r>
            <a:r>
              <a:rPr lang="en-US" dirty="0"/>
              <a:t> checks the code fragments for illegal code that can violate access right to objects.</a:t>
            </a:r>
          </a:p>
          <a:p>
            <a:pPr lvl="0"/>
            <a:r>
              <a:rPr lang="en-US" b="1" dirty="0"/>
              <a:t>Security Manager:</a:t>
            </a:r>
            <a:r>
              <a:rPr lang="en-US" dirty="0"/>
              <a:t> determines what resources a class can access such as reading and writing to the local disk.</a:t>
            </a:r>
          </a:p>
          <a:p>
            <a:r>
              <a:rPr lang="en-US" dirty="0"/>
              <a:t>These security are provided by java language. Some security can also be provided by application developer through SSL, JAAS, Cryptography etc.</a:t>
            </a:r>
          </a:p>
        </p:txBody>
      </p:sp>
    </p:spTree>
    <p:extLst>
      <p:ext uri="{BB962C8B-B14F-4D97-AF65-F5344CB8AC3E}">
        <p14:creationId xmlns:p14="http://schemas.microsoft.com/office/powerpoint/2010/main" val="278578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696200" cy="6172200"/>
          </a:xfrm>
        </p:spPr>
        <p:txBody>
          <a:bodyPr/>
          <a:lstStyle/>
          <a:p>
            <a:pPr marL="114300" indent="0">
              <a:buNone/>
            </a:pPr>
            <a:r>
              <a:rPr lang="en-US" b="1" dirty="0" smtClean="0"/>
              <a:t>5. Robust: </a:t>
            </a:r>
            <a:r>
              <a:rPr lang="en-US" dirty="0" smtClean="0"/>
              <a:t>Robust </a:t>
            </a:r>
            <a:r>
              <a:rPr lang="en-US" dirty="0"/>
              <a:t>simply means strong. Java uses strong memory management. There are lack of pointers that avoids security problem. There is automatic garbage collection in java. There is exception handling and type checking mechanism in java. All these points makes java robust.</a:t>
            </a:r>
          </a:p>
          <a:p>
            <a:pPr marL="114300" indent="0">
              <a:buNone/>
            </a:pPr>
            <a:r>
              <a:rPr lang="en-US" b="1" dirty="0" smtClean="0"/>
              <a:t>6. Architecture-neutral: </a:t>
            </a:r>
            <a:r>
              <a:rPr lang="en-US" dirty="0" smtClean="0"/>
              <a:t>There </a:t>
            </a:r>
            <a:r>
              <a:rPr lang="en-US" dirty="0"/>
              <a:t>is no implementation dependent features e.g. size of primitive types is fixed.</a:t>
            </a:r>
          </a:p>
          <a:p>
            <a:pPr marL="114300" indent="0">
              <a:buNone/>
            </a:pPr>
            <a:r>
              <a:rPr lang="en-US" dirty="0"/>
              <a:t>In C programming, </a:t>
            </a:r>
            <a:r>
              <a:rPr lang="en-US" dirty="0" err="1"/>
              <a:t>int</a:t>
            </a:r>
            <a:r>
              <a:rPr lang="en-US" dirty="0"/>
              <a:t> data type occupies 2 bytes of memory for 32-bit architecture and 4 bytes of memory for 64-bit architecture. But in java, it occupies 4 bytes of memory for both 32 and 64 bit </a:t>
            </a:r>
            <a:r>
              <a:rPr lang="en-US" dirty="0" smtClean="0"/>
              <a:t>architectures.</a:t>
            </a:r>
          </a:p>
          <a:p>
            <a:pPr marL="114300" indent="0">
              <a:buNone/>
            </a:pPr>
            <a:r>
              <a:rPr lang="en-US" b="1" dirty="0" smtClean="0"/>
              <a:t>7. Portable: </a:t>
            </a:r>
            <a:r>
              <a:rPr lang="en-US" dirty="0" smtClean="0"/>
              <a:t>We </a:t>
            </a:r>
            <a:r>
              <a:rPr lang="en-US" dirty="0"/>
              <a:t>may carry the java </a:t>
            </a:r>
            <a:r>
              <a:rPr lang="en-US" dirty="0" err="1"/>
              <a:t>bytecode</a:t>
            </a:r>
            <a:r>
              <a:rPr lang="en-US" dirty="0"/>
              <a:t> to any </a:t>
            </a:r>
            <a:r>
              <a:rPr lang="en-US" dirty="0" smtClean="0"/>
              <a:t>platform</a:t>
            </a:r>
          </a:p>
          <a:p>
            <a:pPr marL="114300" indent="0">
              <a:buNone/>
            </a:pPr>
            <a:r>
              <a:rPr lang="en-US" dirty="0" smtClean="0"/>
              <a:t>8. </a:t>
            </a:r>
            <a:r>
              <a:rPr lang="en-US" b="1" dirty="0" smtClean="0"/>
              <a:t>High Performance: </a:t>
            </a:r>
            <a:r>
              <a:rPr lang="en-US" dirty="0"/>
              <a:t>Java is faster than traditional interpretation since byte code is "close" to native code still somewhat slower than a compiled language (e.g., C</a:t>
            </a:r>
            <a:r>
              <a:rPr lang="en-US" dirty="0" smtClean="0"/>
              <a:t>++)</a:t>
            </a:r>
          </a:p>
          <a:p>
            <a:pPr marL="114300" indent="0">
              <a:buNone/>
            </a:pPr>
            <a:endParaRPr lang="en-US" b="1" dirty="0"/>
          </a:p>
        </p:txBody>
      </p:sp>
    </p:spTree>
    <p:extLst>
      <p:ext uri="{BB962C8B-B14F-4D97-AF65-F5344CB8AC3E}">
        <p14:creationId xmlns:p14="http://schemas.microsoft.com/office/powerpoint/2010/main" val="3660021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5791200"/>
          </a:xfrm>
        </p:spPr>
        <p:txBody>
          <a:bodyPr/>
          <a:lstStyle/>
          <a:p>
            <a:pPr marL="114300" indent="0">
              <a:buNone/>
            </a:pPr>
            <a:r>
              <a:rPr lang="en-US" dirty="0" smtClean="0"/>
              <a:t>9. </a:t>
            </a:r>
            <a:r>
              <a:rPr lang="en-US" b="1" dirty="0" smtClean="0"/>
              <a:t>Distributed: </a:t>
            </a:r>
            <a:r>
              <a:rPr lang="en-US" dirty="0"/>
              <a:t>We can create distributed applications in java. RMI and EJB are used for creating distributed applications. We may access files by calling the methods from any machine on the internet</a:t>
            </a:r>
            <a:r>
              <a:rPr lang="en-US" dirty="0" smtClean="0"/>
              <a:t>.</a:t>
            </a:r>
          </a:p>
          <a:p>
            <a:pPr marL="114300" indent="0">
              <a:buNone/>
            </a:pPr>
            <a:r>
              <a:rPr lang="en-US" dirty="0" smtClean="0"/>
              <a:t>10. </a:t>
            </a:r>
            <a:r>
              <a:rPr lang="en-US" b="1" dirty="0" smtClean="0"/>
              <a:t>Multithreaded: </a:t>
            </a:r>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114300" indent="0">
              <a:buNone/>
            </a:pPr>
            <a:endParaRPr lang="en-US" dirty="0"/>
          </a:p>
        </p:txBody>
      </p:sp>
    </p:spTree>
    <p:extLst>
      <p:ext uri="{BB962C8B-B14F-4D97-AF65-F5344CB8AC3E}">
        <p14:creationId xmlns:p14="http://schemas.microsoft.com/office/powerpoint/2010/main" val="1210376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1487657"/>
              </p:ext>
            </p:extLst>
          </p:nvPr>
        </p:nvGraphicFramePr>
        <p:xfrm>
          <a:off x="762000" y="12496800"/>
          <a:ext cx="7543800" cy="6859682"/>
        </p:xfrm>
        <a:graphic>
          <a:graphicData uri="http://schemas.openxmlformats.org/drawingml/2006/table">
            <a:tbl>
              <a:tblPr firstRow="1" firstCol="1" bandRow="1">
                <a:tableStyleId>{5C22544A-7EE6-4342-B048-85BDC9FD1C3A}</a:tableStyleId>
              </a:tblPr>
              <a:tblGrid>
                <a:gridCol w="1891466"/>
                <a:gridCol w="1931030"/>
                <a:gridCol w="3721304"/>
              </a:tblGrid>
              <a:tr h="293127">
                <a:tc>
                  <a:txBody>
                    <a:bodyPr/>
                    <a:lstStyle/>
                    <a:p>
                      <a:pPr marL="0" marR="0" algn="just">
                        <a:lnSpc>
                          <a:spcPct val="115000"/>
                        </a:lnSpc>
                        <a:spcBef>
                          <a:spcPts val="0"/>
                        </a:spcBef>
                        <a:spcAft>
                          <a:spcPts val="0"/>
                        </a:spcAft>
                      </a:pPr>
                      <a:r>
                        <a:rPr lang="en-US" sz="1200" dirty="0">
                          <a:effectLst/>
                        </a:rPr>
                        <a:t>Comparison Index</a:t>
                      </a:r>
                      <a:endParaRPr lang="en-US" sz="1200" dirty="0">
                        <a:effectLst/>
                        <a:latin typeface="Calibri"/>
                        <a:ea typeface="Calibri"/>
                        <a:cs typeface="Times New Roman"/>
                      </a:endParaRPr>
                    </a:p>
                  </a:txBody>
                  <a:tcPr marL="77039" marR="77039" marT="77039" marB="77039"/>
                </a:tc>
                <a:tc>
                  <a:txBody>
                    <a:bodyPr/>
                    <a:lstStyle/>
                    <a:p>
                      <a:pPr marL="0" marR="0" algn="just">
                        <a:lnSpc>
                          <a:spcPct val="115000"/>
                        </a:lnSpc>
                        <a:spcBef>
                          <a:spcPts val="0"/>
                        </a:spcBef>
                        <a:spcAft>
                          <a:spcPts val="0"/>
                        </a:spcAft>
                      </a:pPr>
                      <a:r>
                        <a:rPr lang="en-US" sz="1200">
                          <a:effectLst/>
                        </a:rPr>
                        <a:t>C++</a:t>
                      </a:r>
                      <a:endParaRPr lang="en-US" sz="1200">
                        <a:effectLst/>
                        <a:latin typeface="Calibri"/>
                        <a:ea typeface="Calibri"/>
                        <a:cs typeface="Times New Roman"/>
                      </a:endParaRPr>
                    </a:p>
                  </a:txBody>
                  <a:tcPr marL="77039" marR="77039" marT="77039" marB="77039"/>
                </a:tc>
                <a:tc>
                  <a:txBody>
                    <a:bodyPr/>
                    <a:lstStyle/>
                    <a:p>
                      <a:pPr marL="0" marR="0" algn="just">
                        <a:lnSpc>
                          <a:spcPct val="115000"/>
                        </a:lnSpc>
                        <a:spcBef>
                          <a:spcPts val="0"/>
                        </a:spcBef>
                        <a:spcAft>
                          <a:spcPts val="0"/>
                        </a:spcAft>
                      </a:pPr>
                      <a:r>
                        <a:rPr lang="en-US" sz="1200">
                          <a:effectLst/>
                        </a:rPr>
                        <a:t>Java</a:t>
                      </a:r>
                      <a:endParaRPr lang="en-US" sz="1200">
                        <a:effectLst/>
                        <a:latin typeface="Calibri"/>
                        <a:ea typeface="Calibri"/>
                        <a:cs typeface="Times New Roman"/>
                      </a:endParaRPr>
                    </a:p>
                  </a:txBody>
                  <a:tcPr marL="77039" marR="77039" marT="77039" marB="77039"/>
                </a:tc>
              </a:tr>
              <a:tr h="340193">
                <a:tc>
                  <a:txBody>
                    <a:bodyPr/>
                    <a:lstStyle/>
                    <a:p>
                      <a:pPr marL="273050" marR="0" algn="just">
                        <a:lnSpc>
                          <a:spcPct val="115000"/>
                        </a:lnSpc>
                        <a:spcBef>
                          <a:spcPts val="0"/>
                        </a:spcBef>
                        <a:spcAft>
                          <a:spcPts val="0"/>
                        </a:spcAft>
                      </a:pPr>
                      <a:r>
                        <a:rPr lang="en-US" sz="1200" dirty="0">
                          <a:effectLst/>
                        </a:rPr>
                        <a:t>Platform-independent</a:t>
                      </a:r>
                      <a:endParaRPr lang="en-US" sz="1200" dirty="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is platform-dependent.</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is platform-independent.</a:t>
                      </a:r>
                      <a:endParaRPr lang="en-US" sz="1200">
                        <a:effectLst/>
                        <a:latin typeface="Calibri"/>
                        <a:ea typeface="Calibri"/>
                        <a:cs typeface="Times New Roman"/>
                      </a:endParaRPr>
                    </a:p>
                  </a:txBody>
                  <a:tcPr marL="51359" marR="51359" marT="51359" marB="51359"/>
                </a:tc>
              </a:tr>
              <a:tr h="448774">
                <a:tc>
                  <a:txBody>
                    <a:bodyPr/>
                    <a:lstStyle/>
                    <a:p>
                      <a:pPr marL="273050" marR="0" algn="just">
                        <a:lnSpc>
                          <a:spcPct val="115000"/>
                        </a:lnSpc>
                        <a:spcBef>
                          <a:spcPts val="0"/>
                        </a:spcBef>
                        <a:spcAft>
                          <a:spcPts val="0"/>
                        </a:spcAft>
                      </a:pPr>
                      <a:r>
                        <a:rPr lang="en-US" sz="1200" dirty="0">
                          <a:effectLst/>
                        </a:rPr>
                        <a:t>Mainly used for</a:t>
                      </a:r>
                      <a:endParaRPr lang="en-US" sz="1200" dirty="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dirty="0">
                          <a:effectLst/>
                        </a:rPr>
                        <a:t>C++ is mainly used for system programming.</a:t>
                      </a:r>
                      <a:endParaRPr lang="en-US" sz="1200" dirty="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dirty="0">
                          <a:effectLst/>
                        </a:rPr>
                        <a:t>Java is mainly used for application programming. It is widely used in window, web-based, enterprise and mobile applications.</a:t>
                      </a:r>
                      <a:endParaRPr lang="en-US" sz="1200" dirty="0">
                        <a:effectLst/>
                        <a:latin typeface="Calibri"/>
                        <a:ea typeface="Calibri"/>
                        <a:cs typeface="Times New Roman"/>
                      </a:endParaRPr>
                    </a:p>
                  </a:txBody>
                  <a:tcPr marL="51359" marR="51359" marT="51359" marB="51359"/>
                </a:tc>
              </a:tr>
              <a:tr h="340193">
                <a:tc>
                  <a:txBody>
                    <a:bodyPr/>
                    <a:lstStyle/>
                    <a:p>
                      <a:pPr marL="273050" marR="0" algn="just">
                        <a:lnSpc>
                          <a:spcPct val="115000"/>
                        </a:lnSpc>
                        <a:spcBef>
                          <a:spcPts val="0"/>
                        </a:spcBef>
                        <a:spcAft>
                          <a:spcPts val="0"/>
                        </a:spcAft>
                      </a:pPr>
                      <a:r>
                        <a:rPr lang="en-US" sz="1200" dirty="0" err="1">
                          <a:effectLst/>
                        </a:rPr>
                        <a:t>Goto</a:t>
                      </a:r>
                      <a:endParaRPr lang="en-US" sz="1200" dirty="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goto statement.</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dirty="0">
                          <a:effectLst/>
                        </a:rPr>
                        <a:t>Java doesn't support </a:t>
                      </a:r>
                      <a:r>
                        <a:rPr lang="en-US" sz="1200" dirty="0" err="1">
                          <a:effectLst/>
                        </a:rPr>
                        <a:t>goto</a:t>
                      </a:r>
                      <a:r>
                        <a:rPr lang="en-US" sz="1200" dirty="0">
                          <a:effectLst/>
                        </a:rPr>
                        <a:t> statement.</a:t>
                      </a:r>
                      <a:endParaRPr lang="en-US" sz="1200" dirty="0">
                        <a:effectLst/>
                        <a:latin typeface="Calibri"/>
                        <a:ea typeface="Calibri"/>
                        <a:cs typeface="Times New Roman"/>
                      </a:endParaRPr>
                    </a:p>
                  </a:txBody>
                  <a:tcPr marL="51359" marR="51359" marT="51359" marB="51359"/>
                </a:tc>
              </a:tr>
              <a:tr h="448774">
                <a:tc>
                  <a:txBody>
                    <a:bodyPr/>
                    <a:lstStyle/>
                    <a:p>
                      <a:pPr marL="273050" marR="0" algn="just">
                        <a:lnSpc>
                          <a:spcPct val="115000"/>
                        </a:lnSpc>
                        <a:spcBef>
                          <a:spcPts val="0"/>
                        </a:spcBef>
                        <a:spcAft>
                          <a:spcPts val="0"/>
                        </a:spcAft>
                      </a:pPr>
                      <a:r>
                        <a:rPr lang="en-US" sz="1200">
                          <a:effectLst/>
                        </a:rPr>
                        <a:t>Multiple inheritance</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multiple inheritance.</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doesn't support multiple inheritance through class. It can be achieved by interfaces in java.</a:t>
                      </a:r>
                      <a:endParaRPr lang="en-US" sz="1200">
                        <a:effectLst/>
                        <a:latin typeface="Calibri"/>
                        <a:ea typeface="Calibri"/>
                        <a:cs typeface="Times New Roman"/>
                      </a:endParaRPr>
                    </a:p>
                  </a:txBody>
                  <a:tcPr marL="51359" marR="51359" marT="51359" marB="51359"/>
                </a:tc>
              </a:tr>
              <a:tr h="448774">
                <a:tc>
                  <a:txBody>
                    <a:bodyPr/>
                    <a:lstStyle/>
                    <a:p>
                      <a:pPr marL="273050" marR="0" algn="just">
                        <a:lnSpc>
                          <a:spcPct val="115000"/>
                        </a:lnSpc>
                        <a:spcBef>
                          <a:spcPts val="0"/>
                        </a:spcBef>
                        <a:spcAft>
                          <a:spcPts val="0"/>
                        </a:spcAft>
                      </a:pPr>
                      <a:r>
                        <a:rPr lang="en-US" sz="1200">
                          <a:effectLst/>
                        </a:rPr>
                        <a:t>Operator Overloading</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operator overloading.</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doesn't support operator overloading.</a:t>
                      </a:r>
                      <a:endParaRPr lang="en-US" sz="1200">
                        <a:effectLst/>
                        <a:latin typeface="Calibri"/>
                        <a:ea typeface="Calibri"/>
                        <a:cs typeface="Times New Roman"/>
                      </a:endParaRPr>
                    </a:p>
                  </a:txBody>
                  <a:tcPr marL="51359" marR="51359" marT="51359" marB="51359"/>
                </a:tc>
              </a:tr>
              <a:tr h="557355">
                <a:tc>
                  <a:txBody>
                    <a:bodyPr/>
                    <a:lstStyle/>
                    <a:p>
                      <a:pPr marL="273050" marR="0" algn="just">
                        <a:lnSpc>
                          <a:spcPct val="115000"/>
                        </a:lnSpc>
                        <a:spcBef>
                          <a:spcPts val="0"/>
                        </a:spcBef>
                        <a:spcAft>
                          <a:spcPts val="0"/>
                        </a:spcAft>
                      </a:pPr>
                      <a:r>
                        <a:rPr lang="en-US" sz="1200">
                          <a:effectLst/>
                        </a:rPr>
                        <a:t>Pointers</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pointers. You can write pointer program in C++.</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supports pointer internally. But you can't write the pointer program in java. It means java has restricted pointer support in java.</a:t>
                      </a:r>
                      <a:endParaRPr lang="en-US" sz="1200">
                        <a:effectLst/>
                        <a:latin typeface="Calibri"/>
                        <a:ea typeface="Calibri"/>
                        <a:cs typeface="Times New Roman"/>
                      </a:endParaRPr>
                    </a:p>
                  </a:txBody>
                  <a:tcPr marL="51359" marR="51359" marT="51359" marB="51359"/>
                </a:tc>
              </a:tr>
              <a:tr h="340193">
                <a:tc>
                  <a:txBody>
                    <a:bodyPr/>
                    <a:lstStyle/>
                    <a:p>
                      <a:pPr marL="273050" marR="0" algn="just">
                        <a:lnSpc>
                          <a:spcPct val="115000"/>
                        </a:lnSpc>
                        <a:spcBef>
                          <a:spcPts val="0"/>
                        </a:spcBef>
                        <a:spcAft>
                          <a:spcPts val="0"/>
                        </a:spcAft>
                      </a:pPr>
                      <a:r>
                        <a:rPr lang="en-US" sz="1200">
                          <a:effectLst/>
                        </a:rPr>
                        <a:t>Compiler and Interpreter</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uses compiler only.</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uses compiler and interpreter both.</a:t>
                      </a:r>
                      <a:endParaRPr lang="en-US" sz="1200">
                        <a:effectLst/>
                        <a:latin typeface="Calibri"/>
                        <a:ea typeface="Calibri"/>
                        <a:cs typeface="Times New Roman"/>
                      </a:endParaRPr>
                    </a:p>
                  </a:txBody>
                  <a:tcPr marL="51359" marR="51359" marT="51359" marB="51359"/>
                </a:tc>
              </a:tr>
              <a:tr h="448774">
                <a:tc>
                  <a:txBody>
                    <a:bodyPr/>
                    <a:lstStyle/>
                    <a:p>
                      <a:pPr marL="273050" marR="0" algn="just">
                        <a:lnSpc>
                          <a:spcPct val="115000"/>
                        </a:lnSpc>
                        <a:spcBef>
                          <a:spcPts val="0"/>
                        </a:spcBef>
                        <a:spcAft>
                          <a:spcPts val="0"/>
                        </a:spcAft>
                      </a:pPr>
                      <a:r>
                        <a:rPr lang="en-US" sz="1200">
                          <a:effectLst/>
                        </a:rPr>
                        <a:t>Call by Value and Call by reference</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both call by value and call by reference.</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dirty="0">
                          <a:effectLst/>
                        </a:rPr>
                        <a:t>Java supports call by value only. There is no call by reference in java.</a:t>
                      </a:r>
                      <a:endParaRPr lang="en-US" sz="1200" dirty="0">
                        <a:effectLst/>
                        <a:latin typeface="Calibri"/>
                        <a:ea typeface="Calibri"/>
                        <a:cs typeface="Times New Roman"/>
                      </a:endParaRPr>
                    </a:p>
                  </a:txBody>
                  <a:tcPr marL="51359" marR="51359" marT="51359" marB="51359"/>
                </a:tc>
              </a:tr>
              <a:tr h="448774">
                <a:tc>
                  <a:txBody>
                    <a:bodyPr/>
                    <a:lstStyle/>
                    <a:p>
                      <a:pPr marL="273050" marR="0" algn="just">
                        <a:lnSpc>
                          <a:spcPct val="115000"/>
                        </a:lnSpc>
                        <a:spcBef>
                          <a:spcPts val="0"/>
                        </a:spcBef>
                        <a:spcAft>
                          <a:spcPts val="0"/>
                        </a:spcAft>
                      </a:pPr>
                      <a:r>
                        <a:rPr lang="en-US" sz="1200">
                          <a:effectLst/>
                        </a:rPr>
                        <a:t>Structure and Union</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supports structures and unions.</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Java doesn't support structures and unions.</a:t>
                      </a:r>
                      <a:endParaRPr lang="en-US" sz="1200">
                        <a:effectLst/>
                        <a:latin typeface="Calibri"/>
                        <a:ea typeface="Calibri"/>
                        <a:cs typeface="Times New Roman"/>
                      </a:endParaRPr>
                    </a:p>
                  </a:txBody>
                  <a:tcPr marL="51359" marR="51359" marT="51359" marB="51359"/>
                </a:tc>
              </a:tr>
              <a:tr h="665937">
                <a:tc>
                  <a:txBody>
                    <a:bodyPr/>
                    <a:lstStyle/>
                    <a:p>
                      <a:pPr marL="273050" marR="0" algn="just">
                        <a:lnSpc>
                          <a:spcPct val="115000"/>
                        </a:lnSpc>
                        <a:spcBef>
                          <a:spcPts val="0"/>
                        </a:spcBef>
                        <a:spcAft>
                          <a:spcPts val="0"/>
                        </a:spcAft>
                      </a:pPr>
                      <a:r>
                        <a:rPr lang="en-US" sz="1200">
                          <a:effectLst/>
                        </a:rPr>
                        <a:t>Thread Support</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a:effectLst/>
                        </a:rPr>
                        <a:t>C++ doesn't have built-in support for threads. It relies on third-party libraries for thread support.</a:t>
                      </a:r>
                      <a:endParaRPr lang="en-US" sz="1200">
                        <a:effectLst/>
                        <a:latin typeface="Calibri"/>
                        <a:ea typeface="Calibri"/>
                        <a:cs typeface="Times New Roman"/>
                      </a:endParaRPr>
                    </a:p>
                  </a:txBody>
                  <a:tcPr marL="51359" marR="51359" marT="51359" marB="51359"/>
                </a:tc>
                <a:tc>
                  <a:txBody>
                    <a:bodyPr/>
                    <a:lstStyle/>
                    <a:p>
                      <a:pPr marL="273050" marR="0" algn="just">
                        <a:lnSpc>
                          <a:spcPct val="115000"/>
                        </a:lnSpc>
                        <a:spcBef>
                          <a:spcPts val="0"/>
                        </a:spcBef>
                        <a:spcAft>
                          <a:spcPts val="0"/>
                        </a:spcAft>
                      </a:pPr>
                      <a:r>
                        <a:rPr lang="en-US" sz="1200" dirty="0">
                          <a:effectLst/>
                        </a:rPr>
                        <a:t>Java has built-in thread support.</a:t>
                      </a:r>
                      <a:endParaRPr lang="en-US" sz="1200" dirty="0">
                        <a:effectLst/>
                        <a:latin typeface="Calibri"/>
                        <a:ea typeface="Calibri"/>
                        <a:cs typeface="Times New Roman"/>
                      </a:endParaRPr>
                    </a:p>
                  </a:txBody>
                  <a:tcPr marL="51359" marR="51359" marT="51359" marB="51359"/>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2776434"/>
              </p:ext>
            </p:extLst>
          </p:nvPr>
        </p:nvGraphicFramePr>
        <p:xfrm>
          <a:off x="457198" y="228600"/>
          <a:ext cx="7543801" cy="6486756"/>
        </p:xfrm>
        <a:graphic>
          <a:graphicData uri="http://schemas.openxmlformats.org/drawingml/2006/table">
            <a:tbl>
              <a:tblPr firstRow="1" firstCol="1" bandRow="1">
                <a:tableStyleId>{5C22544A-7EE6-4342-B048-85BDC9FD1C3A}</a:tableStyleId>
              </a:tblPr>
              <a:tblGrid>
                <a:gridCol w="1891464"/>
                <a:gridCol w="1931031"/>
                <a:gridCol w="3721306"/>
              </a:tblGrid>
              <a:tr h="276517">
                <a:tc>
                  <a:txBody>
                    <a:bodyPr/>
                    <a:lstStyle/>
                    <a:p>
                      <a:pPr marL="0" marR="0" algn="just">
                        <a:lnSpc>
                          <a:spcPct val="115000"/>
                        </a:lnSpc>
                        <a:spcBef>
                          <a:spcPts val="0"/>
                        </a:spcBef>
                        <a:spcAft>
                          <a:spcPts val="0"/>
                        </a:spcAft>
                      </a:pPr>
                      <a:r>
                        <a:rPr lang="en-US" sz="1100" dirty="0">
                          <a:effectLst/>
                        </a:rPr>
                        <a:t>Comparison Index</a:t>
                      </a:r>
                      <a:endParaRPr lang="en-US" sz="1100" dirty="0">
                        <a:effectLst/>
                        <a:latin typeface="Calibri"/>
                        <a:ea typeface="Calibri"/>
                        <a:cs typeface="Times New Roman"/>
                      </a:endParaRPr>
                    </a:p>
                  </a:txBody>
                  <a:tcPr marL="62224" marR="62224" marT="62224" marB="62224"/>
                </a:tc>
                <a:tc>
                  <a:txBody>
                    <a:bodyPr/>
                    <a:lstStyle/>
                    <a:p>
                      <a:pPr marL="0" marR="0" algn="just">
                        <a:lnSpc>
                          <a:spcPct val="115000"/>
                        </a:lnSpc>
                        <a:spcBef>
                          <a:spcPts val="0"/>
                        </a:spcBef>
                        <a:spcAft>
                          <a:spcPts val="0"/>
                        </a:spcAft>
                      </a:pPr>
                      <a:r>
                        <a:rPr lang="en-US" sz="1100">
                          <a:effectLst/>
                        </a:rPr>
                        <a:t>C++</a:t>
                      </a:r>
                      <a:endParaRPr lang="en-US" sz="1100">
                        <a:effectLst/>
                        <a:latin typeface="Calibri"/>
                        <a:ea typeface="Calibri"/>
                        <a:cs typeface="Times New Roman"/>
                      </a:endParaRPr>
                    </a:p>
                  </a:txBody>
                  <a:tcPr marL="62224" marR="62224" marT="62224" marB="62224"/>
                </a:tc>
                <a:tc>
                  <a:txBody>
                    <a:bodyPr/>
                    <a:lstStyle/>
                    <a:p>
                      <a:pPr marL="0" marR="0" algn="just">
                        <a:lnSpc>
                          <a:spcPct val="115000"/>
                        </a:lnSpc>
                        <a:spcBef>
                          <a:spcPts val="0"/>
                        </a:spcBef>
                        <a:spcAft>
                          <a:spcPts val="0"/>
                        </a:spcAft>
                      </a:pPr>
                      <a:r>
                        <a:rPr lang="en-US" sz="1100">
                          <a:effectLst/>
                        </a:rPr>
                        <a:t>Java</a:t>
                      </a:r>
                      <a:endParaRPr lang="en-US" sz="1100">
                        <a:effectLst/>
                        <a:latin typeface="Calibri"/>
                        <a:ea typeface="Calibri"/>
                        <a:cs typeface="Times New Roman"/>
                      </a:endParaRPr>
                    </a:p>
                  </a:txBody>
                  <a:tcPr marL="62224" marR="62224" marT="62224" marB="62224"/>
                </a:tc>
              </a:tr>
              <a:tr h="428964">
                <a:tc>
                  <a:txBody>
                    <a:bodyPr/>
                    <a:lstStyle/>
                    <a:p>
                      <a:pPr marL="273050" marR="0" algn="just">
                        <a:lnSpc>
                          <a:spcPct val="115000"/>
                        </a:lnSpc>
                        <a:spcBef>
                          <a:spcPts val="0"/>
                        </a:spcBef>
                        <a:spcAft>
                          <a:spcPts val="0"/>
                        </a:spcAft>
                      </a:pPr>
                      <a:r>
                        <a:rPr lang="en-US" sz="1100">
                          <a:effectLst/>
                        </a:rPr>
                        <a:t>Platform-independent</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is platform-dependent.</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is platform-independent.</a:t>
                      </a:r>
                      <a:endParaRPr lang="en-US" sz="1100">
                        <a:effectLst/>
                        <a:latin typeface="Calibri"/>
                        <a:ea typeface="Calibri"/>
                        <a:cs typeface="Times New Roman"/>
                      </a:endParaRPr>
                    </a:p>
                  </a:txBody>
                  <a:tcPr marL="41483" marR="41483" marT="41483" marB="41483"/>
                </a:tc>
              </a:tr>
              <a:tr h="795893">
                <a:tc>
                  <a:txBody>
                    <a:bodyPr/>
                    <a:lstStyle/>
                    <a:p>
                      <a:pPr marL="273050" marR="0" algn="just">
                        <a:lnSpc>
                          <a:spcPct val="115000"/>
                        </a:lnSpc>
                        <a:spcBef>
                          <a:spcPts val="0"/>
                        </a:spcBef>
                        <a:spcAft>
                          <a:spcPts val="0"/>
                        </a:spcAft>
                      </a:pPr>
                      <a:r>
                        <a:rPr lang="en-US" sz="1100">
                          <a:effectLst/>
                        </a:rPr>
                        <a:t>Mainly used for</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is mainly used for system programming.</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is mainly used for application programming. It is widely used in window, web-based, enterprise and mobile applications.</a:t>
                      </a:r>
                      <a:endParaRPr lang="en-US" sz="1100">
                        <a:effectLst/>
                        <a:latin typeface="Calibri"/>
                        <a:ea typeface="Calibri"/>
                        <a:cs typeface="Times New Roman"/>
                      </a:endParaRPr>
                    </a:p>
                  </a:txBody>
                  <a:tcPr marL="41483" marR="41483" marT="41483" marB="41483"/>
                </a:tc>
              </a:tr>
              <a:tr h="428964">
                <a:tc>
                  <a:txBody>
                    <a:bodyPr/>
                    <a:lstStyle/>
                    <a:p>
                      <a:pPr marL="273050" marR="0" algn="just">
                        <a:lnSpc>
                          <a:spcPct val="115000"/>
                        </a:lnSpc>
                        <a:spcBef>
                          <a:spcPts val="0"/>
                        </a:spcBef>
                        <a:spcAft>
                          <a:spcPts val="0"/>
                        </a:spcAft>
                      </a:pPr>
                      <a:r>
                        <a:rPr lang="en-US" sz="1100">
                          <a:effectLst/>
                        </a:rPr>
                        <a:t>Goto</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goto statement.</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doesn't support goto statement.</a:t>
                      </a:r>
                      <a:endParaRPr lang="en-US" sz="1100">
                        <a:effectLst/>
                        <a:latin typeface="Calibri"/>
                        <a:ea typeface="Calibri"/>
                        <a:cs typeface="Times New Roman"/>
                      </a:endParaRPr>
                    </a:p>
                  </a:txBody>
                  <a:tcPr marL="41483" marR="41483" marT="41483" marB="41483"/>
                </a:tc>
              </a:tr>
              <a:tr h="612428">
                <a:tc>
                  <a:txBody>
                    <a:bodyPr/>
                    <a:lstStyle/>
                    <a:p>
                      <a:pPr marL="273050" marR="0" algn="just">
                        <a:lnSpc>
                          <a:spcPct val="115000"/>
                        </a:lnSpc>
                        <a:spcBef>
                          <a:spcPts val="0"/>
                        </a:spcBef>
                        <a:spcAft>
                          <a:spcPts val="0"/>
                        </a:spcAft>
                      </a:pPr>
                      <a:r>
                        <a:rPr lang="en-US" sz="1100">
                          <a:effectLst/>
                        </a:rPr>
                        <a:t>Multiple inheritance</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multiple inheritance.</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doesn't support multiple inheritance through class. It can be achieved by interfaces in java.</a:t>
                      </a:r>
                      <a:endParaRPr lang="en-US" sz="1100">
                        <a:effectLst/>
                        <a:latin typeface="Calibri"/>
                        <a:ea typeface="Calibri"/>
                        <a:cs typeface="Times New Roman"/>
                      </a:endParaRPr>
                    </a:p>
                  </a:txBody>
                  <a:tcPr marL="41483" marR="41483" marT="41483" marB="41483"/>
                </a:tc>
              </a:tr>
              <a:tr h="428964">
                <a:tc>
                  <a:txBody>
                    <a:bodyPr/>
                    <a:lstStyle/>
                    <a:p>
                      <a:pPr marL="273050" marR="0" algn="just">
                        <a:lnSpc>
                          <a:spcPct val="115000"/>
                        </a:lnSpc>
                        <a:spcBef>
                          <a:spcPts val="0"/>
                        </a:spcBef>
                        <a:spcAft>
                          <a:spcPts val="0"/>
                        </a:spcAft>
                      </a:pPr>
                      <a:r>
                        <a:rPr lang="en-US" sz="1100">
                          <a:effectLst/>
                        </a:rPr>
                        <a:t>Operator Overloading</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operator overloading.</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doesn't support operator overloading.</a:t>
                      </a:r>
                      <a:endParaRPr lang="en-US" sz="1100">
                        <a:effectLst/>
                        <a:latin typeface="Calibri"/>
                        <a:ea typeface="Calibri"/>
                        <a:cs typeface="Times New Roman"/>
                      </a:endParaRPr>
                    </a:p>
                  </a:txBody>
                  <a:tcPr marL="41483" marR="41483" marT="41483" marB="41483"/>
                </a:tc>
              </a:tr>
              <a:tr h="795893">
                <a:tc>
                  <a:txBody>
                    <a:bodyPr/>
                    <a:lstStyle/>
                    <a:p>
                      <a:pPr marL="273050" marR="0" algn="just">
                        <a:lnSpc>
                          <a:spcPct val="115000"/>
                        </a:lnSpc>
                        <a:spcBef>
                          <a:spcPts val="0"/>
                        </a:spcBef>
                        <a:spcAft>
                          <a:spcPts val="0"/>
                        </a:spcAft>
                      </a:pPr>
                      <a:r>
                        <a:rPr lang="en-US" sz="1100">
                          <a:effectLst/>
                        </a:rPr>
                        <a:t>Pointers</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pointers. You can write pointer program in C++.</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supports pointer internally. But you can't write the pointer program in java. It means java has restricted pointer support in java.</a:t>
                      </a:r>
                      <a:endParaRPr lang="en-US" sz="1100">
                        <a:effectLst/>
                        <a:latin typeface="Calibri"/>
                        <a:ea typeface="Calibri"/>
                        <a:cs typeface="Times New Roman"/>
                      </a:endParaRPr>
                    </a:p>
                  </a:txBody>
                  <a:tcPr marL="41483" marR="41483" marT="41483" marB="41483"/>
                </a:tc>
              </a:tr>
              <a:tr h="428964">
                <a:tc>
                  <a:txBody>
                    <a:bodyPr/>
                    <a:lstStyle/>
                    <a:p>
                      <a:pPr marL="273050" marR="0" algn="just">
                        <a:lnSpc>
                          <a:spcPct val="115000"/>
                        </a:lnSpc>
                        <a:spcBef>
                          <a:spcPts val="0"/>
                        </a:spcBef>
                        <a:spcAft>
                          <a:spcPts val="0"/>
                        </a:spcAft>
                      </a:pPr>
                      <a:r>
                        <a:rPr lang="en-US" sz="1100">
                          <a:effectLst/>
                        </a:rPr>
                        <a:t>Compiler and Interpreter</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uses compiler only.</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uses compiler and interpreter both.</a:t>
                      </a:r>
                      <a:endParaRPr lang="en-US" sz="1100">
                        <a:effectLst/>
                        <a:latin typeface="Calibri"/>
                        <a:ea typeface="Calibri"/>
                        <a:cs typeface="Times New Roman"/>
                      </a:endParaRPr>
                    </a:p>
                  </a:txBody>
                  <a:tcPr marL="41483" marR="41483" marT="41483" marB="41483"/>
                </a:tc>
              </a:tr>
              <a:tr h="612428">
                <a:tc>
                  <a:txBody>
                    <a:bodyPr/>
                    <a:lstStyle/>
                    <a:p>
                      <a:pPr marL="273050" marR="0" algn="just">
                        <a:lnSpc>
                          <a:spcPct val="115000"/>
                        </a:lnSpc>
                        <a:spcBef>
                          <a:spcPts val="0"/>
                        </a:spcBef>
                        <a:spcAft>
                          <a:spcPts val="0"/>
                        </a:spcAft>
                      </a:pPr>
                      <a:r>
                        <a:rPr lang="en-US" sz="1100">
                          <a:effectLst/>
                        </a:rPr>
                        <a:t>Call by Value and Call by reference</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both call by value and call by reference.</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supports call by value only. There is no call by reference in java.</a:t>
                      </a:r>
                      <a:endParaRPr lang="en-US" sz="1100">
                        <a:effectLst/>
                        <a:latin typeface="Calibri"/>
                        <a:ea typeface="Calibri"/>
                        <a:cs typeface="Times New Roman"/>
                      </a:endParaRPr>
                    </a:p>
                  </a:txBody>
                  <a:tcPr marL="41483" marR="41483" marT="41483" marB="41483"/>
                </a:tc>
              </a:tr>
              <a:tr h="612428">
                <a:tc>
                  <a:txBody>
                    <a:bodyPr/>
                    <a:lstStyle/>
                    <a:p>
                      <a:pPr marL="273050" marR="0" algn="just">
                        <a:lnSpc>
                          <a:spcPct val="115000"/>
                        </a:lnSpc>
                        <a:spcBef>
                          <a:spcPts val="0"/>
                        </a:spcBef>
                        <a:spcAft>
                          <a:spcPts val="0"/>
                        </a:spcAft>
                      </a:pPr>
                      <a:r>
                        <a:rPr lang="en-US" sz="1100">
                          <a:effectLst/>
                        </a:rPr>
                        <a:t>Structure and Union</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supports structures and unions.</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Java doesn't support structures and unions.</a:t>
                      </a:r>
                      <a:endParaRPr lang="en-US" sz="1100">
                        <a:effectLst/>
                        <a:latin typeface="Calibri"/>
                        <a:ea typeface="Calibri"/>
                        <a:cs typeface="Times New Roman"/>
                      </a:endParaRPr>
                    </a:p>
                  </a:txBody>
                  <a:tcPr marL="41483" marR="41483" marT="41483" marB="41483"/>
                </a:tc>
              </a:tr>
              <a:tr h="979357">
                <a:tc>
                  <a:txBody>
                    <a:bodyPr/>
                    <a:lstStyle/>
                    <a:p>
                      <a:pPr marL="273050" marR="0" algn="just">
                        <a:lnSpc>
                          <a:spcPct val="115000"/>
                        </a:lnSpc>
                        <a:spcBef>
                          <a:spcPts val="0"/>
                        </a:spcBef>
                        <a:spcAft>
                          <a:spcPts val="0"/>
                        </a:spcAft>
                      </a:pPr>
                      <a:r>
                        <a:rPr lang="en-US" sz="1100">
                          <a:effectLst/>
                        </a:rPr>
                        <a:t>Thread Support</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a:effectLst/>
                        </a:rPr>
                        <a:t>C++ doesn't have built-in support for threads. It relies on third-party libraries for thread support.</a:t>
                      </a:r>
                      <a:endParaRPr lang="en-US" sz="1100">
                        <a:effectLst/>
                        <a:latin typeface="Calibri"/>
                        <a:ea typeface="Calibri"/>
                        <a:cs typeface="Times New Roman"/>
                      </a:endParaRPr>
                    </a:p>
                  </a:txBody>
                  <a:tcPr marL="41483" marR="41483" marT="41483" marB="41483"/>
                </a:tc>
                <a:tc>
                  <a:txBody>
                    <a:bodyPr/>
                    <a:lstStyle/>
                    <a:p>
                      <a:pPr marL="273050" marR="0" algn="just">
                        <a:lnSpc>
                          <a:spcPct val="115000"/>
                        </a:lnSpc>
                        <a:spcBef>
                          <a:spcPts val="0"/>
                        </a:spcBef>
                        <a:spcAft>
                          <a:spcPts val="0"/>
                        </a:spcAft>
                      </a:pPr>
                      <a:r>
                        <a:rPr lang="en-US" sz="1100" dirty="0">
                          <a:effectLst/>
                        </a:rPr>
                        <a:t>Java has built-in thread support.</a:t>
                      </a:r>
                      <a:endParaRPr lang="en-US" sz="1100" dirty="0">
                        <a:effectLst/>
                        <a:latin typeface="Calibri"/>
                        <a:ea typeface="Calibri"/>
                        <a:cs typeface="Times New Roman"/>
                      </a:endParaRPr>
                    </a:p>
                  </a:txBody>
                  <a:tcPr marL="41483" marR="41483" marT="41483" marB="41483"/>
                </a:tc>
              </a:tr>
            </a:tbl>
          </a:graphicData>
        </a:graphic>
      </p:graphicFrame>
    </p:spTree>
    <p:extLst>
      <p:ext uri="{BB962C8B-B14F-4D97-AF65-F5344CB8AC3E}">
        <p14:creationId xmlns:p14="http://schemas.microsoft.com/office/powerpoint/2010/main" val="827564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4300" indent="0">
              <a:buNone/>
            </a:pPr>
            <a:r>
              <a:rPr lang="en-US" sz="4800" b="1" i="1" dirty="0" smtClean="0"/>
              <a:t>Difference between </a:t>
            </a:r>
            <a:r>
              <a:rPr lang="en-US" sz="4800" b="1" i="1" dirty="0" err="1" smtClean="0"/>
              <a:t>bytecode</a:t>
            </a:r>
            <a:r>
              <a:rPr lang="en-US" sz="4800" b="1" i="1" dirty="0" smtClean="0"/>
              <a:t>, </a:t>
            </a:r>
          </a:p>
          <a:p>
            <a:pPr marL="114300" indent="0">
              <a:buNone/>
            </a:pPr>
            <a:r>
              <a:rPr lang="en-US" sz="4800" b="1" i="1" dirty="0" smtClean="0"/>
              <a:t>machine code,</a:t>
            </a:r>
          </a:p>
          <a:p>
            <a:pPr marL="114300" indent="0">
              <a:buNone/>
            </a:pPr>
            <a:r>
              <a:rPr lang="en-US" sz="4800" b="1" i="1" dirty="0" smtClean="0"/>
              <a:t>object code,</a:t>
            </a:r>
          </a:p>
          <a:p>
            <a:pPr marL="114300" indent="0">
              <a:buNone/>
            </a:pPr>
            <a:r>
              <a:rPr lang="en-US" sz="4800" b="1" i="1" dirty="0" smtClean="0"/>
              <a:t>Source code.</a:t>
            </a:r>
          </a:p>
          <a:p>
            <a:pPr marL="114300" indent="0">
              <a:buNone/>
            </a:pPr>
            <a:endParaRPr lang="en-US" sz="4800" b="1" i="1" dirty="0"/>
          </a:p>
        </p:txBody>
      </p:sp>
    </p:spTree>
    <p:extLst>
      <p:ext uri="{BB962C8B-B14F-4D97-AF65-F5344CB8AC3E}">
        <p14:creationId xmlns:p14="http://schemas.microsoft.com/office/powerpoint/2010/main" val="65213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200" b="1" dirty="0" smtClean="0"/>
              <a:t>Similarity between Java and C++</a:t>
            </a:r>
            <a:endParaRPr lang="en-US" sz="3200" b="1" dirty="0"/>
          </a:p>
        </p:txBody>
      </p:sp>
    </p:spTree>
    <p:extLst>
      <p:ext uri="{BB962C8B-B14F-4D97-AF65-F5344CB8AC3E}">
        <p14:creationId xmlns:p14="http://schemas.microsoft.com/office/powerpoint/2010/main" val="10688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a:t>
            </a:r>
            <a:endParaRPr lang="en-US" dirty="0"/>
          </a:p>
        </p:txBody>
      </p:sp>
      <p:sp>
        <p:nvSpPr>
          <p:cNvPr id="3" name="Content Placeholder 2"/>
          <p:cNvSpPr>
            <a:spLocks noGrp="1"/>
          </p:cNvSpPr>
          <p:nvPr>
            <p:ph idx="1"/>
          </p:nvPr>
        </p:nvSpPr>
        <p:spPr/>
        <p:txBody>
          <a:bodyPr/>
          <a:lstStyle/>
          <a:p>
            <a:r>
              <a:rPr lang="en-US" dirty="0"/>
              <a:t>Java is a </a:t>
            </a:r>
            <a:r>
              <a:rPr lang="en-US" b="1" dirty="0"/>
              <a:t>programming language</a:t>
            </a:r>
            <a:r>
              <a:rPr lang="en-US" dirty="0"/>
              <a:t> and a </a:t>
            </a:r>
            <a:r>
              <a:rPr lang="en-US" b="1" dirty="0"/>
              <a:t>platform</a:t>
            </a:r>
            <a:r>
              <a:rPr lang="en-US" dirty="0"/>
              <a:t>.</a:t>
            </a:r>
          </a:p>
          <a:p>
            <a:r>
              <a:rPr lang="en-US" b="1" dirty="0"/>
              <a:t>Platform</a:t>
            </a:r>
            <a:r>
              <a:rPr lang="en-US" dirty="0"/>
              <a:t>: Any hardware or software environment in which a program runs, is known as a platform. Since Java has its own runtime environment (JRE) and API, it is called platform.</a:t>
            </a:r>
          </a:p>
          <a:p>
            <a:endParaRPr lang="en-US" dirty="0"/>
          </a:p>
        </p:txBody>
      </p:sp>
    </p:spTree>
    <p:extLst>
      <p:ext uri="{BB962C8B-B14F-4D97-AF65-F5344CB8AC3E}">
        <p14:creationId xmlns:p14="http://schemas.microsoft.com/office/powerpoint/2010/main" val="3398276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it is used?</a:t>
            </a:r>
          </a:p>
        </p:txBody>
      </p:sp>
      <p:sp>
        <p:nvSpPr>
          <p:cNvPr id="3" name="Content Placeholder 2"/>
          <p:cNvSpPr>
            <a:spLocks noGrp="1"/>
          </p:cNvSpPr>
          <p:nvPr>
            <p:ph idx="1"/>
          </p:nvPr>
        </p:nvSpPr>
        <p:spPr/>
        <p:txBody>
          <a:bodyPr>
            <a:normAutofit/>
          </a:bodyPr>
          <a:lstStyle/>
          <a:p>
            <a:r>
              <a:rPr lang="en-US" dirty="0"/>
              <a:t>According to Sun, 3 billion devices run java. There are many devices where java is currently used. Some of them are as follows:</a:t>
            </a:r>
          </a:p>
          <a:p>
            <a:pPr marL="571500" lvl="0" indent="-457200">
              <a:buFont typeface="+mj-lt"/>
              <a:buAutoNum type="arabicPeriod"/>
            </a:pPr>
            <a:r>
              <a:rPr lang="en-US" dirty="0"/>
              <a:t>Desktop Applications such as acrobat reader, media player, antivirus etc.</a:t>
            </a:r>
          </a:p>
          <a:p>
            <a:pPr marL="571500" lvl="0" indent="-457200">
              <a:buFont typeface="+mj-lt"/>
              <a:buAutoNum type="arabicPeriod"/>
            </a:pPr>
            <a:r>
              <a:rPr lang="en-US" dirty="0"/>
              <a:t>Web Applications such as irctc.co.in, javatpoint.com etc.</a:t>
            </a:r>
          </a:p>
          <a:p>
            <a:pPr marL="571500" lvl="0" indent="-457200">
              <a:buFont typeface="+mj-lt"/>
              <a:buAutoNum type="arabicPeriod"/>
            </a:pPr>
            <a:r>
              <a:rPr lang="en-US" dirty="0"/>
              <a:t>Enterprise Applications such as banking applications.</a:t>
            </a:r>
          </a:p>
          <a:p>
            <a:pPr marL="571500" lvl="0" indent="-457200">
              <a:buFont typeface="+mj-lt"/>
              <a:buAutoNum type="arabicPeriod"/>
            </a:pPr>
            <a:r>
              <a:rPr lang="en-US" dirty="0"/>
              <a:t>Mobile</a:t>
            </a:r>
          </a:p>
          <a:p>
            <a:pPr marL="571500" lvl="0" indent="-457200">
              <a:buFont typeface="+mj-lt"/>
              <a:buAutoNum type="arabicPeriod"/>
            </a:pPr>
            <a:r>
              <a:rPr lang="en-US" dirty="0"/>
              <a:t>Embedded System</a:t>
            </a:r>
          </a:p>
          <a:p>
            <a:pPr marL="571500" lvl="0" indent="-457200">
              <a:buFont typeface="+mj-lt"/>
              <a:buAutoNum type="arabicPeriod"/>
            </a:pPr>
            <a:r>
              <a:rPr lang="en-US" dirty="0"/>
              <a:t>Smart Card</a:t>
            </a:r>
          </a:p>
          <a:p>
            <a:pPr marL="571500" lvl="0" indent="-457200">
              <a:buFont typeface="+mj-lt"/>
              <a:buAutoNum type="arabicPeriod"/>
            </a:pPr>
            <a:r>
              <a:rPr lang="en-US" dirty="0"/>
              <a:t>Robotics</a:t>
            </a:r>
          </a:p>
          <a:p>
            <a:pPr marL="571500" lvl="0" indent="-457200">
              <a:buFont typeface="+mj-lt"/>
              <a:buAutoNum type="arabicPeriod"/>
            </a:pPr>
            <a:r>
              <a:rPr lang="en-US" dirty="0"/>
              <a:t>Games etc.</a:t>
            </a:r>
          </a:p>
          <a:p>
            <a:endParaRPr lang="en-US" dirty="0"/>
          </a:p>
        </p:txBody>
      </p:sp>
    </p:spTree>
    <p:extLst>
      <p:ext uri="{BB962C8B-B14F-4D97-AF65-F5344CB8AC3E}">
        <p14:creationId xmlns:p14="http://schemas.microsoft.com/office/powerpoint/2010/main" val="767955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 </a:t>
            </a:r>
            <a:br>
              <a:rPr lang="en-US" dirty="0"/>
            </a:br>
            <a:r>
              <a:rPr lang="en-US" dirty="0"/>
              <a:t>Types of Java Applications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There are mainly 4 type of applications that can be created using java programming:</a:t>
            </a:r>
          </a:p>
          <a:p>
            <a:pPr marL="0" indent="0">
              <a:buNone/>
            </a:pPr>
            <a:r>
              <a:rPr lang="en-US" i="1" dirty="0"/>
              <a:t>1) Standalone Application</a:t>
            </a:r>
            <a:endParaRPr lang="en-US" b="1" i="1" dirty="0"/>
          </a:p>
          <a:p>
            <a:pPr marL="0" indent="0">
              <a:buNone/>
            </a:pPr>
            <a:r>
              <a:rPr lang="en-US" dirty="0"/>
              <a:t>It is also known as desktop application or window-based application. </a:t>
            </a:r>
            <a:endParaRPr lang="en-US" dirty="0" smtClean="0"/>
          </a:p>
          <a:p>
            <a:pPr marL="0" indent="0">
              <a:buNone/>
            </a:pPr>
            <a:r>
              <a:rPr lang="en-US" b="1" dirty="0" smtClean="0"/>
              <a:t>Example: </a:t>
            </a:r>
            <a:r>
              <a:rPr lang="en-US" dirty="0" smtClean="0"/>
              <a:t>media </a:t>
            </a:r>
            <a:r>
              <a:rPr lang="en-US" dirty="0"/>
              <a:t>player, antivirus etc. </a:t>
            </a:r>
            <a:endParaRPr lang="en-US" dirty="0" smtClean="0"/>
          </a:p>
          <a:p>
            <a:pPr marL="0" indent="0">
              <a:buNone/>
            </a:pPr>
            <a:r>
              <a:rPr lang="en-US" b="1" dirty="0" smtClean="0"/>
              <a:t>Tools in Java: </a:t>
            </a:r>
            <a:r>
              <a:rPr lang="en-US" dirty="0" smtClean="0"/>
              <a:t>AWT </a:t>
            </a:r>
            <a:r>
              <a:rPr lang="en-US" dirty="0"/>
              <a:t>and </a:t>
            </a:r>
            <a:r>
              <a:rPr lang="en-US" dirty="0" smtClean="0"/>
              <a:t>Swing</a:t>
            </a:r>
            <a:endParaRPr lang="en-US" dirty="0"/>
          </a:p>
          <a:p>
            <a:pPr marL="0" indent="0">
              <a:buNone/>
            </a:pPr>
            <a:r>
              <a:rPr lang="en-US" i="1" dirty="0"/>
              <a:t>2) Web Application</a:t>
            </a:r>
            <a:endParaRPr lang="en-US" b="1" i="1" dirty="0"/>
          </a:p>
          <a:p>
            <a:pPr marL="0" indent="0">
              <a:buNone/>
            </a:pPr>
            <a:r>
              <a:rPr lang="en-US" dirty="0"/>
              <a:t>An application that runs on the server side and creates dynamic page, is called web application. </a:t>
            </a:r>
            <a:endParaRPr lang="en-US" dirty="0" smtClean="0"/>
          </a:p>
          <a:p>
            <a:pPr marL="0" indent="0">
              <a:buNone/>
            </a:pPr>
            <a:r>
              <a:rPr lang="en-US" dirty="0" smtClean="0"/>
              <a:t>Tools: servlet</a:t>
            </a:r>
            <a:r>
              <a:rPr lang="en-US" dirty="0"/>
              <a:t>, </a:t>
            </a:r>
            <a:r>
              <a:rPr lang="en-US" dirty="0" err="1"/>
              <a:t>jsp</a:t>
            </a:r>
            <a:r>
              <a:rPr lang="en-US" dirty="0"/>
              <a:t>, struts, </a:t>
            </a:r>
            <a:r>
              <a:rPr lang="en-US" dirty="0" err="1"/>
              <a:t>jsf</a:t>
            </a:r>
            <a:r>
              <a:rPr lang="en-US" dirty="0"/>
              <a:t> etc. technologies </a:t>
            </a:r>
            <a:endParaRPr lang="en-US" dirty="0" smtClean="0"/>
          </a:p>
          <a:p>
            <a:pPr marL="0" indent="0">
              <a:buNone/>
            </a:pPr>
            <a:r>
              <a:rPr lang="en-US" i="1" dirty="0" smtClean="0"/>
              <a:t>3</a:t>
            </a:r>
            <a:r>
              <a:rPr lang="en-US" i="1" dirty="0"/>
              <a:t>) Enterprise Application</a:t>
            </a:r>
            <a:endParaRPr lang="en-US" b="1" i="1" dirty="0"/>
          </a:p>
          <a:p>
            <a:pPr marL="0" indent="0">
              <a:buNone/>
            </a:pPr>
            <a:r>
              <a:rPr lang="en-US" dirty="0"/>
              <a:t>An application that is distributed in nature, such as banking applications etc. </a:t>
            </a:r>
            <a:endParaRPr lang="en-US" dirty="0" smtClean="0"/>
          </a:p>
          <a:p>
            <a:pPr marL="0" indent="0">
              <a:buNone/>
            </a:pPr>
            <a:r>
              <a:rPr lang="en-US" dirty="0" smtClean="0"/>
              <a:t>Tools: EJB</a:t>
            </a:r>
            <a:endParaRPr lang="en-US" dirty="0"/>
          </a:p>
          <a:p>
            <a:pPr marL="0" indent="0">
              <a:buNone/>
            </a:pPr>
            <a:r>
              <a:rPr lang="en-US" i="1" dirty="0"/>
              <a:t>4) Mobile Application</a:t>
            </a:r>
            <a:endParaRPr lang="en-US" b="1" i="1" dirty="0"/>
          </a:p>
          <a:p>
            <a:pPr marL="0" indent="0">
              <a:buNone/>
            </a:pPr>
            <a:r>
              <a:rPr lang="en-US" dirty="0"/>
              <a:t>An application that is created for mobile devices. </a:t>
            </a:r>
            <a:endParaRPr lang="en-US" dirty="0" smtClean="0"/>
          </a:p>
          <a:p>
            <a:pPr marL="0" indent="0">
              <a:buNone/>
            </a:pPr>
            <a:r>
              <a:rPr lang="en-US" dirty="0" smtClean="0"/>
              <a:t>Tools:  Android</a:t>
            </a:r>
            <a:endParaRPr lang="en-US" dirty="0"/>
          </a:p>
        </p:txBody>
      </p:sp>
    </p:spTree>
    <p:extLst>
      <p:ext uri="{BB962C8B-B14F-4D97-AF65-F5344CB8AC3E}">
        <p14:creationId xmlns:p14="http://schemas.microsoft.com/office/powerpoint/2010/main" val="2032633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Java</a:t>
            </a:r>
            <a:endParaRPr lang="en-US" dirty="0"/>
          </a:p>
        </p:txBody>
      </p:sp>
      <p:sp>
        <p:nvSpPr>
          <p:cNvPr id="3" name="Content Placeholder 2"/>
          <p:cNvSpPr>
            <a:spLocks noGrp="1"/>
          </p:cNvSpPr>
          <p:nvPr>
            <p:ph idx="1"/>
          </p:nvPr>
        </p:nvSpPr>
        <p:spPr/>
        <p:txBody>
          <a:bodyPr/>
          <a:lstStyle/>
          <a:p>
            <a:r>
              <a:rPr lang="en-US" dirty="0"/>
              <a:t>1) </a:t>
            </a:r>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a:t>.</a:t>
            </a:r>
          </a:p>
          <a:p>
            <a:r>
              <a:rPr lang="en-US" dirty="0"/>
              <a:t>2) Originally designed for small, embedded systems in electronic appliances like set-top boxes.</a:t>
            </a:r>
          </a:p>
          <a:p>
            <a:r>
              <a:rPr lang="en-US" dirty="0"/>
              <a:t>3) Firstly, it was called </a:t>
            </a:r>
            <a:r>
              <a:rPr lang="en-US" b="1" dirty="0"/>
              <a:t>"</a:t>
            </a:r>
            <a:r>
              <a:rPr lang="en-US" b="1" dirty="0" err="1"/>
              <a:t>Greentalk</a:t>
            </a:r>
            <a:r>
              <a:rPr lang="en-US" b="1" dirty="0"/>
              <a:t>"</a:t>
            </a:r>
            <a:r>
              <a:rPr lang="en-US" dirty="0"/>
              <a:t> by James Gosling and file extension was .</a:t>
            </a:r>
            <a:r>
              <a:rPr lang="en-US" dirty="0" err="1"/>
              <a:t>gt.</a:t>
            </a:r>
            <a:endParaRPr lang="en-US" dirty="0"/>
          </a:p>
          <a:p>
            <a:r>
              <a:rPr lang="en-US" dirty="0"/>
              <a:t>4) After that, it was called </a:t>
            </a:r>
            <a:r>
              <a:rPr lang="en-US" b="1" dirty="0"/>
              <a:t>Oak</a:t>
            </a:r>
            <a:r>
              <a:rPr lang="en-US" dirty="0"/>
              <a:t> and was developed as a part of the Green project.</a:t>
            </a:r>
          </a:p>
          <a:p>
            <a:endParaRPr lang="en-US" dirty="0"/>
          </a:p>
        </p:txBody>
      </p:sp>
    </p:spTree>
    <p:extLst>
      <p:ext uri="{BB962C8B-B14F-4D97-AF65-F5344CB8AC3E}">
        <p14:creationId xmlns:p14="http://schemas.microsoft.com/office/powerpoint/2010/main" val="188047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"Oak" name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Oak is a symbol of strength and </a:t>
            </a:r>
            <a:r>
              <a:rPr lang="en-US" dirty="0" err="1"/>
              <a:t>choosen</a:t>
            </a:r>
            <a:r>
              <a:rPr lang="en-US" dirty="0"/>
              <a:t> as a national tree of many countries like U.S.A., France, Germany, Romania etc.</a:t>
            </a:r>
          </a:p>
          <a:p>
            <a:pPr marL="114300" indent="0">
              <a:buNone/>
            </a:pPr>
            <a:r>
              <a:rPr lang="en-US" dirty="0"/>
              <a:t>	</a:t>
            </a:r>
            <a:r>
              <a:rPr lang="en-US" dirty="0" smtClean="0"/>
              <a:t> </a:t>
            </a:r>
            <a:r>
              <a:rPr lang="en-US" dirty="0"/>
              <a:t>In 1995, Oak was renamed as </a:t>
            </a:r>
            <a:r>
              <a:rPr lang="en-US" b="1" dirty="0"/>
              <a:t>"Java"</a:t>
            </a:r>
            <a:r>
              <a:rPr lang="en-US" dirty="0"/>
              <a:t> because it was already a trademark by Oak </a:t>
            </a:r>
            <a:r>
              <a:rPr lang="en-US" dirty="0" smtClean="0"/>
              <a:t>Technologies.</a:t>
            </a:r>
          </a:p>
        </p:txBody>
      </p:sp>
    </p:spTree>
    <p:extLst>
      <p:ext uri="{BB962C8B-B14F-4D97-AF65-F5344CB8AC3E}">
        <p14:creationId xmlns:p14="http://schemas.microsoft.com/office/powerpoint/2010/main" val="3464215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Why "Java" name</a:t>
            </a:r>
            <a:r>
              <a:rPr lang="en-US" sz="4800" b="1" u="sng" dirty="0"/>
              <a:t/>
            </a:r>
            <a:br>
              <a:rPr lang="en-US" sz="4800" b="1" u="sng"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team gathered to choose a new name. The suggested words were "dynamic", "revolutionary", "Silk", "jolt", "DNA" etc. They wanted something that reflected the essence of the technology: revolutionary, dynamic, lively, cool, unique, and easy to spell and fun to say.</a:t>
            </a:r>
          </a:p>
          <a:p>
            <a:r>
              <a:rPr lang="en-US" dirty="0"/>
              <a:t>According to James Gosling "Java was one of the top choices along with </a:t>
            </a:r>
            <a:r>
              <a:rPr lang="en-US" b="1" dirty="0"/>
              <a:t>Silk</a:t>
            </a:r>
            <a:r>
              <a:rPr lang="en-US" dirty="0"/>
              <a:t>". Since java was so unique, most of the team members preferred java.</a:t>
            </a:r>
          </a:p>
          <a:p>
            <a:pPr marL="114300" indent="0">
              <a:buNone/>
            </a:pPr>
            <a:r>
              <a:rPr lang="en-US" b="1" i="1" dirty="0" smtClean="0"/>
              <a:t> </a:t>
            </a:r>
            <a:r>
              <a:rPr lang="en-US" b="1" i="1" dirty="0"/>
              <a:t>Java is an island of Indonesia where first coffee was produced (called java coffee).</a:t>
            </a:r>
          </a:p>
          <a:p>
            <a:r>
              <a:rPr lang="en-US" dirty="0" smtClean="0"/>
              <a:t>Notice </a:t>
            </a:r>
            <a:r>
              <a:rPr lang="en-US" dirty="0"/>
              <a:t>that Java is just a name not an acronym.</a:t>
            </a:r>
          </a:p>
          <a:p>
            <a:r>
              <a:rPr lang="en-US" dirty="0" smtClean="0"/>
              <a:t>Originally </a:t>
            </a:r>
            <a:r>
              <a:rPr lang="en-US" dirty="0"/>
              <a:t>developed by James Gosling at Sun Microsystems (which is now a subsidiary of Oracle Corporation) and released in 1995.</a:t>
            </a:r>
          </a:p>
          <a:p>
            <a:r>
              <a:rPr lang="en-US" dirty="0" smtClean="0"/>
              <a:t>In </a:t>
            </a:r>
            <a:r>
              <a:rPr lang="en-US" dirty="0"/>
              <a:t>1995, Time magazine called </a:t>
            </a:r>
            <a:r>
              <a:rPr lang="en-US" b="1" dirty="0"/>
              <a:t>Java one of the Ten Best Products of 1995</a:t>
            </a:r>
            <a:r>
              <a:rPr lang="en-US" dirty="0"/>
              <a:t>.</a:t>
            </a:r>
          </a:p>
          <a:p>
            <a:r>
              <a:rPr lang="en-US" dirty="0" smtClean="0"/>
              <a:t>JDK </a:t>
            </a:r>
            <a:r>
              <a:rPr lang="en-US" dirty="0"/>
              <a:t>1.0 released in(January 23, 1996).</a:t>
            </a:r>
          </a:p>
          <a:p>
            <a:endParaRPr lang="en-US" dirty="0"/>
          </a:p>
        </p:txBody>
      </p:sp>
    </p:spTree>
    <p:extLst>
      <p:ext uri="{BB962C8B-B14F-4D97-AF65-F5344CB8AC3E}">
        <p14:creationId xmlns:p14="http://schemas.microsoft.com/office/powerpoint/2010/main" val="2777334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pic>
        <p:nvPicPr>
          <p:cNvPr id="4" name="Content Placeholder 3" descr="Java Features"/>
          <p:cNvPicPr>
            <a:picLocks noGrp="1"/>
          </p:cNvPicPr>
          <p:nvPr>
            <p:ph idx="1"/>
          </p:nvPr>
        </p:nvPicPr>
        <p:blipFill>
          <a:blip r:embed="rId2"/>
          <a:srcRect/>
          <a:stretch>
            <a:fillRect/>
          </a:stretch>
        </p:blipFill>
        <p:spPr bwMode="auto">
          <a:xfrm>
            <a:off x="1243012" y="1876425"/>
            <a:ext cx="6048375" cy="4248150"/>
          </a:xfrm>
          <a:prstGeom prst="rect">
            <a:avLst/>
          </a:prstGeom>
          <a:noFill/>
          <a:ln w="9525">
            <a:noFill/>
            <a:miter lim="800000"/>
            <a:headEnd/>
            <a:tailEnd/>
          </a:ln>
        </p:spPr>
      </p:pic>
    </p:spTree>
    <p:extLst>
      <p:ext uri="{BB962C8B-B14F-4D97-AF65-F5344CB8AC3E}">
        <p14:creationId xmlns:p14="http://schemas.microsoft.com/office/powerpoint/2010/main" val="59133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dirty="0" smtClean="0"/>
              <a:t>Features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423221"/>
              </p:ext>
            </p:extLst>
          </p:nvPr>
        </p:nvGraphicFramePr>
        <p:xfrm>
          <a:off x="304800" y="990600"/>
          <a:ext cx="7467600" cy="2424233"/>
        </p:xfrm>
        <a:graphic>
          <a:graphicData uri="http://schemas.openxmlformats.org/drawingml/2006/table">
            <a:tbl>
              <a:tblPr firstRow="1" firstCol="1" bandRow="1">
                <a:tableStyleId>{5C22544A-7EE6-4342-B048-85BDC9FD1C3A}</a:tableStyleId>
              </a:tblPr>
              <a:tblGrid>
                <a:gridCol w="7467600"/>
              </a:tblGrid>
              <a:tr h="789743">
                <a:tc>
                  <a:txBody>
                    <a:bodyPr/>
                    <a:lstStyle/>
                    <a:p>
                      <a:pPr marL="273050" marR="0" algn="just">
                        <a:lnSpc>
                          <a:spcPct val="115000"/>
                        </a:lnSpc>
                        <a:spcBef>
                          <a:spcPts val="0"/>
                        </a:spcBef>
                        <a:spcAft>
                          <a:spcPts val="0"/>
                        </a:spcAft>
                      </a:pPr>
                      <a:r>
                        <a:rPr lang="en-US" sz="1800" dirty="0" smtClean="0">
                          <a:effectLst/>
                        </a:rPr>
                        <a:t>1.</a:t>
                      </a:r>
                      <a:r>
                        <a:rPr lang="en-US" sz="1800" baseline="0" dirty="0" smtClean="0">
                          <a:effectLst/>
                        </a:rPr>
                        <a:t> </a:t>
                      </a:r>
                      <a:r>
                        <a:rPr lang="en-US" sz="1800" dirty="0" smtClean="0">
                          <a:effectLst/>
                        </a:rPr>
                        <a:t>According </a:t>
                      </a:r>
                      <a:r>
                        <a:rPr lang="en-US" sz="1800" dirty="0">
                          <a:effectLst/>
                        </a:rPr>
                        <a:t>to Sun, Java language is simple because:</a:t>
                      </a:r>
                      <a:endParaRPr lang="en-US" sz="1800" dirty="0">
                        <a:effectLst/>
                        <a:latin typeface="Calibri"/>
                        <a:ea typeface="Calibri"/>
                        <a:cs typeface="Times New Roman"/>
                      </a:endParaRPr>
                    </a:p>
                  </a:txBody>
                  <a:tcPr marL="9525" marR="9525" marT="9525" marB="9525" anchor="ctr"/>
                </a:tc>
              </a:tr>
              <a:tr h="284194">
                <a:tc>
                  <a:txBody>
                    <a:bodyPr/>
                    <a:lstStyle/>
                    <a:p>
                      <a:pPr marL="273050" marR="0" algn="just">
                        <a:lnSpc>
                          <a:spcPct val="115000"/>
                        </a:lnSpc>
                        <a:spcBef>
                          <a:spcPts val="0"/>
                        </a:spcBef>
                        <a:spcAft>
                          <a:spcPts val="0"/>
                        </a:spcAft>
                      </a:pPr>
                      <a:r>
                        <a:rPr lang="en-US" sz="1800" dirty="0">
                          <a:effectLst/>
                        </a:rPr>
                        <a:t>      syntax is based on C++ (so easier for programmers to learn it after C++).</a:t>
                      </a:r>
                      <a:endParaRPr lang="en-US" sz="1800" dirty="0">
                        <a:effectLst/>
                        <a:latin typeface="Calibri"/>
                        <a:ea typeface="Calibri"/>
                        <a:cs typeface="Times New Roman"/>
                      </a:endParaRPr>
                    </a:p>
                  </a:txBody>
                  <a:tcPr marL="9525" marR="9525" marT="9525" marB="9525" anchor="ctr"/>
                </a:tc>
              </a:tr>
              <a:tr h="567931">
                <a:tc>
                  <a:txBody>
                    <a:bodyPr/>
                    <a:lstStyle/>
                    <a:p>
                      <a:pPr marL="273050" marR="0" algn="just">
                        <a:lnSpc>
                          <a:spcPct val="115000"/>
                        </a:lnSpc>
                        <a:spcBef>
                          <a:spcPts val="0"/>
                        </a:spcBef>
                        <a:spcAft>
                          <a:spcPts val="0"/>
                        </a:spcAft>
                      </a:pPr>
                      <a:r>
                        <a:rPr lang="en-US" sz="1800" dirty="0">
                          <a:effectLst/>
                        </a:rPr>
                        <a:t>      removed many confusing and/or rarely-used features e.g., explicit pointers, operator overloading etc.</a:t>
                      </a:r>
                      <a:endParaRPr lang="en-US" sz="1800" dirty="0">
                        <a:effectLst/>
                        <a:latin typeface="Calibri"/>
                        <a:ea typeface="Calibri"/>
                        <a:cs typeface="Times New Roman"/>
                      </a:endParaRPr>
                    </a:p>
                  </a:txBody>
                  <a:tcPr marL="9525" marR="9525" marT="9525" marB="9525" anchor="ctr"/>
                </a:tc>
              </a:tr>
              <a:tr h="567931">
                <a:tc>
                  <a:txBody>
                    <a:bodyPr/>
                    <a:lstStyle/>
                    <a:p>
                      <a:pPr marL="273050" marR="0" algn="just">
                        <a:lnSpc>
                          <a:spcPct val="115000"/>
                        </a:lnSpc>
                        <a:spcBef>
                          <a:spcPts val="0"/>
                        </a:spcBef>
                        <a:spcAft>
                          <a:spcPts val="0"/>
                        </a:spcAft>
                      </a:pPr>
                      <a:r>
                        <a:rPr lang="en-US" sz="1800" dirty="0">
                          <a:effectLst/>
                        </a:rPr>
                        <a:t>      No need to remove unreferenced objects because there is Automatic Garbage Collection in java.</a:t>
                      </a:r>
                      <a:endParaRPr lang="en-US" sz="1800" dirty="0">
                        <a:effectLst/>
                        <a:latin typeface="Calibri"/>
                        <a:ea typeface="Calibri"/>
                        <a:cs typeface="Times New Roman"/>
                      </a:endParaRPr>
                    </a:p>
                  </a:txBody>
                  <a:tcPr marL="9525" marR="9525" marT="9525" marB="9525"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758953"/>
              </p:ext>
            </p:extLst>
          </p:nvPr>
        </p:nvGraphicFramePr>
        <p:xfrm>
          <a:off x="304800" y="3429000"/>
          <a:ext cx="7620000" cy="3546348"/>
        </p:xfrm>
        <a:graphic>
          <a:graphicData uri="http://schemas.openxmlformats.org/drawingml/2006/table">
            <a:tbl>
              <a:tblPr firstRow="1" firstCol="1" bandRow="1">
                <a:tableStyleId>{5C22544A-7EE6-4342-B048-85BDC9FD1C3A}</a:tableStyleId>
              </a:tblPr>
              <a:tblGrid>
                <a:gridCol w="7620000"/>
              </a:tblGrid>
              <a:tr h="568161">
                <a:tc>
                  <a:txBody>
                    <a:bodyPr/>
                    <a:lstStyle/>
                    <a:p>
                      <a:pPr marL="273050" marR="0" algn="just">
                        <a:lnSpc>
                          <a:spcPct val="115000"/>
                        </a:lnSpc>
                        <a:spcBef>
                          <a:spcPts val="0"/>
                        </a:spcBef>
                        <a:spcAft>
                          <a:spcPts val="0"/>
                        </a:spcAft>
                      </a:pPr>
                      <a:r>
                        <a:rPr lang="en-US" sz="1800" b="0" dirty="0" smtClean="0">
                          <a:effectLst/>
                        </a:rPr>
                        <a:t>2. Object-oriented</a:t>
                      </a:r>
                      <a:r>
                        <a:rPr lang="en-US" sz="1800" dirty="0" smtClean="0">
                          <a:effectLst/>
                        </a:rPr>
                        <a:t> </a:t>
                      </a:r>
                      <a:r>
                        <a:rPr lang="en-US" sz="1800" dirty="0">
                          <a:effectLst/>
                        </a:rPr>
                        <a:t>means we organize our software as a combination of different types of objects that incorporates both data and </a:t>
                      </a:r>
                      <a:r>
                        <a:rPr lang="en-US" sz="1800" dirty="0" err="1">
                          <a:effectLst/>
                        </a:rPr>
                        <a:t>behaviour</a:t>
                      </a:r>
                      <a:r>
                        <a:rPr lang="en-US" sz="1800" dirty="0">
                          <a:effectLst/>
                        </a:rPr>
                        <a:t>.</a:t>
                      </a:r>
                      <a:endParaRPr lang="en-US" sz="1800" dirty="0">
                        <a:effectLst/>
                        <a:latin typeface="Calibri"/>
                        <a:ea typeface="Calibri"/>
                        <a:cs typeface="Times New Roman"/>
                      </a:endParaRPr>
                    </a:p>
                  </a:txBody>
                  <a:tcPr marL="9525" marR="9525" marT="9525" marB="9525" anchor="ctr"/>
                </a:tc>
              </a:tr>
              <a:tr h="568161">
                <a:tc>
                  <a:txBody>
                    <a:bodyPr/>
                    <a:lstStyle/>
                    <a:p>
                      <a:pPr marL="273050" marR="0" algn="just">
                        <a:lnSpc>
                          <a:spcPct val="115000"/>
                        </a:lnSpc>
                        <a:spcBef>
                          <a:spcPts val="0"/>
                        </a:spcBef>
                        <a:spcAft>
                          <a:spcPts val="0"/>
                        </a:spcAft>
                      </a:pPr>
                      <a:r>
                        <a:rPr lang="en-US" sz="1800" dirty="0">
                          <a:effectLst/>
                        </a:rPr>
                        <a:t>Object-oriented programming(OOPs) is a methodology that simplify software development and maintenance by providing some rules.</a:t>
                      </a:r>
                      <a:endParaRPr lang="en-US" sz="1800" dirty="0">
                        <a:effectLst/>
                        <a:latin typeface="Calibri"/>
                        <a:ea typeface="Calibri"/>
                        <a:cs typeface="Times New Roman"/>
                      </a:endParaRPr>
                    </a:p>
                  </a:txBody>
                  <a:tcPr marL="9525" marR="9525" marT="9525" marB="9525" anchor="ctr"/>
                </a:tc>
              </a:tr>
              <a:tr h="284309">
                <a:tc>
                  <a:txBody>
                    <a:bodyPr/>
                    <a:lstStyle/>
                    <a:p>
                      <a:pPr marL="273050" marR="0" algn="just">
                        <a:lnSpc>
                          <a:spcPct val="115000"/>
                        </a:lnSpc>
                        <a:spcBef>
                          <a:spcPts val="0"/>
                        </a:spcBef>
                        <a:spcAft>
                          <a:spcPts val="0"/>
                        </a:spcAft>
                      </a:pPr>
                      <a:r>
                        <a:rPr lang="en-US" sz="1800" dirty="0">
                          <a:effectLst/>
                        </a:rPr>
                        <a:t>Basic concepts of OOPs are:</a:t>
                      </a:r>
                      <a:endParaRPr lang="en-US" sz="1800" dirty="0">
                        <a:effectLst/>
                        <a:latin typeface="Calibri"/>
                        <a:ea typeface="Calibri"/>
                        <a:cs typeface="Times New Roman"/>
                      </a:endParaRPr>
                    </a:p>
                  </a:txBody>
                  <a:tcPr marL="9525" marR="9525" marT="9525" marB="9525" anchor="ctr"/>
                </a:tc>
              </a:tr>
              <a:tr h="1703568">
                <a:tc>
                  <a:txBody>
                    <a:bodyPr/>
                    <a:lstStyle/>
                    <a:p>
                      <a:pPr marL="342900" marR="0" lvl="0" indent="-342900" algn="just">
                        <a:lnSpc>
                          <a:spcPct val="115000"/>
                        </a:lnSpc>
                        <a:spcBef>
                          <a:spcPts val="0"/>
                        </a:spcBef>
                        <a:spcAft>
                          <a:spcPts val="0"/>
                        </a:spcAft>
                        <a:tabLst>
                          <a:tab pos="457200" algn="l"/>
                        </a:tabLst>
                      </a:pPr>
                      <a:r>
                        <a:rPr lang="en-US" sz="1800" dirty="0">
                          <a:effectLst/>
                        </a:rPr>
                        <a:t>Object</a:t>
                      </a:r>
                    </a:p>
                    <a:p>
                      <a:pPr marL="342900" marR="0" lvl="0" indent="-342900" algn="just">
                        <a:lnSpc>
                          <a:spcPct val="115000"/>
                        </a:lnSpc>
                        <a:spcBef>
                          <a:spcPts val="0"/>
                        </a:spcBef>
                        <a:spcAft>
                          <a:spcPts val="0"/>
                        </a:spcAft>
                        <a:tabLst>
                          <a:tab pos="457200" algn="l"/>
                        </a:tabLst>
                      </a:pPr>
                      <a:r>
                        <a:rPr lang="en-US" sz="1800" dirty="0">
                          <a:effectLst/>
                        </a:rPr>
                        <a:t>Class</a:t>
                      </a:r>
                    </a:p>
                    <a:p>
                      <a:pPr marL="342900" marR="0" lvl="0" indent="-342900" algn="just">
                        <a:lnSpc>
                          <a:spcPct val="115000"/>
                        </a:lnSpc>
                        <a:spcBef>
                          <a:spcPts val="0"/>
                        </a:spcBef>
                        <a:spcAft>
                          <a:spcPts val="0"/>
                        </a:spcAft>
                        <a:tabLst>
                          <a:tab pos="457200" algn="l"/>
                        </a:tabLst>
                      </a:pPr>
                      <a:r>
                        <a:rPr lang="en-US" sz="1800" dirty="0">
                          <a:effectLst/>
                        </a:rPr>
                        <a:t>Inheritance</a:t>
                      </a:r>
                    </a:p>
                    <a:p>
                      <a:pPr marL="342900" marR="0" lvl="0" indent="-342900" algn="just">
                        <a:lnSpc>
                          <a:spcPct val="115000"/>
                        </a:lnSpc>
                        <a:spcBef>
                          <a:spcPts val="0"/>
                        </a:spcBef>
                        <a:spcAft>
                          <a:spcPts val="0"/>
                        </a:spcAft>
                        <a:tabLst>
                          <a:tab pos="457200" algn="l"/>
                        </a:tabLst>
                      </a:pPr>
                      <a:r>
                        <a:rPr lang="en-US" sz="1800" dirty="0">
                          <a:effectLst/>
                        </a:rPr>
                        <a:t>Polymorphism</a:t>
                      </a:r>
                    </a:p>
                    <a:p>
                      <a:pPr marL="342900" marR="0" lvl="0" indent="-342900" algn="just">
                        <a:lnSpc>
                          <a:spcPct val="115000"/>
                        </a:lnSpc>
                        <a:spcBef>
                          <a:spcPts val="0"/>
                        </a:spcBef>
                        <a:spcAft>
                          <a:spcPts val="0"/>
                        </a:spcAft>
                        <a:tabLst>
                          <a:tab pos="457200" algn="l"/>
                        </a:tabLst>
                      </a:pPr>
                      <a:r>
                        <a:rPr lang="en-US" sz="1800" dirty="0">
                          <a:effectLst/>
                        </a:rPr>
                        <a:t>Abstraction</a:t>
                      </a:r>
                    </a:p>
                    <a:p>
                      <a:pPr marL="342900" marR="0" lvl="0" indent="-342900" algn="just">
                        <a:lnSpc>
                          <a:spcPct val="115000"/>
                        </a:lnSpc>
                        <a:spcBef>
                          <a:spcPts val="0"/>
                        </a:spcBef>
                        <a:spcAft>
                          <a:spcPts val="0"/>
                        </a:spcAft>
                        <a:tabLst>
                          <a:tab pos="457200" algn="l"/>
                        </a:tabLst>
                      </a:pPr>
                      <a:r>
                        <a:rPr lang="en-US" sz="1800" dirty="0">
                          <a:effectLst/>
                        </a:rPr>
                        <a:t>Encapsulation</a:t>
                      </a:r>
                      <a:endParaRPr lang="en-US" sz="18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80958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56</TotalTime>
  <Words>1270</Words>
  <Application>Microsoft Office PowerPoint</Application>
  <PresentationFormat>On-screen Show (4:3)</PresentationFormat>
  <Paragraphs>154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Introduction</vt:lpstr>
      <vt:lpstr>What is Java?</vt:lpstr>
      <vt:lpstr>Where it is used?</vt:lpstr>
      <vt:lpstr>  Types of Java Applications </vt:lpstr>
      <vt:lpstr>History of Java</vt:lpstr>
      <vt:lpstr>Why "Oak" name </vt:lpstr>
      <vt:lpstr>Why "Java" name </vt:lpstr>
      <vt:lpstr>Features of Java</vt:lpstr>
      <vt:lpstr>Features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7</cp:revision>
  <dcterms:created xsi:type="dcterms:W3CDTF">2019-07-31T03:35:21Z</dcterms:created>
  <dcterms:modified xsi:type="dcterms:W3CDTF">2019-07-31T04:31:30Z</dcterms:modified>
</cp:coreProperties>
</file>