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3"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CF3A83-7FC8-4F47-B223-9609BEDFBE6C}"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98550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3A83-7FC8-4F47-B223-9609BEDFBE6C}"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317832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3A83-7FC8-4F47-B223-9609BEDFBE6C}"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21206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F3A83-7FC8-4F47-B223-9609BEDFBE6C}"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16781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F3A83-7FC8-4F47-B223-9609BEDFBE6C}"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84431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CF3A83-7FC8-4F47-B223-9609BEDFBE6C}"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798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CF3A83-7FC8-4F47-B223-9609BEDFBE6C}"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188893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CF3A83-7FC8-4F47-B223-9609BEDFBE6C}"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148618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F3A83-7FC8-4F47-B223-9609BEDFBE6C}"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318979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3A83-7FC8-4F47-B223-9609BEDFBE6C}"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266942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F3A83-7FC8-4F47-B223-9609BEDFBE6C}" type="datetimeFigureOut">
              <a:rPr lang="en-US" smtClean="0"/>
              <a:t>8/7/2019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A5D6CF-BDF5-46A8-88AC-744253F8F6A4}" type="slidenum">
              <a:rPr lang="en-US" smtClean="0"/>
              <a:t>‹#›</a:t>
            </a:fld>
            <a:endParaRPr lang="en-US"/>
          </a:p>
        </p:txBody>
      </p:sp>
    </p:spTree>
    <p:extLst>
      <p:ext uri="{BB962C8B-B14F-4D97-AF65-F5344CB8AC3E}">
        <p14:creationId xmlns:p14="http://schemas.microsoft.com/office/powerpoint/2010/main" val="394466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F3A83-7FC8-4F47-B223-9609BEDFBE6C}" type="datetimeFigureOut">
              <a:rPr lang="en-US" smtClean="0"/>
              <a:t>8/7/2019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A5D6CF-BDF5-46A8-88AC-744253F8F6A4}" type="slidenum">
              <a:rPr lang="en-US" smtClean="0"/>
              <a:t>‹#›</a:t>
            </a:fld>
            <a:endParaRPr lang="en-US"/>
          </a:p>
        </p:txBody>
      </p:sp>
    </p:spTree>
    <p:extLst>
      <p:ext uri="{BB962C8B-B14F-4D97-AF65-F5344CB8AC3E}">
        <p14:creationId xmlns:p14="http://schemas.microsoft.com/office/powerpoint/2010/main" val="3811122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4654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 promotion in Expressions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dirty="0" smtClean="0"/>
              <a:t>While </a:t>
            </a:r>
            <a:r>
              <a:rPr lang="en-US" dirty="0"/>
              <a:t>evaluating expressions, the intermediate value may exceed the range of operands and hence the expression value will be promoted. Some conditions for type promotion are:</a:t>
            </a:r>
          </a:p>
          <a:p>
            <a:pPr fontAlgn="base"/>
            <a:r>
              <a:rPr lang="en-US" dirty="0"/>
              <a:t>Java automatically promotes each byte, short, or char operand to </a:t>
            </a:r>
            <a:r>
              <a:rPr lang="en-US" dirty="0" err="1"/>
              <a:t>int</a:t>
            </a:r>
            <a:r>
              <a:rPr lang="en-US" dirty="0"/>
              <a:t> when evaluating an expression.</a:t>
            </a:r>
          </a:p>
          <a:p>
            <a:pPr fontAlgn="base"/>
            <a:r>
              <a:rPr lang="en-US" dirty="0"/>
              <a:t>If one operand is a long, float or double the whole expression is promoted to long, float or double respectively.</a:t>
            </a:r>
          </a:p>
          <a:p>
            <a:endParaRPr lang="en-US" dirty="0"/>
          </a:p>
        </p:txBody>
      </p:sp>
    </p:spTree>
    <p:extLst>
      <p:ext uri="{BB962C8B-B14F-4D97-AF65-F5344CB8AC3E}">
        <p14:creationId xmlns:p14="http://schemas.microsoft.com/office/powerpoint/2010/main" val="3572514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lnSpcReduction="10000"/>
          </a:bodyPr>
          <a:lstStyle/>
          <a:p>
            <a:pPr fontAlgn="t"/>
            <a:r>
              <a:rPr lang="en-US" dirty="0" smtClean="0"/>
              <a:t>1. </a:t>
            </a:r>
            <a:r>
              <a:rPr lang="en-US" b="1" dirty="0" err="1"/>
              <a:t>int</a:t>
            </a:r>
            <a:r>
              <a:rPr lang="en-US" dirty="0"/>
              <a:t> g = 3;</a:t>
            </a:r>
          </a:p>
          <a:p>
            <a:pPr marL="0" indent="0" fontAlgn="t">
              <a:buNone/>
            </a:pPr>
            <a:r>
              <a:rPr lang="en-US" dirty="0" err="1"/>
              <a:t>System.out.print</a:t>
            </a:r>
            <a:r>
              <a:rPr lang="en-US" dirty="0"/>
              <a:t>(++g * 8);</a:t>
            </a:r>
          </a:p>
          <a:p>
            <a:pPr fontAlgn="t"/>
            <a:r>
              <a:rPr lang="en-US" dirty="0" smtClean="0"/>
              <a:t>2. </a:t>
            </a:r>
            <a:r>
              <a:rPr lang="en-US" b="1" dirty="0"/>
              <a:t>char</a:t>
            </a:r>
            <a:r>
              <a:rPr lang="en-US" dirty="0"/>
              <a:t> a = 'A';</a:t>
            </a:r>
          </a:p>
          <a:p>
            <a:pPr marL="0" indent="0" fontAlgn="t">
              <a:buNone/>
            </a:pPr>
            <a:r>
              <a:rPr lang="en-US" dirty="0"/>
              <a:t>a++;</a:t>
            </a:r>
          </a:p>
          <a:p>
            <a:pPr marL="0" indent="0" fontAlgn="t">
              <a:buNone/>
            </a:pPr>
            <a:r>
              <a:rPr lang="en-US" dirty="0" err="1"/>
              <a:t>System.out.print</a:t>
            </a:r>
            <a:r>
              <a:rPr lang="en-US" dirty="0"/>
              <a:t>((</a:t>
            </a:r>
            <a:r>
              <a:rPr lang="en-US" b="1" dirty="0" err="1"/>
              <a:t>int</a:t>
            </a:r>
            <a:r>
              <a:rPr lang="en-US" dirty="0"/>
              <a:t>)a</a:t>
            </a:r>
            <a:r>
              <a:rPr lang="en-US" dirty="0" smtClean="0"/>
              <a:t>);</a:t>
            </a:r>
          </a:p>
          <a:p>
            <a:pPr fontAlgn="t"/>
            <a:r>
              <a:rPr lang="en-US" dirty="0" smtClean="0"/>
              <a:t>3. </a:t>
            </a:r>
            <a:r>
              <a:rPr lang="en-US" b="1" dirty="0" err="1"/>
              <a:t>boolean</a:t>
            </a:r>
            <a:r>
              <a:rPr lang="en-US" dirty="0"/>
              <a:t> var1 = </a:t>
            </a:r>
            <a:r>
              <a:rPr lang="en-US" b="1" dirty="0"/>
              <a:t>true</a:t>
            </a:r>
            <a:r>
              <a:rPr lang="en-US" dirty="0"/>
              <a:t>;</a:t>
            </a:r>
          </a:p>
          <a:p>
            <a:pPr marL="0" indent="0" fontAlgn="t">
              <a:buNone/>
            </a:pPr>
            <a:r>
              <a:rPr lang="en-US" b="1" dirty="0" err="1"/>
              <a:t>boolean</a:t>
            </a:r>
            <a:r>
              <a:rPr lang="en-US" dirty="0"/>
              <a:t> var2 = </a:t>
            </a:r>
            <a:r>
              <a:rPr lang="en-US" b="1" dirty="0"/>
              <a:t>false</a:t>
            </a:r>
            <a:r>
              <a:rPr lang="en-US" dirty="0"/>
              <a:t>;</a:t>
            </a:r>
          </a:p>
          <a:p>
            <a:pPr marL="0" indent="0" fontAlgn="t">
              <a:buNone/>
            </a:pPr>
            <a:r>
              <a:rPr lang="en-US" dirty="0" err="1"/>
              <a:t>System.out.println</a:t>
            </a:r>
            <a:r>
              <a:rPr lang="en-US" dirty="0"/>
              <a:t>((var1 &amp; var2));</a:t>
            </a:r>
          </a:p>
          <a:p>
            <a:pPr marL="0" indent="0" fontAlgn="t">
              <a:buNone/>
            </a:pPr>
            <a:endParaRPr lang="en-US" dirty="0"/>
          </a:p>
          <a:p>
            <a:endParaRPr lang="en-US" dirty="0"/>
          </a:p>
        </p:txBody>
      </p:sp>
    </p:spTree>
    <p:extLst>
      <p:ext uri="{BB962C8B-B14F-4D97-AF65-F5344CB8AC3E}">
        <p14:creationId xmlns:p14="http://schemas.microsoft.com/office/powerpoint/2010/main" val="2522913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47500" lnSpcReduction="20000"/>
          </a:bodyPr>
          <a:lstStyle/>
          <a:p>
            <a:pPr marL="0" indent="0" fontAlgn="base">
              <a:buNone/>
            </a:pPr>
            <a:r>
              <a:rPr lang="en-US" dirty="0" smtClean="0"/>
              <a:t>4.</a:t>
            </a:r>
          </a:p>
          <a:p>
            <a:pPr marL="0" indent="0" fontAlgn="base">
              <a:buNone/>
            </a:pPr>
            <a:r>
              <a:rPr lang="en-US" dirty="0" smtClean="0"/>
              <a:t>class </a:t>
            </a:r>
            <a:r>
              <a:rPr lang="en-US" dirty="0"/>
              <a:t>Test </a:t>
            </a:r>
          </a:p>
          <a:p>
            <a:pPr marL="0" indent="0" fontAlgn="base">
              <a:buNone/>
            </a:pPr>
            <a:r>
              <a:rPr lang="en-US" dirty="0"/>
              <a:t>{  </a:t>
            </a:r>
          </a:p>
          <a:p>
            <a:pPr marL="0" indent="0" fontAlgn="base">
              <a:buNone/>
            </a:pPr>
            <a:r>
              <a:rPr lang="en-US" dirty="0"/>
              <a:t>    public static void main(String </a:t>
            </a:r>
            <a:r>
              <a:rPr lang="en-US" dirty="0" err="1"/>
              <a:t>args</a:t>
            </a:r>
            <a:r>
              <a:rPr lang="en-US" dirty="0"/>
              <a:t>[])  </a:t>
            </a:r>
          </a:p>
          <a:p>
            <a:pPr marL="0" indent="0" fontAlgn="base">
              <a:buNone/>
            </a:pPr>
            <a:r>
              <a:rPr lang="en-US" dirty="0"/>
              <a:t>    {  </a:t>
            </a:r>
          </a:p>
          <a:p>
            <a:pPr marL="0" indent="0" fontAlgn="base">
              <a:buNone/>
            </a:pPr>
            <a:r>
              <a:rPr lang="en-US" dirty="0"/>
              <a:t>        byte b = 42;  </a:t>
            </a:r>
          </a:p>
          <a:p>
            <a:pPr marL="0" indent="0" fontAlgn="base">
              <a:buNone/>
            </a:pPr>
            <a:r>
              <a:rPr lang="en-US" dirty="0"/>
              <a:t>        char c = 'a';  </a:t>
            </a:r>
          </a:p>
          <a:p>
            <a:pPr marL="0" indent="0" fontAlgn="base">
              <a:buNone/>
            </a:pPr>
            <a:r>
              <a:rPr lang="en-US" dirty="0"/>
              <a:t>        short s = 1024; </a:t>
            </a:r>
          </a:p>
          <a:p>
            <a:pPr marL="0" indent="0" fontAlgn="base">
              <a:buNone/>
            </a:pPr>
            <a:r>
              <a:rPr lang="en-US" dirty="0"/>
              <a:t>       </a:t>
            </a:r>
            <a:r>
              <a:rPr lang="en-US" dirty="0" err="1"/>
              <a:t>int</a:t>
            </a:r>
            <a:r>
              <a:rPr lang="en-US" dirty="0"/>
              <a:t> i = 50000; </a:t>
            </a:r>
          </a:p>
          <a:p>
            <a:pPr marL="0" indent="0" fontAlgn="base">
              <a:buNone/>
            </a:pPr>
            <a:r>
              <a:rPr lang="en-US" dirty="0"/>
              <a:t>        float f = 5.67f; </a:t>
            </a:r>
          </a:p>
          <a:p>
            <a:pPr marL="0" indent="0" fontAlgn="base">
              <a:buNone/>
            </a:pPr>
            <a:r>
              <a:rPr lang="en-US" dirty="0"/>
              <a:t>        double d = .1234; </a:t>
            </a:r>
          </a:p>
          <a:p>
            <a:pPr marL="0" indent="0" fontAlgn="base">
              <a:buNone/>
            </a:pPr>
            <a:r>
              <a:rPr lang="en-US" dirty="0"/>
              <a:t>          </a:t>
            </a:r>
          </a:p>
          <a:p>
            <a:pPr marL="0" indent="0" fontAlgn="base">
              <a:buNone/>
            </a:pPr>
            <a:r>
              <a:rPr lang="en-US" dirty="0"/>
              <a:t>        // The Expression </a:t>
            </a:r>
          </a:p>
          <a:p>
            <a:pPr marL="0" indent="0" fontAlgn="base">
              <a:buNone/>
            </a:pPr>
            <a:r>
              <a:rPr lang="en-US" dirty="0"/>
              <a:t>        double result = (f * b) + (i / c) - (d * s); </a:t>
            </a:r>
          </a:p>
          <a:p>
            <a:pPr marL="0" indent="0" fontAlgn="base">
              <a:buNone/>
            </a:pPr>
            <a:r>
              <a:rPr lang="en-US" dirty="0"/>
              <a:t>          </a:t>
            </a:r>
          </a:p>
          <a:p>
            <a:pPr marL="0" indent="0" fontAlgn="base">
              <a:buNone/>
            </a:pPr>
            <a:r>
              <a:rPr lang="en-US" dirty="0"/>
              <a:t>        //Result after all the promotions are done </a:t>
            </a:r>
          </a:p>
          <a:p>
            <a:pPr marL="0" indent="0" fontAlgn="base">
              <a:buNone/>
            </a:pPr>
            <a:r>
              <a:rPr lang="en-US" dirty="0"/>
              <a:t>        </a:t>
            </a:r>
            <a:r>
              <a:rPr lang="en-US" dirty="0" err="1"/>
              <a:t>System.out.println</a:t>
            </a:r>
            <a:r>
              <a:rPr lang="en-US" dirty="0"/>
              <a:t>("result = " + result); </a:t>
            </a:r>
          </a:p>
          <a:p>
            <a:pPr marL="0" indent="0" fontAlgn="base">
              <a:buNone/>
            </a:pPr>
            <a:r>
              <a:rPr lang="en-US" dirty="0"/>
              <a:t>    }  </a:t>
            </a:r>
          </a:p>
          <a:p>
            <a:pPr marL="0" indent="0" fontAlgn="base">
              <a:buNone/>
            </a:pPr>
            <a:r>
              <a:rPr lang="en-US" dirty="0" smtClean="0"/>
              <a:t>} </a:t>
            </a:r>
            <a:endParaRPr lang="en-US" dirty="0"/>
          </a:p>
          <a:p>
            <a:endParaRPr lang="en-US" dirty="0"/>
          </a:p>
        </p:txBody>
      </p:sp>
    </p:spTree>
    <p:extLst>
      <p:ext uri="{BB962C8B-B14F-4D97-AF65-F5344CB8AC3E}">
        <p14:creationId xmlns:p14="http://schemas.microsoft.com/office/powerpoint/2010/main" val="2641626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US" dirty="0"/>
          </a:p>
        </p:txBody>
      </p:sp>
      <p:sp>
        <p:nvSpPr>
          <p:cNvPr id="3" name="Content Placeholder 2"/>
          <p:cNvSpPr>
            <a:spLocks noGrp="1"/>
          </p:cNvSpPr>
          <p:nvPr>
            <p:ph idx="1"/>
          </p:nvPr>
        </p:nvSpPr>
        <p:spPr/>
        <p:txBody>
          <a:bodyPr/>
          <a:lstStyle/>
          <a:p>
            <a:r>
              <a:rPr lang="en-US" b="1" dirty="0"/>
              <a:t>Operator</a:t>
            </a:r>
            <a:r>
              <a:rPr lang="en-US" dirty="0"/>
              <a:t> in java is a symbol that is used to perform operations. For example: +, -, *, / etc.</a:t>
            </a:r>
          </a:p>
        </p:txBody>
      </p:sp>
    </p:spTree>
    <p:extLst>
      <p:ext uri="{BB962C8B-B14F-4D97-AF65-F5344CB8AC3E}">
        <p14:creationId xmlns:p14="http://schemas.microsoft.com/office/powerpoint/2010/main" val="1268494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There are many types of operators in java which are given below</a:t>
            </a:r>
            <a:r>
              <a:rPr lang="en-US" dirty="0" smtClean="0"/>
              <a:t>:</a:t>
            </a:r>
          </a:p>
          <a:p>
            <a:r>
              <a:rPr lang="en-US" dirty="0"/>
              <a:t>Unary Operator,</a:t>
            </a:r>
          </a:p>
          <a:p>
            <a:r>
              <a:rPr lang="en-US" dirty="0"/>
              <a:t>Arithmetic Operator,</a:t>
            </a:r>
          </a:p>
          <a:p>
            <a:r>
              <a:rPr lang="en-US" dirty="0"/>
              <a:t>Shift Operator,</a:t>
            </a:r>
          </a:p>
          <a:p>
            <a:r>
              <a:rPr lang="en-US" dirty="0"/>
              <a:t>Relational Operator,</a:t>
            </a:r>
          </a:p>
          <a:p>
            <a:r>
              <a:rPr lang="en-US" dirty="0"/>
              <a:t>Bitwise Operator,</a:t>
            </a:r>
          </a:p>
          <a:p>
            <a:r>
              <a:rPr lang="en-US" dirty="0"/>
              <a:t>Logical Operator,</a:t>
            </a:r>
          </a:p>
          <a:p>
            <a:r>
              <a:rPr lang="en-US" dirty="0"/>
              <a:t>Ternary Operator and</a:t>
            </a:r>
          </a:p>
          <a:p>
            <a:r>
              <a:rPr lang="en-US" dirty="0"/>
              <a:t>Assignment Operator.</a:t>
            </a:r>
          </a:p>
          <a:p>
            <a:endParaRPr lang="en-US" dirty="0"/>
          </a:p>
        </p:txBody>
      </p:sp>
    </p:spTree>
    <p:extLst>
      <p:ext uri="{BB962C8B-B14F-4D97-AF65-F5344CB8AC3E}">
        <p14:creationId xmlns:p14="http://schemas.microsoft.com/office/powerpoint/2010/main" val="3773755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913" y="547688"/>
            <a:ext cx="825817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244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marL="0" indent="0">
              <a:buNone/>
            </a:pPr>
            <a:r>
              <a:rPr lang="en-US" b="1" u="sng" dirty="0" smtClean="0"/>
              <a:t>Example 1</a:t>
            </a:r>
          </a:p>
          <a:p>
            <a:pPr marL="0" indent="0">
              <a:buNone/>
            </a:pPr>
            <a:r>
              <a:rPr lang="en-US" b="1" dirty="0" err="1" smtClean="0"/>
              <a:t>int</a:t>
            </a:r>
            <a:r>
              <a:rPr lang="en-US" dirty="0"/>
              <a:t> a=10;  </a:t>
            </a:r>
          </a:p>
          <a:p>
            <a:pPr marL="0" indent="0">
              <a:buNone/>
            </a:pPr>
            <a:r>
              <a:rPr lang="en-US" b="1" dirty="0" err="1"/>
              <a:t>int</a:t>
            </a:r>
            <a:r>
              <a:rPr lang="en-US" dirty="0"/>
              <a:t> b=10;  </a:t>
            </a:r>
          </a:p>
          <a:p>
            <a:pPr marL="0" indent="0">
              <a:buNone/>
            </a:pPr>
            <a:r>
              <a:rPr lang="en-US" dirty="0" err="1"/>
              <a:t>System.out.println</a:t>
            </a:r>
            <a:r>
              <a:rPr lang="en-US" dirty="0"/>
              <a:t>(a++ + ++a</a:t>
            </a:r>
            <a:r>
              <a:rPr lang="en-US" dirty="0" smtClean="0"/>
              <a:t>);</a:t>
            </a:r>
            <a:r>
              <a:rPr lang="en-US" dirty="0"/>
              <a:t>  </a:t>
            </a:r>
          </a:p>
          <a:p>
            <a:pPr marL="0" indent="0">
              <a:buNone/>
            </a:pPr>
            <a:r>
              <a:rPr lang="en-US" dirty="0" err="1"/>
              <a:t>System.out.println</a:t>
            </a:r>
            <a:r>
              <a:rPr lang="en-US" dirty="0"/>
              <a:t>(b++ + b</a:t>
            </a:r>
            <a:r>
              <a:rPr lang="en-US" dirty="0" smtClean="0"/>
              <a:t>++); </a:t>
            </a:r>
          </a:p>
          <a:p>
            <a:pPr marL="0" indent="0">
              <a:buNone/>
            </a:pPr>
            <a:r>
              <a:rPr lang="en-US" b="1" u="sng" dirty="0" smtClean="0"/>
              <a:t>Example 2</a:t>
            </a:r>
            <a:r>
              <a:rPr lang="en-US" dirty="0"/>
              <a:t> </a:t>
            </a:r>
          </a:p>
          <a:p>
            <a:pPr marL="0" indent="0">
              <a:buNone/>
            </a:pPr>
            <a:endParaRPr lang="en-US" dirty="0"/>
          </a:p>
          <a:p>
            <a:pPr marL="0" indent="0">
              <a:buNone/>
            </a:pPr>
            <a:r>
              <a:rPr lang="en-US" b="1" dirty="0" err="1"/>
              <a:t>boolean</a:t>
            </a:r>
            <a:r>
              <a:rPr lang="en-US" dirty="0"/>
              <a:t> c=</a:t>
            </a:r>
            <a:r>
              <a:rPr lang="en-US" b="1" dirty="0"/>
              <a:t>true</a:t>
            </a:r>
            <a:r>
              <a:rPr lang="en-US" dirty="0"/>
              <a:t>;  </a:t>
            </a:r>
          </a:p>
          <a:p>
            <a:pPr marL="0" indent="0">
              <a:buNone/>
            </a:pPr>
            <a:r>
              <a:rPr lang="en-US" dirty="0" err="1" smtClean="0"/>
              <a:t>System.out.println</a:t>
            </a:r>
            <a:r>
              <a:rPr lang="en-US" dirty="0"/>
              <a:t>(!</a:t>
            </a:r>
            <a:r>
              <a:rPr lang="en-US" dirty="0" smtClean="0"/>
              <a:t>c);</a:t>
            </a:r>
          </a:p>
          <a:p>
            <a:pPr marL="0" indent="0">
              <a:buNone/>
            </a:pPr>
            <a:r>
              <a:rPr lang="en-US" dirty="0"/>
              <a:t> </a:t>
            </a:r>
          </a:p>
          <a:p>
            <a:endParaRPr lang="en-US" dirty="0"/>
          </a:p>
        </p:txBody>
      </p:sp>
    </p:spTree>
    <p:extLst>
      <p:ext uri="{BB962C8B-B14F-4D97-AF65-F5344CB8AC3E}">
        <p14:creationId xmlns:p14="http://schemas.microsoft.com/office/powerpoint/2010/main" val="14973657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Example 3</a:t>
            </a:r>
            <a:endParaRPr lang="en-US" dirty="0"/>
          </a:p>
        </p:txBody>
      </p:sp>
      <p:sp>
        <p:nvSpPr>
          <p:cNvPr id="3" name="Content Placeholder 2"/>
          <p:cNvSpPr>
            <a:spLocks noGrp="1"/>
          </p:cNvSpPr>
          <p:nvPr>
            <p:ph idx="1"/>
          </p:nvPr>
        </p:nvSpPr>
        <p:spPr/>
        <p:txBody>
          <a:bodyPr/>
          <a:lstStyle/>
          <a:p>
            <a:r>
              <a:rPr lang="en-US" dirty="0" err="1"/>
              <a:t>System.out.println</a:t>
            </a:r>
            <a:r>
              <a:rPr lang="en-US" dirty="0"/>
              <a:t>(10&lt;&lt;2</a:t>
            </a:r>
            <a:r>
              <a:rPr lang="en-US" dirty="0" smtClean="0"/>
              <a:t>);</a:t>
            </a:r>
          </a:p>
          <a:p>
            <a:r>
              <a:rPr lang="en-US" dirty="0" err="1" smtClean="0"/>
              <a:t>System.out.println</a:t>
            </a:r>
            <a:r>
              <a:rPr lang="en-US" dirty="0" smtClean="0"/>
              <a:t>(10</a:t>
            </a:r>
            <a:r>
              <a:rPr lang="en-US" dirty="0"/>
              <a:t>&lt;&lt;3</a:t>
            </a:r>
            <a:r>
              <a:rPr lang="en-US" dirty="0" smtClean="0"/>
              <a:t>);</a:t>
            </a:r>
            <a:r>
              <a:rPr lang="en-US" dirty="0"/>
              <a:t>  </a:t>
            </a:r>
          </a:p>
          <a:p>
            <a:r>
              <a:rPr lang="en-US" dirty="0" err="1"/>
              <a:t>System.out.println</a:t>
            </a:r>
            <a:r>
              <a:rPr lang="en-US" dirty="0"/>
              <a:t>(20&lt;&lt;2</a:t>
            </a:r>
            <a:r>
              <a:rPr lang="en-US" dirty="0" smtClean="0"/>
              <a:t>);</a:t>
            </a:r>
            <a:r>
              <a:rPr lang="en-US" dirty="0"/>
              <a:t>  </a:t>
            </a:r>
          </a:p>
          <a:p>
            <a:r>
              <a:rPr lang="en-US" dirty="0" err="1"/>
              <a:t>System.out.println</a:t>
            </a:r>
            <a:r>
              <a:rPr lang="en-US" dirty="0"/>
              <a:t>(15&lt;&lt;4</a:t>
            </a:r>
            <a:r>
              <a:rPr lang="en-US" dirty="0" smtClean="0"/>
              <a:t>);</a:t>
            </a:r>
            <a:r>
              <a:rPr lang="en-US" dirty="0"/>
              <a:t>  </a:t>
            </a:r>
          </a:p>
          <a:p>
            <a:endParaRPr lang="en-US" dirty="0"/>
          </a:p>
        </p:txBody>
      </p:sp>
    </p:spTree>
    <p:extLst>
      <p:ext uri="{BB962C8B-B14F-4D97-AF65-F5344CB8AC3E}">
        <p14:creationId xmlns:p14="http://schemas.microsoft.com/office/powerpoint/2010/main" val="2195235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Example 4</a:t>
            </a:r>
            <a:endParaRPr lang="en-US" dirty="0"/>
          </a:p>
        </p:txBody>
      </p:sp>
      <p:sp>
        <p:nvSpPr>
          <p:cNvPr id="3" name="Content Placeholder 2"/>
          <p:cNvSpPr>
            <a:spLocks noGrp="1"/>
          </p:cNvSpPr>
          <p:nvPr>
            <p:ph idx="1"/>
          </p:nvPr>
        </p:nvSpPr>
        <p:spPr/>
        <p:txBody>
          <a:bodyPr/>
          <a:lstStyle/>
          <a:p>
            <a:r>
              <a:rPr lang="en-US" dirty="0" err="1"/>
              <a:t>System.out.println</a:t>
            </a:r>
            <a:r>
              <a:rPr lang="en-US" dirty="0"/>
              <a:t>(10&gt;&gt;2</a:t>
            </a:r>
            <a:r>
              <a:rPr lang="en-US" dirty="0" smtClean="0"/>
              <a:t>);</a:t>
            </a:r>
            <a:r>
              <a:rPr lang="en-US" dirty="0"/>
              <a:t>  </a:t>
            </a:r>
          </a:p>
          <a:p>
            <a:r>
              <a:rPr lang="en-US" dirty="0" err="1"/>
              <a:t>System.out.println</a:t>
            </a:r>
            <a:r>
              <a:rPr lang="en-US" dirty="0"/>
              <a:t>(20&gt;&gt;2</a:t>
            </a:r>
            <a:r>
              <a:rPr lang="en-US" dirty="0" smtClean="0"/>
              <a:t>); </a:t>
            </a:r>
            <a:r>
              <a:rPr lang="en-US" dirty="0"/>
              <a:t> </a:t>
            </a:r>
          </a:p>
          <a:p>
            <a:r>
              <a:rPr lang="en-US" dirty="0" err="1"/>
              <a:t>System.out.println</a:t>
            </a:r>
            <a:r>
              <a:rPr lang="en-US" dirty="0"/>
              <a:t>(20&gt;&gt;3</a:t>
            </a:r>
            <a:r>
              <a:rPr lang="en-US" dirty="0" smtClean="0"/>
              <a:t>); </a:t>
            </a:r>
            <a:r>
              <a:rPr lang="en-US" dirty="0"/>
              <a:t> </a:t>
            </a:r>
          </a:p>
          <a:p>
            <a:endParaRPr lang="en-US" dirty="0"/>
          </a:p>
        </p:txBody>
      </p:sp>
    </p:spTree>
    <p:extLst>
      <p:ext uri="{BB962C8B-B14F-4D97-AF65-F5344CB8AC3E}">
        <p14:creationId xmlns:p14="http://schemas.microsoft.com/office/powerpoint/2010/main" val="734681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&gt;&gt; </a:t>
            </a:r>
            <a:r>
              <a:rPr lang="en-US" dirty="0" err="1"/>
              <a:t>vs</a:t>
            </a:r>
            <a:r>
              <a:rPr lang="en-US" dirty="0"/>
              <a:t> &gt;&gt;&gt;</a:t>
            </a:r>
            <a:br>
              <a:rPr lang="en-US" dirty="0"/>
            </a:br>
            <a:r>
              <a:rPr lang="en-US" dirty="0" smtClean="0"/>
              <a:t>Example 5</a:t>
            </a:r>
            <a:endParaRPr lang="en-US" dirty="0"/>
          </a:p>
        </p:txBody>
      </p:sp>
      <p:sp>
        <p:nvSpPr>
          <p:cNvPr id="3" name="Content Placeholder 2"/>
          <p:cNvSpPr>
            <a:spLocks noGrp="1"/>
          </p:cNvSpPr>
          <p:nvPr>
            <p:ph idx="1"/>
          </p:nvPr>
        </p:nvSpPr>
        <p:spPr/>
        <p:txBody>
          <a:bodyPr/>
          <a:lstStyle/>
          <a:p>
            <a:r>
              <a:rPr lang="en-US" dirty="0"/>
              <a:t>//For positive number, &gt;&gt; and &gt;&gt;&gt; works same  </a:t>
            </a:r>
          </a:p>
          <a:p>
            <a:pPr marL="0" indent="0">
              <a:buNone/>
            </a:pPr>
            <a:r>
              <a:rPr lang="en-US" dirty="0"/>
              <a:t> </a:t>
            </a:r>
            <a:r>
              <a:rPr lang="en-US" dirty="0" err="1"/>
              <a:t>System.out.println</a:t>
            </a:r>
            <a:r>
              <a:rPr lang="en-US" dirty="0"/>
              <a:t>(20&gt;&gt;2);  </a:t>
            </a:r>
            <a:endParaRPr lang="en-US" dirty="0" smtClean="0"/>
          </a:p>
          <a:p>
            <a:pPr marL="0" indent="0">
              <a:buNone/>
            </a:pPr>
            <a:r>
              <a:rPr lang="en-US" dirty="0"/>
              <a:t> </a:t>
            </a:r>
            <a:r>
              <a:rPr lang="en-US" dirty="0" err="1"/>
              <a:t>System.out.println</a:t>
            </a:r>
            <a:r>
              <a:rPr lang="en-US" dirty="0"/>
              <a:t>(20&gt;&gt;&gt;2);  </a:t>
            </a:r>
          </a:p>
          <a:p>
            <a:r>
              <a:rPr lang="en-US" dirty="0"/>
              <a:t>    //For negative number, &gt;&gt;&gt; changes parity bit (MSB) to 0  </a:t>
            </a:r>
          </a:p>
          <a:p>
            <a:pPr marL="0" indent="0">
              <a:buNone/>
            </a:pPr>
            <a:r>
              <a:rPr lang="en-US" dirty="0" err="1" smtClean="0"/>
              <a:t>System.out.println</a:t>
            </a:r>
            <a:r>
              <a:rPr lang="en-US" dirty="0"/>
              <a:t>(-20&gt;&gt;2);  </a:t>
            </a:r>
            <a:endParaRPr lang="en-US" dirty="0" smtClean="0"/>
          </a:p>
          <a:p>
            <a:pPr marL="0" indent="0">
              <a:buNone/>
            </a:pPr>
            <a:r>
              <a:rPr lang="en-US" dirty="0" err="1" smtClean="0"/>
              <a:t>System.out.println</a:t>
            </a:r>
            <a:r>
              <a:rPr lang="en-US" dirty="0"/>
              <a:t>(-20&gt;&gt;&gt;2);  </a:t>
            </a:r>
          </a:p>
          <a:p>
            <a:endParaRPr lang="en-US" dirty="0"/>
          </a:p>
        </p:txBody>
      </p:sp>
    </p:spTree>
    <p:extLst>
      <p:ext uri="{BB962C8B-B14F-4D97-AF65-F5344CB8AC3E}">
        <p14:creationId xmlns:p14="http://schemas.microsoft.com/office/powerpoint/2010/main" val="3553198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Java</a:t>
            </a:r>
            <a:endParaRPr lang="en-US" dirty="0"/>
          </a:p>
        </p:txBody>
      </p:sp>
      <p:sp>
        <p:nvSpPr>
          <p:cNvPr id="3" name="Content Placeholder 2"/>
          <p:cNvSpPr>
            <a:spLocks noGrp="1"/>
          </p:cNvSpPr>
          <p:nvPr>
            <p:ph idx="1"/>
          </p:nvPr>
        </p:nvSpPr>
        <p:spPr/>
        <p:txBody>
          <a:bodyPr>
            <a:normAutofit lnSpcReduction="10000"/>
          </a:bodyPr>
          <a:lstStyle/>
          <a:p>
            <a:pPr marL="114300" indent="0">
              <a:buNone/>
            </a:pPr>
            <a:r>
              <a:rPr lang="en-US" dirty="0"/>
              <a:t>Data types specify the different sizes and values that can be stored in the variable. There are two types of data types in Java:</a:t>
            </a:r>
          </a:p>
          <a:p>
            <a:r>
              <a:rPr lang="en-US" b="1" dirty="0"/>
              <a:t>Primitive data types:</a:t>
            </a:r>
            <a:r>
              <a:rPr lang="en-US" dirty="0"/>
              <a:t> The primitive data types include </a:t>
            </a:r>
            <a:r>
              <a:rPr lang="en-US" dirty="0" err="1"/>
              <a:t>boolean</a:t>
            </a:r>
            <a:r>
              <a:rPr lang="en-US" dirty="0"/>
              <a:t>, char, byte, short, </a:t>
            </a:r>
            <a:r>
              <a:rPr lang="en-US" dirty="0" err="1"/>
              <a:t>int</a:t>
            </a:r>
            <a:r>
              <a:rPr lang="en-US" dirty="0"/>
              <a:t>, long, float and double.</a:t>
            </a:r>
          </a:p>
          <a:p>
            <a:r>
              <a:rPr lang="en-US" b="1" dirty="0"/>
              <a:t>Non-primitive data types:</a:t>
            </a:r>
            <a:r>
              <a:rPr lang="en-US" dirty="0"/>
              <a:t> The non-primitive data types include Classes, Interfaces, and Arrays.</a:t>
            </a:r>
          </a:p>
          <a:p>
            <a:endParaRPr lang="en-US" dirty="0"/>
          </a:p>
        </p:txBody>
      </p:sp>
    </p:spTree>
    <p:extLst>
      <p:ext uri="{BB962C8B-B14F-4D97-AF65-F5344CB8AC3E}">
        <p14:creationId xmlns:p14="http://schemas.microsoft.com/office/powerpoint/2010/main" val="1947732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Logical &amp;&amp; and Bitwise &amp;</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Y</a:t>
            </a:r>
            <a:r>
              <a:rPr lang="en-US" dirty="0" smtClean="0"/>
              <a:t>ou </a:t>
            </a:r>
            <a:r>
              <a:rPr lang="en-US" dirty="0"/>
              <a:t>can guess bitwise operates at bit level and perform AND logical operation to each bit, while logical operators operate on </a:t>
            </a:r>
            <a:r>
              <a:rPr lang="en-US" dirty="0" err="1"/>
              <a:t>boolean</a:t>
            </a:r>
            <a:r>
              <a:rPr lang="en-US" dirty="0"/>
              <a:t> variables only. Main difference lies in there short circuit behavior, which means if there are two or more conditions, which are joined using &amp;&amp; or || operator then not all conditions are tested as soon as you have enough data to determine result.</a:t>
            </a:r>
            <a:endParaRPr lang="en-US" dirty="0" smtClean="0"/>
          </a:p>
          <a:p>
            <a:r>
              <a:rPr lang="en-US" dirty="0" smtClean="0"/>
              <a:t>The </a:t>
            </a:r>
            <a:r>
              <a:rPr lang="en-US" dirty="0"/>
              <a:t>logical &amp;&amp; operator doesn't check second condition if first condition is false. It checks second condition only if first one is true.</a:t>
            </a:r>
          </a:p>
          <a:p>
            <a:r>
              <a:rPr lang="en-US" dirty="0"/>
              <a:t>The bitwise &amp; operator always checks both conditions whether first condition is true or false.</a:t>
            </a:r>
          </a:p>
          <a:p>
            <a:pPr marL="0" indent="0">
              <a:buNone/>
            </a:pPr>
            <a:endParaRPr lang="en-US" dirty="0"/>
          </a:p>
        </p:txBody>
      </p:sp>
    </p:spTree>
    <p:extLst>
      <p:ext uri="{BB962C8B-B14F-4D97-AF65-F5344CB8AC3E}">
        <p14:creationId xmlns:p14="http://schemas.microsoft.com/office/powerpoint/2010/main" val="3571505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a:t>
            </a:r>
            <a:endParaRPr lang="en-US" dirty="0"/>
          </a:p>
        </p:txBody>
      </p:sp>
      <p:sp>
        <p:nvSpPr>
          <p:cNvPr id="3" name="Content Placeholder 2"/>
          <p:cNvSpPr>
            <a:spLocks noGrp="1"/>
          </p:cNvSpPr>
          <p:nvPr>
            <p:ph idx="1"/>
          </p:nvPr>
        </p:nvSpPr>
        <p:spPr/>
        <p:txBody>
          <a:bodyPr/>
          <a:lstStyle/>
          <a:p>
            <a:pPr marL="0" indent="0">
              <a:buNone/>
            </a:pPr>
            <a:r>
              <a:rPr lang="en-US" b="1" dirty="0" err="1"/>
              <a:t>int</a:t>
            </a:r>
            <a:r>
              <a:rPr lang="en-US" dirty="0"/>
              <a:t> a=10;  </a:t>
            </a:r>
          </a:p>
          <a:p>
            <a:pPr marL="0" indent="0">
              <a:buNone/>
            </a:pPr>
            <a:r>
              <a:rPr lang="en-US" b="1" dirty="0" err="1"/>
              <a:t>int</a:t>
            </a:r>
            <a:r>
              <a:rPr lang="en-US" dirty="0"/>
              <a:t> b=5;  </a:t>
            </a:r>
          </a:p>
          <a:p>
            <a:pPr marL="0" indent="0">
              <a:buNone/>
            </a:pPr>
            <a:r>
              <a:rPr lang="en-US" b="1" dirty="0" err="1"/>
              <a:t>int</a:t>
            </a:r>
            <a:r>
              <a:rPr lang="en-US" dirty="0"/>
              <a:t> c=20;  </a:t>
            </a:r>
          </a:p>
          <a:p>
            <a:pPr marL="0" indent="0">
              <a:buNone/>
            </a:pPr>
            <a:r>
              <a:rPr lang="en-US" dirty="0" err="1"/>
              <a:t>System.out.println</a:t>
            </a:r>
            <a:r>
              <a:rPr lang="en-US" dirty="0"/>
              <a:t>(a&lt;b&amp;&amp;a&lt;c</a:t>
            </a:r>
            <a:r>
              <a:rPr lang="en-US" dirty="0" smtClean="0"/>
              <a:t>); </a:t>
            </a:r>
            <a:r>
              <a:rPr lang="en-US" dirty="0" err="1" smtClean="0"/>
              <a:t>System.out.println</a:t>
            </a:r>
            <a:r>
              <a:rPr lang="en-US" dirty="0" smtClean="0"/>
              <a:t>(a&lt;</a:t>
            </a:r>
            <a:r>
              <a:rPr lang="en-US" dirty="0" err="1" smtClean="0"/>
              <a:t>b&amp;a</a:t>
            </a:r>
            <a:r>
              <a:rPr lang="en-US" dirty="0" smtClean="0"/>
              <a:t>&lt;c);</a:t>
            </a:r>
            <a:endParaRPr lang="en-US" dirty="0"/>
          </a:p>
        </p:txBody>
      </p:sp>
    </p:spTree>
    <p:extLst>
      <p:ext uri="{BB962C8B-B14F-4D97-AF65-F5344CB8AC3E}">
        <p14:creationId xmlns:p14="http://schemas.microsoft.com/office/powerpoint/2010/main" val="2356759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Assignment Operator</a:t>
            </a:r>
            <a:br>
              <a:rPr lang="en-US" dirty="0"/>
            </a:br>
            <a:r>
              <a:rPr lang="en-US" dirty="0" smtClean="0"/>
              <a:t>Example 7</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endParaRPr lang="en-US" b="1" dirty="0" smtClean="0"/>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err="1" smtClean="0"/>
              <a:t>int</a:t>
            </a:r>
            <a:r>
              <a:rPr lang="en-US" dirty="0"/>
              <a:t> a=10;  </a:t>
            </a:r>
          </a:p>
          <a:p>
            <a:pPr marL="0" indent="0">
              <a:buNone/>
            </a:pPr>
            <a:r>
              <a:rPr lang="en-US" dirty="0"/>
              <a:t>a+=</a:t>
            </a:r>
            <a:r>
              <a:rPr lang="en-US" dirty="0" smtClean="0"/>
              <a:t>3; </a:t>
            </a:r>
            <a:r>
              <a:rPr lang="en-US" dirty="0"/>
              <a:t> </a:t>
            </a:r>
          </a:p>
          <a:p>
            <a:pPr marL="0" indent="0">
              <a:buNone/>
            </a:pPr>
            <a:r>
              <a:rPr lang="en-US" dirty="0" err="1"/>
              <a:t>System.out.println</a:t>
            </a:r>
            <a:r>
              <a:rPr lang="en-US" dirty="0"/>
              <a:t>(a);  </a:t>
            </a:r>
          </a:p>
          <a:p>
            <a:pPr marL="0" indent="0">
              <a:buNone/>
            </a:pPr>
            <a:r>
              <a:rPr lang="en-US" dirty="0"/>
              <a:t>a-=4</a:t>
            </a:r>
            <a:r>
              <a:rPr lang="en-US" dirty="0" smtClean="0"/>
              <a:t>; </a:t>
            </a:r>
            <a:r>
              <a:rPr lang="en-US" dirty="0"/>
              <a:t>  </a:t>
            </a:r>
          </a:p>
          <a:p>
            <a:pPr marL="0" indent="0">
              <a:buNone/>
            </a:pPr>
            <a:r>
              <a:rPr lang="en-US" dirty="0" err="1"/>
              <a:t>System.out.println</a:t>
            </a:r>
            <a:r>
              <a:rPr lang="en-US" dirty="0"/>
              <a:t>(a);  </a:t>
            </a:r>
          </a:p>
          <a:p>
            <a:pPr marL="0" indent="0">
              <a:buNone/>
            </a:pPr>
            <a:r>
              <a:rPr lang="en-US" dirty="0"/>
              <a:t>a*=2</a:t>
            </a:r>
            <a:r>
              <a:rPr lang="en-US" dirty="0" smtClean="0"/>
              <a:t>; </a:t>
            </a:r>
            <a:r>
              <a:rPr lang="en-US" dirty="0"/>
              <a:t>  </a:t>
            </a:r>
          </a:p>
          <a:p>
            <a:pPr marL="0" indent="0">
              <a:buNone/>
            </a:pPr>
            <a:r>
              <a:rPr lang="en-US" dirty="0" err="1"/>
              <a:t>System.out.println</a:t>
            </a:r>
            <a:r>
              <a:rPr lang="en-US" dirty="0"/>
              <a:t>(a);  </a:t>
            </a:r>
          </a:p>
          <a:p>
            <a:pPr marL="0" indent="0">
              <a:buNone/>
            </a:pPr>
            <a:r>
              <a:rPr lang="en-US" dirty="0" smtClean="0"/>
              <a:t>a</a:t>
            </a:r>
            <a:r>
              <a:rPr lang="en-US" dirty="0"/>
              <a:t>/=2</a:t>
            </a:r>
            <a:r>
              <a:rPr lang="en-US" dirty="0" smtClean="0"/>
              <a:t>; </a:t>
            </a:r>
            <a:r>
              <a:rPr lang="en-US" dirty="0"/>
              <a:t>  </a:t>
            </a:r>
          </a:p>
          <a:p>
            <a:pPr marL="0" indent="0">
              <a:buNone/>
            </a:pPr>
            <a:r>
              <a:rPr lang="en-US" dirty="0" err="1"/>
              <a:t>System.out.println</a:t>
            </a:r>
            <a:r>
              <a:rPr lang="en-US" dirty="0"/>
              <a:t>(a);  </a:t>
            </a:r>
            <a:endParaRPr lang="en-US" dirty="0" smtClean="0"/>
          </a:p>
          <a:p>
            <a:pPr marL="0" indent="0">
              <a:buNone/>
            </a:pPr>
            <a:r>
              <a:rPr lang="en-US" dirty="0"/>
              <a:t>}</a:t>
            </a:r>
          </a:p>
          <a:p>
            <a:endParaRPr lang="en-US" dirty="0"/>
          </a:p>
        </p:txBody>
      </p:sp>
    </p:spTree>
    <p:extLst>
      <p:ext uri="{BB962C8B-B14F-4D97-AF65-F5344CB8AC3E}">
        <p14:creationId xmlns:p14="http://schemas.microsoft.com/office/powerpoint/2010/main" val="5739128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8(adding short)</a:t>
            </a:r>
            <a:endParaRPr lang="en-US" dirty="0"/>
          </a:p>
        </p:txBody>
      </p:sp>
      <p:sp>
        <p:nvSpPr>
          <p:cNvPr id="3" name="Content Placeholder 2"/>
          <p:cNvSpPr>
            <a:spLocks noGrp="1"/>
          </p:cNvSpPr>
          <p:nvPr>
            <p:ph idx="1"/>
          </p:nvPr>
        </p:nvSpPr>
        <p:spPr/>
        <p:txBody>
          <a:bodyPr/>
          <a:lstStyle/>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short</a:t>
            </a:r>
            <a:r>
              <a:rPr lang="en-US" dirty="0"/>
              <a:t> a=10;  </a:t>
            </a:r>
          </a:p>
          <a:p>
            <a:pPr marL="0" indent="0">
              <a:buNone/>
            </a:pPr>
            <a:r>
              <a:rPr lang="en-US" b="1" dirty="0" smtClean="0"/>
              <a:t>short</a:t>
            </a:r>
            <a:r>
              <a:rPr lang="en-US" dirty="0"/>
              <a:t> b=10;  </a:t>
            </a:r>
          </a:p>
          <a:p>
            <a:pPr marL="0" indent="0">
              <a:buNone/>
            </a:pPr>
            <a:r>
              <a:rPr lang="en-US" dirty="0" smtClean="0"/>
              <a:t>a=</a:t>
            </a:r>
            <a:r>
              <a:rPr lang="en-US" dirty="0" err="1" smtClean="0"/>
              <a:t>a+b</a:t>
            </a:r>
            <a:r>
              <a:rPr lang="en-US" dirty="0" smtClean="0"/>
              <a:t>;</a:t>
            </a:r>
          </a:p>
          <a:p>
            <a:pPr marL="0" indent="0">
              <a:buNone/>
            </a:pPr>
            <a:r>
              <a:rPr lang="en-US" dirty="0" smtClean="0"/>
              <a:t> </a:t>
            </a:r>
            <a:r>
              <a:rPr lang="en-US" dirty="0" err="1" smtClean="0"/>
              <a:t>System.out.println</a:t>
            </a:r>
            <a:r>
              <a:rPr lang="en-US" dirty="0" smtClean="0"/>
              <a:t>(a</a:t>
            </a:r>
            <a:r>
              <a:rPr lang="en-US" dirty="0"/>
              <a:t>);  </a:t>
            </a:r>
          </a:p>
          <a:p>
            <a:pPr marL="0" indent="0">
              <a:buNone/>
            </a:pPr>
            <a:r>
              <a:rPr lang="en-US" dirty="0" smtClean="0"/>
              <a:t>}</a:t>
            </a:r>
            <a:endParaRPr lang="en-US" dirty="0"/>
          </a:p>
        </p:txBody>
      </p:sp>
    </p:spTree>
    <p:extLst>
      <p:ext uri="{BB962C8B-B14F-4D97-AF65-F5344CB8AC3E}">
        <p14:creationId xmlns:p14="http://schemas.microsoft.com/office/powerpoint/2010/main" val="3202671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Primitive Data Types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114300" indent="0">
              <a:buNone/>
            </a:pPr>
            <a:r>
              <a:rPr lang="en-US" dirty="0"/>
              <a:t>In Java language, primitive data types are the building blocks of data manipulation. These are the most basic data types available in Java language</a:t>
            </a:r>
            <a:r>
              <a:rPr lang="en-US" dirty="0" smtClean="0"/>
              <a:t>.</a:t>
            </a:r>
          </a:p>
          <a:p>
            <a:pPr marL="114300" indent="0">
              <a:buNone/>
            </a:pPr>
            <a:r>
              <a:rPr lang="en-US" dirty="0"/>
              <a:t>There are 8 types of primitive data types:</a:t>
            </a:r>
          </a:p>
          <a:p>
            <a:r>
              <a:rPr lang="en-US" dirty="0" err="1"/>
              <a:t>boolean</a:t>
            </a:r>
            <a:r>
              <a:rPr lang="en-US" dirty="0"/>
              <a:t> data type</a:t>
            </a:r>
          </a:p>
          <a:p>
            <a:r>
              <a:rPr lang="en-US" dirty="0"/>
              <a:t>byte data type</a:t>
            </a:r>
          </a:p>
          <a:p>
            <a:r>
              <a:rPr lang="en-US" dirty="0"/>
              <a:t>char data type</a:t>
            </a:r>
          </a:p>
          <a:p>
            <a:r>
              <a:rPr lang="en-US" dirty="0"/>
              <a:t>short data type</a:t>
            </a:r>
          </a:p>
          <a:p>
            <a:r>
              <a:rPr lang="en-US" dirty="0" err="1"/>
              <a:t>int</a:t>
            </a:r>
            <a:r>
              <a:rPr lang="en-US" dirty="0"/>
              <a:t> data type</a:t>
            </a:r>
          </a:p>
          <a:p>
            <a:r>
              <a:rPr lang="en-US" dirty="0"/>
              <a:t>long data type</a:t>
            </a:r>
          </a:p>
          <a:p>
            <a:r>
              <a:rPr lang="en-US" dirty="0"/>
              <a:t>float data type</a:t>
            </a:r>
          </a:p>
          <a:p>
            <a:r>
              <a:rPr lang="en-US" dirty="0"/>
              <a:t>double data type</a:t>
            </a:r>
          </a:p>
          <a:p>
            <a:endParaRPr lang="en-US" dirty="0"/>
          </a:p>
        </p:txBody>
      </p:sp>
    </p:spTree>
    <p:extLst>
      <p:ext uri="{BB962C8B-B14F-4D97-AF65-F5344CB8AC3E}">
        <p14:creationId xmlns:p14="http://schemas.microsoft.com/office/powerpoint/2010/main" val="1223700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652588"/>
            <a:ext cx="8305800" cy="413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56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a:t>
            </a:r>
            <a:r>
              <a:rPr lang="en-US" dirty="0"/>
              <a:t>char uses 2 byte in java and what is \u0000 ?</a:t>
            </a:r>
            <a:br>
              <a:rPr lang="en-US" dirty="0"/>
            </a:br>
            <a:endParaRPr lang="en-US" dirty="0"/>
          </a:p>
        </p:txBody>
      </p:sp>
      <p:sp>
        <p:nvSpPr>
          <p:cNvPr id="3" name="Content Placeholder 2"/>
          <p:cNvSpPr>
            <a:spLocks noGrp="1"/>
          </p:cNvSpPr>
          <p:nvPr>
            <p:ph idx="1"/>
          </p:nvPr>
        </p:nvSpPr>
        <p:spPr/>
        <p:txBody>
          <a:bodyPr/>
          <a:lstStyle/>
          <a:p>
            <a:r>
              <a:rPr lang="en-US" dirty="0"/>
              <a:t>It is because java uses Unicode system not ASCII code system. The \u0000 is the lowest range of Unicode system. </a:t>
            </a:r>
          </a:p>
        </p:txBody>
      </p:sp>
    </p:spTree>
    <p:extLst>
      <p:ext uri="{BB962C8B-B14F-4D97-AF65-F5344CB8AC3E}">
        <p14:creationId xmlns:p14="http://schemas.microsoft.com/office/powerpoint/2010/main" val="2112527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Unicode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1679643"/>
              </p:ext>
            </p:extLst>
          </p:nvPr>
        </p:nvGraphicFramePr>
        <p:xfrm>
          <a:off x="152400" y="3429000"/>
          <a:ext cx="7620000" cy="1737360"/>
        </p:xfrm>
        <a:graphic>
          <a:graphicData uri="http://schemas.openxmlformats.org/drawingml/2006/table">
            <a:tbl>
              <a:tblPr/>
              <a:tblGrid>
                <a:gridCol w="7620000"/>
              </a:tblGrid>
              <a:tr h="588579">
                <a:tc>
                  <a:txBody>
                    <a:bodyPr/>
                    <a:lstStyle/>
                    <a:p>
                      <a:pPr>
                        <a:buFont typeface="+mj-lt"/>
                        <a:buNone/>
                      </a:pPr>
                      <a:r>
                        <a:rPr lang="en-US" b="1" dirty="0">
                          <a:solidFill>
                            <a:srgbClr val="000000"/>
                          </a:solidFill>
                          <a:effectLst/>
                          <a:latin typeface="verdana"/>
                        </a:rPr>
                        <a:t>This caused two problems</a:t>
                      </a:r>
                      <a:r>
                        <a:rPr lang="en-US" b="1" dirty="0" smtClean="0">
                          <a:solidFill>
                            <a:srgbClr val="000000"/>
                          </a:solidFill>
                          <a:effectLst/>
                          <a:latin typeface="verdana"/>
                        </a:rPr>
                        <a:t>: 1. </a:t>
                      </a:r>
                      <a:r>
                        <a:rPr lang="en-US" dirty="0" smtClean="0">
                          <a:solidFill>
                            <a:srgbClr val="000000"/>
                          </a:solidFill>
                          <a:effectLst/>
                          <a:latin typeface="verdana"/>
                        </a:rPr>
                        <a:t>A </a:t>
                      </a:r>
                      <a:r>
                        <a:rPr lang="en-US" dirty="0">
                          <a:solidFill>
                            <a:srgbClr val="000000"/>
                          </a:solidFill>
                          <a:effectLst/>
                          <a:latin typeface="verdana"/>
                        </a:rPr>
                        <a:t>particular code value corresponds to different letters in the various language standards.</a:t>
                      </a:r>
                    </a:p>
                    <a:p>
                      <a:pPr>
                        <a:buFont typeface="+mj-lt"/>
                        <a:buNone/>
                      </a:pPr>
                      <a:r>
                        <a:rPr lang="en-US" dirty="0" smtClean="0">
                          <a:solidFill>
                            <a:srgbClr val="000000"/>
                          </a:solidFill>
                          <a:effectLst/>
                          <a:latin typeface="verdana"/>
                        </a:rPr>
                        <a:t>2. The </a:t>
                      </a:r>
                      <a:r>
                        <a:rPr lang="en-US" dirty="0">
                          <a:solidFill>
                            <a:srgbClr val="000000"/>
                          </a:solidFill>
                          <a:effectLst/>
                          <a:latin typeface="verdana"/>
                        </a:rPr>
                        <a:t>encodings for languages with large character sets have variable </a:t>
                      </a:r>
                      <a:r>
                        <a:rPr lang="en-US" dirty="0" err="1">
                          <a:solidFill>
                            <a:srgbClr val="000000"/>
                          </a:solidFill>
                          <a:effectLst/>
                          <a:latin typeface="verdana"/>
                        </a:rPr>
                        <a:t>length.Some</a:t>
                      </a:r>
                      <a:r>
                        <a:rPr lang="en-US" dirty="0">
                          <a:solidFill>
                            <a:srgbClr val="000000"/>
                          </a:solidFill>
                          <a:effectLst/>
                          <a:latin typeface="verdana"/>
                        </a:rPr>
                        <a:t> common characters are encoded as single bytes, other require two or more byte.</a:t>
                      </a:r>
                    </a:p>
                  </a:txBody>
                  <a:tcPr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3631882"/>
              </p:ext>
            </p:extLst>
          </p:nvPr>
        </p:nvGraphicFramePr>
        <p:xfrm>
          <a:off x="159327" y="1768550"/>
          <a:ext cx="7620000" cy="1722644"/>
        </p:xfrm>
        <a:graphic>
          <a:graphicData uri="http://schemas.openxmlformats.org/drawingml/2006/table">
            <a:tbl>
              <a:tblPr/>
              <a:tblGrid>
                <a:gridCol w="7620000"/>
              </a:tblGrid>
              <a:tr h="336331">
                <a:tc>
                  <a:txBody>
                    <a:bodyPr/>
                    <a:lstStyle/>
                    <a:p>
                      <a:r>
                        <a:rPr lang="en-US" sz="1700" dirty="0">
                          <a:solidFill>
                            <a:srgbClr val="000000"/>
                          </a:solidFill>
                          <a:effectLst/>
                          <a:latin typeface="verdana"/>
                        </a:rPr>
                        <a:t>Before Unicode, there were many language standards:</a:t>
                      </a:r>
                    </a:p>
                  </a:txBody>
                  <a:tcPr marL="84083" marR="84083" marT="42041" marB="42041" anchor="ctr">
                    <a:lnL>
                      <a:noFill/>
                    </a:lnL>
                    <a:lnR>
                      <a:noFill/>
                    </a:lnR>
                    <a:lnT>
                      <a:noFill/>
                    </a:lnT>
                    <a:lnB>
                      <a:noFill/>
                    </a:lnB>
                    <a:solidFill>
                      <a:srgbClr val="FFFFFF"/>
                    </a:solidFill>
                  </a:tcPr>
                </a:tc>
              </a:tr>
              <a:tr h="1345324">
                <a:tc>
                  <a:txBody>
                    <a:bodyPr/>
                    <a:lstStyle/>
                    <a:p>
                      <a:pPr>
                        <a:buFont typeface="Arial"/>
                        <a:buChar char="•"/>
                      </a:pPr>
                      <a:r>
                        <a:rPr lang="en-US" sz="1700" b="1" dirty="0">
                          <a:solidFill>
                            <a:srgbClr val="000000"/>
                          </a:solidFill>
                          <a:effectLst/>
                          <a:latin typeface="verdana"/>
                        </a:rPr>
                        <a:t>ASCII</a:t>
                      </a:r>
                      <a:r>
                        <a:rPr lang="en-US" sz="1700" dirty="0">
                          <a:solidFill>
                            <a:srgbClr val="000000"/>
                          </a:solidFill>
                          <a:effectLst/>
                          <a:latin typeface="verdana"/>
                        </a:rPr>
                        <a:t> (American Standard Code for Information Interchange) for the United States.</a:t>
                      </a:r>
                    </a:p>
                    <a:p>
                      <a:pPr>
                        <a:buFont typeface="Arial"/>
                        <a:buChar char="•"/>
                      </a:pPr>
                      <a:r>
                        <a:rPr lang="en-US" sz="1700" b="1" dirty="0">
                          <a:solidFill>
                            <a:srgbClr val="000000"/>
                          </a:solidFill>
                          <a:effectLst/>
                          <a:latin typeface="verdana"/>
                        </a:rPr>
                        <a:t>ISO 8859-1</a:t>
                      </a:r>
                      <a:r>
                        <a:rPr lang="en-US" sz="1700" dirty="0">
                          <a:solidFill>
                            <a:srgbClr val="000000"/>
                          </a:solidFill>
                          <a:effectLst/>
                          <a:latin typeface="verdana"/>
                        </a:rPr>
                        <a:t> for Western European Language.</a:t>
                      </a:r>
                    </a:p>
                    <a:p>
                      <a:pPr>
                        <a:buFont typeface="Arial"/>
                        <a:buChar char="•"/>
                      </a:pPr>
                      <a:r>
                        <a:rPr lang="en-US" sz="1700" b="1" dirty="0">
                          <a:solidFill>
                            <a:srgbClr val="000000"/>
                          </a:solidFill>
                          <a:effectLst/>
                          <a:latin typeface="verdana"/>
                        </a:rPr>
                        <a:t>KOI-8</a:t>
                      </a:r>
                      <a:r>
                        <a:rPr lang="en-US" sz="1700" dirty="0">
                          <a:solidFill>
                            <a:srgbClr val="000000"/>
                          </a:solidFill>
                          <a:effectLst/>
                          <a:latin typeface="verdana"/>
                        </a:rPr>
                        <a:t> for Russian.</a:t>
                      </a:r>
                    </a:p>
                    <a:p>
                      <a:pPr>
                        <a:buFont typeface="Arial"/>
                        <a:buChar char="•"/>
                      </a:pPr>
                      <a:r>
                        <a:rPr lang="en-US" sz="1700" b="1" dirty="0">
                          <a:solidFill>
                            <a:srgbClr val="000000"/>
                          </a:solidFill>
                          <a:effectLst/>
                          <a:latin typeface="verdana"/>
                        </a:rPr>
                        <a:t>GB18030 and BIG-5</a:t>
                      </a:r>
                      <a:r>
                        <a:rPr lang="en-US" sz="1700" dirty="0">
                          <a:solidFill>
                            <a:srgbClr val="000000"/>
                          </a:solidFill>
                          <a:effectLst/>
                          <a:latin typeface="verdana"/>
                        </a:rPr>
                        <a:t> for </a:t>
                      </a:r>
                      <a:r>
                        <a:rPr lang="en-US" sz="1700" dirty="0" err="1">
                          <a:solidFill>
                            <a:srgbClr val="000000"/>
                          </a:solidFill>
                          <a:effectLst/>
                          <a:latin typeface="verdana"/>
                        </a:rPr>
                        <a:t>chinese</a:t>
                      </a:r>
                      <a:r>
                        <a:rPr lang="en-US" sz="1700" dirty="0">
                          <a:solidFill>
                            <a:srgbClr val="000000"/>
                          </a:solidFill>
                          <a:effectLst/>
                          <a:latin typeface="verdana"/>
                        </a:rPr>
                        <a:t>, and so on.</a:t>
                      </a:r>
                    </a:p>
                  </a:txBody>
                  <a:tcPr marL="84083" marR="84083" marT="42041" marB="42041" anchor="ctr">
                    <a:lnL>
                      <a:noFill/>
                    </a:lnL>
                    <a:lnR>
                      <a:noFill/>
                    </a:lnR>
                    <a:lnT>
                      <a:noFill/>
                    </a:lnT>
                    <a:lnB>
                      <a:noFill/>
                    </a:lnB>
                    <a:solidFill>
                      <a:srgbClr val="FFFFFF"/>
                    </a:solidFill>
                  </a:tcPr>
                </a:tc>
              </a:tr>
            </a:tbl>
          </a:graphicData>
        </a:graphic>
      </p:graphicFrame>
      <p:sp>
        <p:nvSpPr>
          <p:cNvPr id="8" name="Rectangle 7"/>
          <p:cNvSpPr/>
          <p:nvPr/>
        </p:nvSpPr>
        <p:spPr>
          <a:xfrm>
            <a:off x="152400" y="1143001"/>
            <a:ext cx="7848600" cy="646331"/>
          </a:xfrm>
          <a:prstGeom prst="rect">
            <a:avLst/>
          </a:prstGeom>
        </p:spPr>
        <p:txBody>
          <a:bodyPr wrap="square">
            <a:spAutoFit/>
          </a:bodyPr>
          <a:lstStyle/>
          <a:p>
            <a:r>
              <a:rPr lang="en-US" dirty="0"/>
              <a:t>Unicode is a universal international standard character encoding that is capable of representing most of the world's written languages.</a:t>
            </a:r>
          </a:p>
        </p:txBody>
      </p:sp>
      <p:graphicFrame>
        <p:nvGraphicFramePr>
          <p:cNvPr id="9" name="Table 8"/>
          <p:cNvGraphicFramePr>
            <a:graphicFrameLocks noGrp="1"/>
          </p:cNvGraphicFramePr>
          <p:nvPr>
            <p:extLst>
              <p:ext uri="{D42A27DB-BD31-4B8C-83A1-F6EECF244321}">
                <p14:modId xmlns:p14="http://schemas.microsoft.com/office/powerpoint/2010/main" val="4022816332"/>
              </p:ext>
            </p:extLst>
          </p:nvPr>
        </p:nvGraphicFramePr>
        <p:xfrm>
          <a:off x="34636" y="5105400"/>
          <a:ext cx="8347364" cy="1877145"/>
        </p:xfrm>
        <a:graphic>
          <a:graphicData uri="http://schemas.openxmlformats.org/drawingml/2006/table">
            <a:tbl>
              <a:tblPr/>
              <a:tblGrid>
                <a:gridCol w="8347364"/>
              </a:tblGrid>
              <a:tr h="588579">
                <a:tc>
                  <a:txBody>
                    <a:bodyPr/>
                    <a:lstStyle/>
                    <a:p>
                      <a:r>
                        <a:rPr lang="en-US" sz="1700" dirty="0">
                          <a:solidFill>
                            <a:srgbClr val="000000"/>
                          </a:solidFill>
                          <a:effectLst/>
                          <a:latin typeface="verdana"/>
                        </a:rPr>
                        <a:t>To solve these problems, a new language standard was developed i.e. Unicode System.</a:t>
                      </a:r>
                    </a:p>
                  </a:txBody>
                  <a:tcPr marL="84083" marR="84083" marT="42041" marB="42041" anchor="ctr">
                    <a:lnL>
                      <a:noFill/>
                    </a:lnL>
                    <a:lnR>
                      <a:noFill/>
                    </a:lnR>
                    <a:lnT>
                      <a:noFill/>
                    </a:lnT>
                    <a:lnB>
                      <a:noFill/>
                    </a:lnB>
                    <a:solidFill>
                      <a:srgbClr val="FFFFFF"/>
                    </a:solidFill>
                  </a:tcPr>
                </a:tc>
              </a:tr>
              <a:tr h="588579">
                <a:tc>
                  <a:txBody>
                    <a:bodyPr/>
                    <a:lstStyle/>
                    <a:p>
                      <a:r>
                        <a:rPr lang="en-US" sz="1700" dirty="0">
                          <a:solidFill>
                            <a:srgbClr val="000000"/>
                          </a:solidFill>
                          <a:effectLst/>
                          <a:latin typeface="verdana"/>
                        </a:rPr>
                        <a:t>In </a:t>
                      </a:r>
                      <a:r>
                        <a:rPr lang="en-US" sz="1700" dirty="0" err="1">
                          <a:solidFill>
                            <a:srgbClr val="000000"/>
                          </a:solidFill>
                          <a:effectLst/>
                          <a:latin typeface="verdana"/>
                        </a:rPr>
                        <a:t>unicode</a:t>
                      </a:r>
                      <a:r>
                        <a:rPr lang="en-US" sz="1700" dirty="0">
                          <a:solidFill>
                            <a:srgbClr val="000000"/>
                          </a:solidFill>
                          <a:effectLst/>
                          <a:latin typeface="verdana"/>
                        </a:rPr>
                        <a:t>, character holds 2 byte, so java also uses 2 byte for characters.</a:t>
                      </a:r>
                    </a:p>
                  </a:txBody>
                  <a:tcPr marL="84083" marR="84083" marT="42041" marB="42041" anchor="ctr">
                    <a:lnL>
                      <a:noFill/>
                    </a:lnL>
                    <a:lnR>
                      <a:noFill/>
                    </a:lnR>
                    <a:lnT>
                      <a:noFill/>
                    </a:lnT>
                    <a:lnB>
                      <a:noFill/>
                    </a:lnB>
                    <a:solidFill>
                      <a:srgbClr val="FFFFFF"/>
                    </a:solidFill>
                  </a:tcPr>
                </a:tc>
              </a:tr>
              <a:tr h="336331">
                <a:tc>
                  <a:txBody>
                    <a:bodyPr/>
                    <a:lstStyle/>
                    <a:p>
                      <a:r>
                        <a:rPr lang="en-US" sz="1700" b="1" dirty="0">
                          <a:solidFill>
                            <a:srgbClr val="000000"/>
                          </a:solidFill>
                          <a:effectLst/>
                          <a:latin typeface="verdana"/>
                        </a:rPr>
                        <a:t>lowest value:</a:t>
                      </a:r>
                      <a:r>
                        <a:rPr lang="en-US" sz="1700" dirty="0">
                          <a:solidFill>
                            <a:srgbClr val="000000"/>
                          </a:solidFill>
                          <a:effectLst/>
                          <a:latin typeface="verdana"/>
                        </a:rPr>
                        <a:t>\u0000</a:t>
                      </a:r>
                    </a:p>
                  </a:txBody>
                  <a:tcPr marL="84083" marR="84083" marT="42041" marB="42041" anchor="ctr">
                    <a:lnL>
                      <a:noFill/>
                    </a:lnL>
                    <a:lnR>
                      <a:noFill/>
                    </a:lnR>
                    <a:lnT>
                      <a:noFill/>
                    </a:lnT>
                    <a:lnB>
                      <a:noFill/>
                    </a:lnB>
                    <a:solidFill>
                      <a:srgbClr val="FFFFFF"/>
                    </a:solidFill>
                  </a:tcPr>
                </a:tc>
              </a:tr>
              <a:tr h="336331">
                <a:tc>
                  <a:txBody>
                    <a:bodyPr/>
                    <a:lstStyle/>
                    <a:p>
                      <a:r>
                        <a:rPr lang="en-US" sz="1700" b="1" dirty="0">
                          <a:solidFill>
                            <a:srgbClr val="000000"/>
                          </a:solidFill>
                          <a:effectLst/>
                          <a:latin typeface="verdana"/>
                        </a:rPr>
                        <a:t>highest value:</a:t>
                      </a:r>
                      <a:r>
                        <a:rPr lang="en-US" sz="1700" dirty="0">
                          <a:solidFill>
                            <a:srgbClr val="000000"/>
                          </a:solidFill>
                          <a:effectLst/>
                          <a:latin typeface="verdana"/>
                        </a:rPr>
                        <a:t>\</a:t>
                      </a:r>
                      <a:r>
                        <a:rPr lang="en-US" sz="1700" dirty="0" err="1">
                          <a:solidFill>
                            <a:srgbClr val="000000"/>
                          </a:solidFill>
                          <a:effectLst/>
                          <a:latin typeface="verdana"/>
                        </a:rPr>
                        <a:t>uFFFF</a:t>
                      </a:r>
                      <a:endParaRPr lang="en-US" sz="1700" dirty="0">
                        <a:solidFill>
                          <a:srgbClr val="000000"/>
                        </a:solidFill>
                        <a:effectLst/>
                        <a:latin typeface="verdana"/>
                      </a:endParaRPr>
                    </a:p>
                  </a:txBody>
                  <a:tcPr marL="84083" marR="84083" marT="42041" marB="42041"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129587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conversions</a:t>
            </a:r>
            <a:endParaRPr lang="en-US" dirty="0"/>
          </a:p>
        </p:txBody>
      </p:sp>
      <p:sp>
        <p:nvSpPr>
          <p:cNvPr id="3" name="Content Placeholder 2"/>
          <p:cNvSpPr>
            <a:spLocks noGrp="1"/>
          </p:cNvSpPr>
          <p:nvPr>
            <p:ph idx="1"/>
          </p:nvPr>
        </p:nvSpPr>
        <p:spPr/>
        <p:txBody>
          <a:bodyPr/>
          <a:lstStyle/>
          <a:p>
            <a:r>
              <a:rPr lang="en-US" dirty="0"/>
              <a:t>When you assign value of one data type to another, the two types might not be compatible with each other. If the data types are compatible, then Java will perform the conversion automatically known as Automatic Type Conversion and if not then they need to be casted or converted explicitly. For example, assigning an </a:t>
            </a:r>
            <a:r>
              <a:rPr lang="en-US" dirty="0" err="1"/>
              <a:t>int</a:t>
            </a:r>
            <a:r>
              <a:rPr lang="en-US" dirty="0"/>
              <a:t> value to a long variable.</a:t>
            </a:r>
          </a:p>
        </p:txBody>
      </p:sp>
    </p:spTree>
    <p:extLst>
      <p:ext uri="{BB962C8B-B14F-4D97-AF65-F5344CB8AC3E}">
        <p14:creationId xmlns:p14="http://schemas.microsoft.com/office/powerpoint/2010/main" val="3994980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Widening or Automatic Type Conversion</a:t>
            </a:r>
            <a:endParaRPr lang="en-US" dirty="0"/>
          </a:p>
        </p:txBody>
      </p:sp>
      <p:sp>
        <p:nvSpPr>
          <p:cNvPr id="3" name="Content Placeholder 2"/>
          <p:cNvSpPr>
            <a:spLocks noGrp="1"/>
          </p:cNvSpPr>
          <p:nvPr>
            <p:ph idx="1"/>
          </p:nvPr>
        </p:nvSpPr>
        <p:spPr>
          <a:xfrm>
            <a:off x="381000" y="1447800"/>
            <a:ext cx="8229600" cy="4525963"/>
          </a:xfrm>
        </p:spPr>
        <p:txBody>
          <a:bodyPr>
            <a:normAutofit fontScale="92500" lnSpcReduction="20000"/>
          </a:bodyPr>
          <a:lstStyle/>
          <a:p>
            <a:pPr fontAlgn="base"/>
            <a:r>
              <a:rPr lang="en-US" dirty="0"/>
              <a:t>Widening conversion takes place when two data types are automatically converted. This happens when:</a:t>
            </a:r>
          </a:p>
          <a:p>
            <a:pPr marL="514350" indent="-514350" fontAlgn="base">
              <a:buAutoNum type="arabicPeriod"/>
            </a:pPr>
            <a:r>
              <a:rPr lang="en-US" dirty="0" smtClean="0"/>
              <a:t>The </a:t>
            </a:r>
            <a:r>
              <a:rPr lang="en-US" dirty="0"/>
              <a:t>two data types are </a:t>
            </a:r>
            <a:r>
              <a:rPr lang="en-US" dirty="0" smtClean="0"/>
              <a:t>compatible.</a:t>
            </a:r>
          </a:p>
          <a:p>
            <a:pPr marL="514350" indent="-514350" fontAlgn="base">
              <a:buAutoNum type="arabicPeriod"/>
            </a:pPr>
            <a:r>
              <a:rPr lang="en-US" dirty="0" smtClean="0"/>
              <a:t>When </a:t>
            </a:r>
            <a:r>
              <a:rPr lang="en-US" dirty="0"/>
              <a:t>we assign value of a smaller data type to a bigger data type.</a:t>
            </a:r>
          </a:p>
          <a:p>
            <a:pPr marL="0" indent="0" fontAlgn="base">
              <a:buNone/>
            </a:pPr>
            <a:r>
              <a:rPr lang="en-US" dirty="0"/>
              <a:t>For Example, in java the numeric data types are compatible with each other but no automatic conversion is supported from numeric type to char or </a:t>
            </a:r>
            <a:r>
              <a:rPr lang="en-US" dirty="0" err="1"/>
              <a:t>boolean</a:t>
            </a:r>
            <a:r>
              <a:rPr lang="en-US" dirty="0"/>
              <a:t>. Also, char and </a:t>
            </a:r>
            <a:r>
              <a:rPr lang="en-US" dirty="0" err="1"/>
              <a:t>boolean</a:t>
            </a:r>
            <a:r>
              <a:rPr lang="en-US" dirty="0"/>
              <a:t> are not compatible with each other.</a:t>
            </a:r>
          </a:p>
          <a:p>
            <a:endParaRPr lang="en-US" dirty="0"/>
          </a:p>
        </p:txBody>
      </p:sp>
      <p:pic>
        <p:nvPicPr>
          <p:cNvPr id="1026" name="Picture 2" descr="http://cdncontribute.geeksforgeeks.org/wp-content/uploads/Widening-or-Automatic-Type-Conver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5742997"/>
            <a:ext cx="5724525" cy="105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98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Narrowing or Explicit Conversion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fontAlgn="base">
              <a:buNone/>
            </a:pPr>
            <a:r>
              <a:rPr lang="en-US" dirty="0" smtClean="0"/>
              <a:t>If </a:t>
            </a:r>
            <a:r>
              <a:rPr lang="en-US" dirty="0"/>
              <a:t>we want to assign a value of larger data type to a smaller data type we perform explicit type casting or narrowing.</a:t>
            </a:r>
          </a:p>
          <a:p>
            <a:pPr fontAlgn="base"/>
            <a:r>
              <a:rPr lang="en-US" dirty="0"/>
              <a:t>This is useful for incompatible data types where automatic conversion cannot be done.</a:t>
            </a:r>
          </a:p>
          <a:p>
            <a:pPr fontAlgn="base"/>
            <a:r>
              <a:rPr lang="en-US" dirty="0"/>
              <a:t>Here, target-type specifies the desired type to convert the specified value to.</a:t>
            </a:r>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410200"/>
            <a:ext cx="5457825"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29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705</TotalTime>
  <Words>763</Words>
  <Application>Microsoft Office PowerPoint</Application>
  <PresentationFormat>On-screen Show (4:3)</PresentationFormat>
  <Paragraphs>141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Data types in Java</vt:lpstr>
      <vt:lpstr>Java Primitive Data Types </vt:lpstr>
      <vt:lpstr>PowerPoint Presentation</vt:lpstr>
      <vt:lpstr> Why char uses 2 byte in java and what is \u0000 ? </vt:lpstr>
      <vt:lpstr>Unicode System</vt:lpstr>
      <vt:lpstr>Type conversions</vt:lpstr>
      <vt:lpstr>Widening or Automatic Type Conversion</vt:lpstr>
      <vt:lpstr>Narrowing or Explicit Conversion </vt:lpstr>
      <vt:lpstr>Type promotion in Expressions </vt:lpstr>
      <vt:lpstr>Examples</vt:lpstr>
      <vt:lpstr>Examples</vt:lpstr>
      <vt:lpstr>Operators</vt:lpstr>
      <vt:lpstr>PowerPoint Presentation</vt:lpstr>
      <vt:lpstr>PowerPoint Presentation</vt:lpstr>
      <vt:lpstr>Example</vt:lpstr>
      <vt:lpstr> Example 3</vt:lpstr>
      <vt:lpstr> Example 4</vt:lpstr>
      <vt:lpstr>&gt;&gt; vs &gt;&gt;&gt; Example 5</vt:lpstr>
      <vt:lpstr>Logical &amp;&amp; and Bitwise &amp; </vt:lpstr>
      <vt:lpstr>Example 6</vt:lpstr>
      <vt:lpstr>Java Assignment Operator Example 7</vt:lpstr>
      <vt:lpstr>Example  8(adding short)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2019-08-01T04:12:10Z</dcterms:created>
  <dcterms:modified xsi:type="dcterms:W3CDTF">2019-08-07T11:03:08Z</dcterms:modified>
</cp:coreProperties>
</file>