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4" r:id="rId2"/>
    <p:sldId id="286" r:id="rId3"/>
    <p:sldId id="287" r:id="rId4"/>
    <p:sldId id="288" r:id="rId5"/>
    <p:sldId id="289" r:id="rId6"/>
    <p:sldId id="290" r:id="rId7"/>
    <p:sldId id="291" r:id="rId8"/>
    <p:sldId id="292" r:id="rId9"/>
    <p:sldId id="285" r:id="rId10"/>
    <p:sldId id="257" r:id="rId11"/>
    <p:sldId id="258" r:id="rId12"/>
    <p:sldId id="259" r:id="rId13"/>
    <p:sldId id="260" r:id="rId14"/>
    <p:sldId id="261" r:id="rId15"/>
    <p:sldId id="293" r:id="rId16"/>
    <p:sldId id="294" r:id="rId17"/>
    <p:sldId id="262" r:id="rId18"/>
    <p:sldId id="263" r:id="rId19"/>
    <p:sldId id="301" r:id="rId20"/>
    <p:sldId id="295" r:id="rId21"/>
    <p:sldId id="296" r:id="rId22"/>
    <p:sldId id="297" r:id="rId23"/>
    <p:sldId id="298" r:id="rId24"/>
    <p:sldId id="264" r:id="rId25"/>
    <p:sldId id="299" r:id="rId26"/>
    <p:sldId id="302" r:id="rId27"/>
    <p:sldId id="300" r:id="rId28"/>
    <p:sldId id="276" r:id="rId29"/>
    <p:sldId id="266" r:id="rId30"/>
    <p:sldId id="283" r:id="rId31"/>
    <p:sldId id="267" r:id="rId32"/>
    <p:sldId id="272" r:id="rId33"/>
    <p:sldId id="269" r:id="rId34"/>
    <p:sldId id="270" r:id="rId35"/>
    <p:sldId id="273" r:id="rId36"/>
    <p:sldId id="274" r:id="rId37"/>
    <p:sldId id="275" r:id="rId38"/>
    <p:sldId id="277" r:id="rId39"/>
    <p:sldId id="278" r:id="rId40"/>
    <p:sldId id="279" r:id="rId41"/>
    <p:sldId id="280" r:id="rId42"/>
    <p:sldId id="281" r:id="rId43"/>
    <p:sldId id="282"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1494" y="-1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3851091-0A52-4588-BBCD-7B4EEEA2640A}" type="datetimeFigureOut">
              <a:rPr lang="en-US" smtClean="0"/>
              <a:t>10/7/2019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83EB61-4C0A-4CEC-AEFB-D49532FFD712}" type="slidenum">
              <a:rPr lang="en-US" smtClean="0"/>
              <a:t>‹#›</a:t>
            </a:fld>
            <a:endParaRPr lang="en-US"/>
          </a:p>
        </p:txBody>
      </p:sp>
    </p:spTree>
    <p:extLst>
      <p:ext uri="{BB962C8B-B14F-4D97-AF65-F5344CB8AC3E}">
        <p14:creationId xmlns:p14="http://schemas.microsoft.com/office/powerpoint/2010/main" val="4257765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851091-0A52-4588-BBCD-7B4EEEA2640A}" type="datetimeFigureOut">
              <a:rPr lang="en-US" smtClean="0"/>
              <a:t>10/7/2019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83EB61-4C0A-4CEC-AEFB-D49532FFD712}" type="slidenum">
              <a:rPr lang="en-US" smtClean="0"/>
              <a:t>‹#›</a:t>
            </a:fld>
            <a:endParaRPr lang="en-US"/>
          </a:p>
        </p:txBody>
      </p:sp>
    </p:spTree>
    <p:extLst>
      <p:ext uri="{BB962C8B-B14F-4D97-AF65-F5344CB8AC3E}">
        <p14:creationId xmlns:p14="http://schemas.microsoft.com/office/powerpoint/2010/main" val="1176290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851091-0A52-4588-BBCD-7B4EEEA2640A}" type="datetimeFigureOut">
              <a:rPr lang="en-US" smtClean="0"/>
              <a:t>10/7/2019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83EB61-4C0A-4CEC-AEFB-D49532FFD712}" type="slidenum">
              <a:rPr lang="en-US" smtClean="0"/>
              <a:t>‹#›</a:t>
            </a:fld>
            <a:endParaRPr lang="en-US"/>
          </a:p>
        </p:txBody>
      </p:sp>
    </p:spTree>
    <p:extLst>
      <p:ext uri="{BB962C8B-B14F-4D97-AF65-F5344CB8AC3E}">
        <p14:creationId xmlns:p14="http://schemas.microsoft.com/office/powerpoint/2010/main" val="2742303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851091-0A52-4588-BBCD-7B4EEEA2640A}" type="datetimeFigureOut">
              <a:rPr lang="en-US" smtClean="0"/>
              <a:t>10/7/2019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83EB61-4C0A-4CEC-AEFB-D49532FFD712}" type="slidenum">
              <a:rPr lang="en-US" smtClean="0"/>
              <a:t>‹#›</a:t>
            </a:fld>
            <a:endParaRPr lang="en-US"/>
          </a:p>
        </p:txBody>
      </p:sp>
    </p:spTree>
    <p:extLst>
      <p:ext uri="{BB962C8B-B14F-4D97-AF65-F5344CB8AC3E}">
        <p14:creationId xmlns:p14="http://schemas.microsoft.com/office/powerpoint/2010/main" val="303733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851091-0A52-4588-BBCD-7B4EEEA2640A}" type="datetimeFigureOut">
              <a:rPr lang="en-US" smtClean="0"/>
              <a:t>10/7/2019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83EB61-4C0A-4CEC-AEFB-D49532FFD712}" type="slidenum">
              <a:rPr lang="en-US" smtClean="0"/>
              <a:t>‹#›</a:t>
            </a:fld>
            <a:endParaRPr lang="en-US"/>
          </a:p>
        </p:txBody>
      </p:sp>
    </p:spTree>
    <p:extLst>
      <p:ext uri="{BB962C8B-B14F-4D97-AF65-F5344CB8AC3E}">
        <p14:creationId xmlns:p14="http://schemas.microsoft.com/office/powerpoint/2010/main" val="3642805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3851091-0A52-4588-BBCD-7B4EEEA2640A}" type="datetimeFigureOut">
              <a:rPr lang="en-US" smtClean="0"/>
              <a:t>10/7/2019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83EB61-4C0A-4CEC-AEFB-D49532FFD712}" type="slidenum">
              <a:rPr lang="en-US" smtClean="0"/>
              <a:t>‹#›</a:t>
            </a:fld>
            <a:endParaRPr lang="en-US"/>
          </a:p>
        </p:txBody>
      </p:sp>
    </p:spTree>
    <p:extLst>
      <p:ext uri="{BB962C8B-B14F-4D97-AF65-F5344CB8AC3E}">
        <p14:creationId xmlns:p14="http://schemas.microsoft.com/office/powerpoint/2010/main" val="958953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3851091-0A52-4588-BBCD-7B4EEEA2640A}" type="datetimeFigureOut">
              <a:rPr lang="en-US" smtClean="0"/>
              <a:t>10/7/2019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83EB61-4C0A-4CEC-AEFB-D49532FFD712}" type="slidenum">
              <a:rPr lang="en-US" smtClean="0"/>
              <a:t>‹#›</a:t>
            </a:fld>
            <a:endParaRPr lang="en-US"/>
          </a:p>
        </p:txBody>
      </p:sp>
    </p:spTree>
    <p:extLst>
      <p:ext uri="{BB962C8B-B14F-4D97-AF65-F5344CB8AC3E}">
        <p14:creationId xmlns:p14="http://schemas.microsoft.com/office/powerpoint/2010/main" val="1895535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3851091-0A52-4588-BBCD-7B4EEEA2640A}" type="datetimeFigureOut">
              <a:rPr lang="en-US" smtClean="0"/>
              <a:t>10/7/2019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83EB61-4C0A-4CEC-AEFB-D49532FFD712}" type="slidenum">
              <a:rPr lang="en-US" smtClean="0"/>
              <a:t>‹#›</a:t>
            </a:fld>
            <a:endParaRPr lang="en-US"/>
          </a:p>
        </p:txBody>
      </p:sp>
    </p:spTree>
    <p:extLst>
      <p:ext uri="{BB962C8B-B14F-4D97-AF65-F5344CB8AC3E}">
        <p14:creationId xmlns:p14="http://schemas.microsoft.com/office/powerpoint/2010/main" val="3710879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851091-0A52-4588-BBCD-7B4EEEA2640A}" type="datetimeFigureOut">
              <a:rPr lang="en-US" smtClean="0"/>
              <a:t>10/7/2019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83EB61-4C0A-4CEC-AEFB-D49532FFD712}" type="slidenum">
              <a:rPr lang="en-US" smtClean="0"/>
              <a:t>‹#›</a:t>
            </a:fld>
            <a:endParaRPr lang="en-US"/>
          </a:p>
        </p:txBody>
      </p:sp>
    </p:spTree>
    <p:extLst>
      <p:ext uri="{BB962C8B-B14F-4D97-AF65-F5344CB8AC3E}">
        <p14:creationId xmlns:p14="http://schemas.microsoft.com/office/powerpoint/2010/main" val="1244543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851091-0A52-4588-BBCD-7B4EEEA2640A}" type="datetimeFigureOut">
              <a:rPr lang="en-US" smtClean="0"/>
              <a:t>10/7/2019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83EB61-4C0A-4CEC-AEFB-D49532FFD712}" type="slidenum">
              <a:rPr lang="en-US" smtClean="0"/>
              <a:t>‹#›</a:t>
            </a:fld>
            <a:endParaRPr lang="en-US"/>
          </a:p>
        </p:txBody>
      </p:sp>
    </p:spTree>
    <p:extLst>
      <p:ext uri="{BB962C8B-B14F-4D97-AF65-F5344CB8AC3E}">
        <p14:creationId xmlns:p14="http://schemas.microsoft.com/office/powerpoint/2010/main" val="1095160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851091-0A52-4588-BBCD-7B4EEEA2640A}" type="datetimeFigureOut">
              <a:rPr lang="en-US" smtClean="0"/>
              <a:t>10/7/2019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83EB61-4C0A-4CEC-AEFB-D49532FFD712}" type="slidenum">
              <a:rPr lang="en-US" smtClean="0"/>
              <a:t>‹#›</a:t>
            </a:fld>
            <a:endParaRPr lang="en-US"/>
          </a:p>
        </p:txBody>
      </p:sp>
    </p:spTree>
    <p:extLst>
      <p:ext uri="{BB962C8B-B14F-4D97-AF65-F5344CB8AC3E}">
        <p14:creationId xmlns:p14="http://schemas.microsoft.com/office/powerpoint/2010/main" val="1395440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851091-0A52-4588-BBCD-7B4EEEA2640A}" type="datetimeFigureOut">
              <a:rPr lang="en-US" smtClean="0"/>
              <a:t>10/7/2019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83EB61-4C0A-4CEC-AEFB-D49532FFD712}" type="slidenum">
              <a:rPr lang="en-US" smtClean="0"/>
              <a:t>‹#›</a:t>
            </a:fld>
            <a:endParaRPr lang="en-US"/>
          </a:p>
        </p:txBody>
      </p:sp>
    </p:spTree>
    <p:extLst>
      <p:ext uri="{BB962C8B-B14F-4D97-AF65-F5344CB8AC3E}">
        <p14:creationId xmlns:p14="http://schemas.microsoft.com/office/powerpoint/2010/main" val="28533081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Multithreading in java</a:t>
            </a:r>
            <a:endParaRPr lang="en-US" dirty="0"/>
          </a:p>
        </p:txBody>
      </p:sp>
      <p:sp>
        <p:nvSpPr>
          <p:cNvPr id="3" name="Content Placeholder 2"/>
          <p:cNvSpPr>
            <a:spLocks noGrp="1"/>
          </p:cNvSpPr>
          <p:nvPr>
            <p:ph idx="1"/>
          </p:nvPr>
        </p:nvSpPr>
        <p:spPr/>
        <p:txBody>
          <a:bodyPr>
            <a:normAutofit fontScale="85000" lnSpcReduction="20000"/>
          </a:bodyPr>
          <a:lstStyle/>
          <a:p>
            <a:r>
              <a:rPr lang="en-US" b="1" dirty="0"/>
              <a:t>Multithreading in java</a:t>
            </a:r>
            <a:r>
              <a:rPr lang="en-US" dirty="0"/>
              <a:t> is a process of executing multiple threads simultaneously.</a:t>
            </a:r>
          </a:p>
          <a:p>
            <a:r>
              <a:rPr lang="en-US" dirty="0"/>
              <a:t>Thread is basically a lightweight sub-process, a smallest unit of processing. Multiprocessing and multithreading, both are used to achieve multitasking.</a:t>
            </a:r>
          </a:p>
          <a:p>
            <a:r>
              <a:rPr lang="en-US" dirty="0"/>
              <a:t>But we use multithreading than multiprocessing because threads share a common memory area. They don't allocate separate memory area so saves memory, and context-switching between the threads takes less time than process.</a:t>
            </a:r>
          </a:p>
          <a:p>
            <a:r>
              <a:rPr lang="en-US" dirty="0"/>
              <a:t>Java Multithreading is mostly used in games, animation etc.</a:t>
            </a:r>
          </a:p>
          <a:p>
            <a:endParaRPr lang="en-US" dirty="0"/>
          </a:p>
        </p:txBody>
      </p:sp>
    </p:spTree>
    <p:extLst>
      <p:ext uri="{BB962C8B-B14F-4D97-AF65-F5344CB8AC3E}">
        <p14:creationId xmlns:p14="http://schemas.microsoft.com/office/powerpoint/2010/main" val="2425330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Thread class:</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a:t>Thread class provide constructors and methods to create and perform operations on a </a:t>
            </a:r>
            <a:r>
              <a:rPr lang="en-US" dirty="0" err="1"/>
              <a:t>thread.Thread</a:t>
            </a:r>
            <a:r>
              <a:rPr lang="en-US" dirty="0"/>
              <a:t> class extends Object class and implements Runnable interface.</a:t>
            </a:r>
            <a:endParaRPr lang="en-US" dirty="0" smtClean="0"/>
          </a:p>
          <a:p>
            <a:pPr marL="0" indent="0">
              <a:buNone/>
            </a:pPr>
            <a:r>
              <a:rPr lang="en-US" dirty="0" smtClean="0"/>
              <a:t>Commonly </a:t>
            </a:r>
            <a:r>
              <a:rPr lang="en-US" dirty="0"/>
              <a:t>used Constructors of Thread class:</a:t>
            </a:r>
          </a:p>
          <a:p>
            <a:pPr marL="0" indent="0">
              <a:buNone/>
            </a:pPr>
            <a:endParaRPr lang="en-US" dirty="0"/>
          </a:p>
        </p:txBody>
      </p:sp>
      <p:graphicFrame>
        <p:nvGraphicFramePr>
          <p:cNvPr id="15" name="Table 14"/>
          <p:cNvGraphicFramePr>
            <a:graphicFrameLocks noGrp="1"/>
          </p:cNvGraphicFramePr>
          <p:nvPr>
            <p:extLst>
              <p:ext uri="{D42A27DB-BD31-4B8C-83A1-F6EECF244321}">
                <p14:modId xmlns:p14="http://schemas.microsoft.com/office/powerpoint/2010/main" val="3262017796"/>
              </p:ext>
            </p:extLst>
          </p:nvPr>
        </p:nvGraphicFramePr>
        <p:xfrm>
          <a:off x="381000" y="4953000"/>
          <a:ext cx="8229600" cy="1188720"/>
        </p:xfrm>
        <a:graphic>
          <a:graphicData uri="http://schemas.openxmlformats.org/drawingml/2006/table">
            <a:tbl>
              <a:tblPr/>
              <a:tblGrid>
                <a:gridCol w="8229600"/>
              </a:tblGrid>
              <a:tr h="0">
                <a:tc>
                  <a:txBody>
                    <a:bodyPr/>
                    <a:lstStyle/>
                    <a:p>
                      <a:pPr>
                        <a:buFont typeface="Arial"/>
                        <a:buChar char="•"/>
                      </a:pPr>
                      <a:r>
                        <a:rPr lang="en-US" dirty="0">
                          <a:solidFill>
                            <a:srgbClr val="000000"/>
                          </a:solidFill>
                          <a:effectLst/>
                          <a:latin typeface="verdana"/>
                        </a:rPr>
                        <a:t>Thread()</a:t>
                      </a:r>
                    </a:p>
                    <a:p>
                      <a:pPr>
                        <a:buFont typeface="Arial"/>
                        <a:buChar char="•"/>
                      </a:pPr>
                      <a:r>
                        <a:rPr lang="en-US" dirty="0">
                          <a:solidFill>
                            <a:srgbClr val="000000"/>
                          </a:solidFill>
                          <a:effectLst/>
                          <a:latin typeface="verdana"/>
                        </a:rPr>
                        <a:t>Thread(String name)</a:t>
                      </a:r>
                    </a:p>
                    <a:p>
                      <a:pPr>
                        <a:buFont typeface="Arial"/>
                        <a:buChar char="•"/>
                      </a:pPr>
                      <a:r>
                        <a:rPr lang="en-US" dirty="0">
                          <a:solidFill>
                            <a:srgbClr val="000000"/>
                          </a:solidFill>
                          <a:effectLst/>
                          <a:latin typeface="verdana"/>
                        </a:rPr>
                        <a:t>Thread(Runnable r)</a:t>
                      </a:r>
                    </a:p>
                    <a:p>
                      <a:pPr>
                        <a:buFont typeface="Arial"/>
                        <a:buChar char="•"/>
                      </a:pPr>
                      <a:r>
                        <a:rPr lang="en-US" dirty="0">
                          <a:solidFill>
                            <a:srgbClr val="000000"/>
                          </a:solidFill>
                          <a:effectLst/>
                          <a:latin typeface="verdana"/>
                        </a:rPr>
                        <a:t>Thread(Runnable </a:t>
                      </a:r>
                      <a:r>
                        <a:rPr lang="en-US" dirty="0" err="1">
                          <a:solidFill>
                            <a:srgbClr val="000000"/>
                          </a:solidFill>
                          <a:effectLst/>
                          <a:latin typeface="verdana"/>
                        </a:rPr>
                        <a:t>r,String</a:t>
                      </a:r>
                      <a:r>
                        <a:rPr lang="en-US" dirty="0">
                          <a:solidFill>
                            <a:srgbClr val="000000"/>
                          </a:solidFill>
                          <a:effectLst/>
                          <a:latin typeface="verdana"/>
                        </a:rPr>
                        <a:t> name)</a:t>
                      </a:r>
                    </a:p>
                  </a:txBody>
                  <a:tcPr anchor="ctr">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14930190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Commonly used methods of Thread class:</a:t>
            </a:r>
            <a:br>
              <a:rPr lang="en-US" dirty="0"/>
            </a:br>
            <a:endParaRPr lang="en-US" dirty="0"/>
          </a:p>
        </p:txBody>
      </p:sp>
      <p:sp>
        <p:nvSpPr>
          <p:cNvPr id="3" name="Content Placeholder 2"/>
          <p:cNvSpPr>
            <a:spLocks noGrp="1"/>
          </p:cNvSpPr>
          <p:nvPr>
            <p:ph idx="1"/>
          </p:nvPr>
        </p:nvSpPr>
        <p:spPr/>
        <p:txBody>
          <a:bodyPr>
            <a:normAutofit fontScale="62500" lnSpcReduction="20000"/>
          </a:bodyPr>
          <a:lstStyle/>
          <a:p>
            <a:r>
              <a:rPr lang="en-US" b="1" dirty="0"/>
              <a:t>public void run(): </a:t>
            </a:r>
            <a:r>
              <a:rPr lang="en-US" dirty="0"/>
              <a:t>is used to perform action for a thread.</a:t>
            </a:r>
          </a:p>
          <a:p>
            <a:r>
              <a:rPr lang="en-US" b="1" dirty="0"/>
              <a:t>public void start(): </a:t>
            </a:r>
            <a:r>
              <a:rPr lang="en-US" dirty="0"/>
              <a:t>starts the execution of the </a:t>
            </a:r>
            <a:r>
              <a:rPr lang="en-US" dirty="0" err="1"/>
              <a:t>thread.JVM</a:t>
            </a:r>
            <a:r>
              <a:rPr lang="en-US" dirty="0"/>
              <a:t> calls the run() method on the thread.</a:t>
            </a:r>
          </a:p>
          <a:p>
            <a:r>
              <a:rPr lang="en-US" b="1" dirty="0"/>
              <a:t>public void sleep(long </a:t>
            </a:r>
            <a:r>
              <a:rPr lang="en-US" b="1" dirty="0" err="1"/>
              <a:t>miliseconds</a:t>
            </a:r>
            <a:r>
              <a:rPr lang="en-US" b="1" dirty="0"/>
              <a:t>): </a:t>
            </a:r>
            <a:r>
              <a:rPr lang="en-US" dirty="0"/>
              <a:t>Causes the currently executing thread to sleep (temporarily cease execution) for the specified number of milliseconds.</a:t>
            </a:r>
          </a:p>
          <a:p>
            <a:r>
              <a:rPr lang="en-US" b="1" dirty="0"/>
              <a:t>public void join(): </a:t>
            </a:r>
            <a:r>
              <a:rPr lang="en-US" dirty="0"/>
              <a:t>waits for a thread to die.</a:t>
            </a:r>
          </a:p>
          <a:p>
            <a:r>
              <a:rPr lang="en-US" b="1" dirty="0"/>
              <a:t>public void join(long </a:t>
            </a:r>
            <a:r>
              <a:rPr lang="en-US" b="1" dirty="0" err="1"/>
              <a:t>miliseconds</a:t>
            </a:r>
            <a:r>
              <a:rPr lang="en-US" b="1" dirty="0"/>
              <a:t>): </a:t>
            </a:r>
            <a:r>
              <a:rPr lang="en-US" dirty="0"/>
              <a:t>waits for a thread to die for the specified </a:t>
            </a:r>
            <a:r>
              <a:rPr lang="en-US" dirty="0" err="1"/>
              <a:t>miliseconds</a:t>
            </a:r>
            <a:r>
              <a:rPr lang="en-US" dirty="0"/>
              <a:t>.</a:t>
            </a:r>
          </a:p>
          <a:p>
            <a:r>
              <a:rPr lang="en-US" b="1" dirty="0"/>
              <a:t>public </a:t>
            </a:r>
            <a:r>
              <a:rPr lang="en-US" b="1" dirty="0" err="1"/>
              <a:t>int</a:t>
            </a:r>
            <a:r>
              <a:rPr lang="en-US" b="1" dirty="0"/>
              <a:t> </a:t>
            </a:r>
            <a:r>
              <a:rPr lang="en-US" b="1" dirty="0" err="1"/>
              <a:t>getPriority</a:t>
            </a:r>
            <a:r>
              <a:rPr lang="en-US" b="1" dirty="0"/>
              <a:t>(): </a:t>
            </a:r>
            <a:r>
              <a:rPr lang="en-US" dirty="0"/>
              <a:t>returns the priority of the thread.</a:t>
            </a:r>
          </a:p>
          <a:p>
            <a:r>
              <a:rPr lang="en-US" b="1" dirty="0"/>
              <a:t>public </a:t>
            </a:r>
            <a:r>
              <a:rPr lang="en-US" b="1" dirty="0" err="1"/>
              <a:t>int</a:t>
            </a:r>
            <a:r>
              <a:rPr lang="en-US" b="1" dirty="0"/>
              <a:t> </a:t>
            </a:r>
            <a:r>
              <a:rPr lang="en-US" b="1" dirty="0" err="1"/>
              <a:t>setPriority</a:t>
            </a:r>
            <a:r>
              <a:rPr lang="en-US" b="1" dirty="0"/>
              <a:t>(</a:t>
            </a:r>
            <a:r>
              <a:rPr lang="en-US" b="1" dirty="0" err="1"/>
              <a:t>int</a:t>
            </a:r>
            <a:r>
              <a:rPr lang="en-US" b="1" dirty="0"/>
              <a:t> priority): </a:t>
            </a:r>
            <a:r>
              <a:rPr lang="en-US" dirty="0"/>
              <a:t>changes the priority of the thread.</a:t>
            </a:r>
          </a:p>
          <a:p>
            <a:r>
              <a:rPr lang="en-US" b="1" dirty="0"/>
              <a:t>public String </a:t>
            </a:r>
            <a:r>
              <a:rPr lang="en-US" b="1" dirty="0" err="1"/>
              <a:t>getName</a:t>
            </a:r>
            <a:r>
              <a:rPr lang="en-US" b="1" dirty="0"/>
              <a:t>(): </a:t>
            </a:r>
            <a:r>
              <a:rPr lang="en-US" dirty="0"/>
              <a:t>returns the name of the thread.</a:t>
            </a:r>
          </a:p>
          <a:p>
            <a:r>
              <a:rPr lang="en-US" b="1" dirty="0"/>
              <a:t>public void </a:t>
            </a:r>
            <a:r>
              <a:rPr lang="en-US" b="1" dirty="0" err="1"/>
              <a:t>setName</a:t>
            </a:r>
            <a:r>
              <a:rPr lang="en-US" b="1" dirty="0"/>
              <a:t>(String name): </a:t>
            </a:r>
            <a:r>
              <a:rPr lang="en-US" dirty="0"/>
              <a:t>changes the name of the thread.</a:t>
            </a:r>
          </a:p>
          <a:p>
            <a:r>
              <a:rPr lang="en-US" b="1" dirty="0"/>
              <a:t>public Thread </a:t>
            </a:r>
            <a:r>
              <a:rPr lang="en-US" b="1" dirty="0" err="1"/>
              <a:t>currentThread</a:t>
            </a:r>
            <a:r>
              <a:rPr lang="en-US" b="1" dirty="0"/>
              <a:t>(): </a:t>
            </a:r>
            <a:r>
              <a:rPr lang="en-US" dirty="0"/>
              <a:t>returns the reference of currently executing thread.</a:t>
            </a:r>
          </a:p>
          <a:p>
            <a:endParaRPr lang="en-US" dirty="0"/>
          </a:p>
        </p:txBody>
      </p:sp>
    </p:spTree>
    <p:extLst>
      <p:ext uri="{BB962C8B-B14F-4D97-AF65-F5344CB8AC3E}">
        <p14:creationId xmlns:p14="http://schemas.microsoft.com/office/powerpoint/2010/main" val="15375472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Runnable </a:t>
            </a:r>
            <a:r>
              <a:rPr lang="en-US" dirty="0"/>
              <a:t>interface:</a:t>
            </a:r>
            <a:br>
              <a:rPr lang="en-US" dirty="0"/>
            </a:b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a:t>The Runnable interface should be implemented by any class whose instances are intended to be executed by a thread. Runnable interface have only one method named run</a:t>
            </a:r>
            <a:r>
              <a:rPr lang="en-US" dirty="0" smtClean="0"/>
              <a:t>().</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769700120"/>
              </p:ext>
            </p:extLst>
          </p:nvPr>
        </p:nvGraphicFramePr>
        <p:xfrm>
          <a:off x="482600" y="4267200"/>
          <a:ext cx="8229600" cy="365760"/>
        </p:xfrm>
        <a:graphic>
          <a:graphicData uri="http://schemas.openxmlformats.org/drawingml/2006/table">
            <a:tbl>
              <a:tblPr/>
              <a:tblGrid>
                <a:gridCol w="8229600"/>
              </a:tblGrid>
              <a:tr h="0">
                <a:tc>
                  <a:txBody>
                    <a:bodyPr/>
                    <a:lstStyle/>
                    <a:p>
                      <a:pPr>
                        <a:buFont typeface="+mj-lt"/>
                        <a:buAutoNum type="arabicPeriod"/>
                      </a:pPr>
                      <a:r>
                        <a:rPr lang="en-US" b="1" dirty="0">
                          <a:solidFill>
                            <a:srgbClr val="2F4F4F"/>
                          </a:solidFill>
                          <a:effectLst/>
                          <a:latin typeface="verdana"/>
                        </a:rPr>
                        <a:t>public void run(): </a:t>
                      </a:r>
                      <a:r>
                        <a:rPr lang="en-US" dirty="0">
                          <a:solidFill>
                            <a:srgbClr val="000000"/>
                          </a:solidFill>
                          <a:effectLst/>
                          <a:latin typeface="verdana"/>
                        </a:rPr>
                        <a:t>is used to perform action for a thread.</a:t>
                      </a:r>
                    </a:p>
                  </a:txBody>
                  <a:tcPr anchor="ctr">
                    <a:lnL>
                      <a:noFill/>
                    </a:lnL>
                    <a:lnR>
                      <a:noFill/>
                    </a:lnR>
                    <a:lnT>
                      <a:noFill/>
                    </a:lnT>
                    <a:lnB>
                      <a:noFill/>
                    </a:lnB>
                    <a:solidFill>
                      <a:srgbClr val="FFFFFF"/>
                    </a:solidFill>
                  </a:tcPr>
                </a:tc>
              </a:tr>
            </a:tbl>
          </a:graphicData>
        </a:graphic>
      </p:graphicFrame>
      <p:sp>
        <p:nvSpPr>
          <p:cNvPr id="7" name="Rectangle 3"/>
          <p:cNvSpPr>
            <a:spLocks noChangeArrowheads="1"/>
          </p:cNvSpPr>
          <p:nvPr/>
        </p:nvSpPr>
        <p:spPr bwMode="auto">
          <a:xfrm>
            <a:off x="457200" y="3695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2642313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Starting a thread:</a:t>
            </a:r>
            <a:br>
              <a:rPr lang="en-US" dirty="0"/>
            </a:br>
            <a:endParaRPr lang="en-US" dirty="0"/>
          </a:p>
        </p:txBody>
      </p:sp>
      <p:sp>
        <p:nvSpPr>
          <p:cNvPr id="3" name="Content Placeholder 2"/>
          <p:cNvSpPr>
            <a:spLocks noGrp="1"/>
          </p:cNvSpPr>
          <p:nvPr>
            <p:ph idx="1"/>
          </p:nvPr>
        </p:nvSpPr>
        <p:spPr/>
        <p:txBody>
          <a:bodyPr/>
          <a:lstStyle/>
          <a:p>
            <a:pPr marL="0" indent="0">
              <a:buNone/>
            </a:pPr>
            <a:r>
              <a:rPr lang="en-US" b="1" dirty="0"/>
              <a:t>start() method</a:t>
            </a:r>
            <a:r>
              <a:rPr lang="en-US" dirty="0"/>
              <a:t> of Thread class is used to start a newly created thread. It performs following tasks</a:t>
            </a:r>
            <a:r>
              <a:rPr lang="en-US" dirty="0" smtClean="0"/>
              <a:t>:</a:t>
            </a:r>
          </a:p>
          <a:p>
            <a:r>
              <a:rPr lang="en-US" dirty="0" smtClean="0"/>
              <a:t>A </a:t>
            </a:r>
            <a:r>
              <a:rPr lang="en-US" dirty="0"/>
              <a:t>new thread starts(with new </a:t>
            </a:r>
            <a:r>
              <a:rPr lang="en-US" dirty="0" err="1"/>
              <a:t>callstack</a:t>
            </a:r>
            <a:r>
              <a:rPr lang="en-US" dirty="0"/>
              <a:t>).</a:t>
            </a:r>
          </a:p>
          <a:p>
            <a:r>
              <a:rPr lang="en-US" dirty="0"/>
              <a:t>The thread moves from New state to the Runnable state.</a:t>
            </a:r>
          </a:p>
          <a:p>
            <a:r>
              <a:rPr lang="en-US" dirty="0"/>
              <a:t>When the thread gets a chance to execute, its target run() method will run.</a:t>
            </a:r>
          </a:p>
          <a:p>
            <a:endParaRPr lang="en-US" dirty="0"/>
          </a:p>
        </p:txBody>
      </p:sp>
    </p:spTree>
    <p:extLst>
      <p:ext uri="{BB962C8B-B14F-4D97-AF65-F5344CB8AC3E}">
        <p14:creationId xmlns:p14="http://schemas.microsoft.com/office/powerpoint/2010/main" val="24406443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a:t>
            </a:r>
            <a:endParaRPr lang="en-US" dirty="0"/>
          </a:p>
        </p:txBody>
      </p:sp>
      <p:sp>
        <p:nvSpPr>
          <p:cNvPr id="3" name="Content Placeholder 2"/>
          <p:cNvSpPr>
            <a:spLocks noGrp="1"/>
          </p:cNvSpPr>
          <p:nvPr>
            <p:ph idx="1"/>
          </p:nvPr>
        </p:nvSpPr>
        <p:spPr/>
        <p:txBody>
          <a:bodyPr/>
          <a:lstStyle/>
          <a:p>
            <a:pPr marL="0" indent="0">
              <a:buNone/>
            </a:pPr>
            <a:r>
              <a:rPr lang="en-US" b="1" dirty="0"/>
              <a:t>If you are not extending the Thread class</a:t>
            </a:r>
            <a:r>
              <a:rPr lang="en-US" b="1" dirty="0" smtClean="0"/>
              <a:t>, your </a:t>
            </a:r>
            <a:r>
              <a:rPr lang="en-US" b="1" dirty="0"/>
              <a:t>class object would not be treated as a thread object</a:t>
            </a:r>
            <a:r>
              <a:rPr lang="en-US" b="1" dirty="0" smtClean="0"/>
              <a:t>. So </a:t>
            </a:r>
            <a:r>
              <a:rPr lang="en-US" b="1" dirty="0"/>
              <a:t>you need to </a:t>
            </a:r>
            <a:r>
              <a:rPr lang="en-US" b="1" dirty="0" smtClean="0"/>
              <a:t>explicitly </a:t>
            </a:r>
            <a:r>
              <a:rPr lang="en-US" b="1" dirty="0"/>
              <a:t>create Thread class object</a:t>
            </a:r>
            <a:r>
              <a:rPr lang="en-US" b="1" dirty="0" smtClean="0"/>
              <a:t>. </a:t>
            </a:r>
            <a:r>
              <a:rPr lang="en-US" dirty="0" smtClean="0"/>
              <a:t>We </a:t>
            </a:r>
            <a:r>
              <a:rPr lang="en-US" dirty="0"/>
              <a:t>are passing the object of your class that implements Runnable so that your class run() method may execute.</a:t>
            </a:r>
          </a:p>
        </p:txBody>
      </p:sp>
    </p:spTree>
    <p:extLst>
      <p:ext uri="{BB962C8B-B14F-4D97-AF65-F5344CB8AC3E}">
        <p14:creationId xmlns:p14="http://schemas.microsoft.com/office/powerpoint/2010/main" val="31490477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1143000"/>
          </a:xfrm>
        </p:spPr>
        <p:txBody>
          <a:bodyPr>
            <a:normAutofit fontScale="90000"/>
          </a:bodyPr>
          <a:lstStyle/>
          <a:p>
            <a:r>
              <a:rPr lang="en-US" dirty="0" smtClean="0"/>
              <a:t/>
            </a:r>
            <a:br>
              <a:rPr lang="en-US" dirty="0" smtClean="0"/>
            </a:br>
            <a:r>
              <a:rPr lang="en-US" dirty="0" smtClean="0"/>
              <a:t>Java </a:t>
            </a:r>
            <a:r>
              <a:rPr lang="en-US" dirty="0"/>
              <a:t>Thread Example by extending Thread class</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pPr marL="0" lvl="0" indent="0">
              <a:buNone/>
            </a:pPr>
            <a:r>
              <a:rPr lang="en-US" b="1" dirty="0"/>
              <a:t>class</a:t>
            </a:r>
            <a:r>
              <a:rPr lang="en-US" dirty="0"/>
              <a:t> Multi </a:t>
            </a:r>
            <a:r>
              <a:rPr lang="en-US" b="1" dirty="0"/>
              <a:t>extends</a:t>
            </a:r>
            <a:r>
              <a:rPr lang="en-US" dirty="0"/>
              <a:t> Thread{  </a:t>
            </a:r>
          </a:p>
          <a:p>
            <a:pPr marL="0" lvl="0" indent="0">
              <a:buNone/>
            </a:pPr>
            <a:r>
              <a:rPr lang="en-US" b="1" dirty="0"/>
              <a:t>public</a:t>
            </a:r>
            <a:r>
              <a:rPr lang="en-US" dirty="0"/>
              <a:t> </a:t>
            </a:r>
            <a:r>
              <a:rPr lang="en-US" b="1" dirty="0"/>
              <a:t>void</a:t>
            </a:r>
            <a:r>
              <a:rPr lang="en-US" dirty="0"/>
              <a:t> run(){  </a:t>
            </a:r>
          </a:p>
          <a:p>
            <a:pPr marL="0" lvl="0" indent="0">
              <a:buNone/>
            </a:pPr>
            <a:r>
              <a:rPr lang="en-US" dirty="0" err="1"/>
              <a:t>System.out.println</a:t>
            </a:r>
            <a:r>
              <a:rPr lang="en-US" dirty="0"/>
              <a:t>("thread is running...");  </a:t>
            </a:r>
          </a:p>
          <a:p>
            <a:pPr marL="0" lvl="0" indent="0">
              <a:buNone/>
            </a:pPr>
            <a:r>
              <a:rPr lang="en-US" dirty="0"/>
              <a:t>}  </a:t>
            </a:r>
          </a:p>
          <a:p>
            <a:pPr marL="0" lvl="0" indent="0">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lvl="0" indent="0">
              <a:buNone/>
            </a:pPr>
            <a:r>
              <a:rPr lang="en-US" dirty="0"/>
              <a:t>Multi t1=</a:t>
            </a:r>
            <a:r>
              <a:rPr lang="en-US" b="1" dirty="0"/>
              <a:t>new</a:t>
            </a:r>
            <a:r>
              <a:rPr lang="en-US" dirty="0"/>
              <a:t> Multi();  </a:t>
            </a:r>
          </a:p>
          <a:p>
            <a:pPr marL="0" lvl="0" indent="0">
              <a:buNone/>
            </a:pPr>
            <a:r>
              <a:rPr lang="en-US" dirty="0"/>
              <a:t>t1.start();  </a:t>
            </a:r>
          </a:p>
          <a:p>
            <a:pPr marL="0" lvl="0" indent="0">
              <a:buNone/>
            </a:pPr>
            <a:r>
              <a:rPr lang="en-US" dirty="0"/>
              <a:t> }  </a:t>
            </a:r>
          </a:p>
          <a:p>
            <a:pPr marL="0" lvl="0" indent="0">
              <a:buNone/>
            </a:pPr>
            <a:r>
              <a:rPr lang="en-US" dirty="0"/>
              <a:t>}  </a:t>
            </a:r>
          </a:p>
          <a:p>
            <a:pPr marL="0" indent="0">
              <a:buNone/>
            </a:pPr>
            <a:endParaRPr lang="en-US" dirty="0"/>
          </a:p>
        </p:txBody>
      </p:sp>
    </p:spTree>
    <p:extLst>
      <p:ext uri="{BB962C8B-B14F-4D97-AF65-F5344CB8AC3E}">
        <p14:creationId xmlns:p14="http://schemas.microsoft.com/office/powerpoint/2010/main" val="23598846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Java </a:t>
            </a:r>
            <a:r>
              <a:rPr lang="en-US" dirty="0"/>
              <a:t>Thread Example by implementing Runnable interface</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pPr marL="0" lvl="0" indent="0">
              <a:buNone/>
            </a:pPr>
            <a:r>
              <a:rPr lang="en-US" b="1" dirty="0"/>
              <a:t>class</a:t>
            </a:r>
            <a:r>
              <a:rPr lang="en-US" dirty="0"/>
              <a:t> Multi3 </a:t>
            </a:r>
            <a:r>
              <a:rPr lang="en-US" b="1" dirty="0"/>
              <a:t>implements</a:t>
            </a:r>
            <a:r>
              <a:rPr lang="en-US" dirty="0"/>
              <a:t> Runnable{  </a:t>
            </a:r>
          </a:p>
          <a:p>
            <a:pPr marL="0" lvl="0" indent="0">
              <a:buNone/>
            </a:pPr>
            <a:r>
              <a:rPr lang="en-US" b="1" dirty="0"/>
              <a:t>public</a:t>
            </a:r>
            <a:r>
              <a:rPr lang="en-US" dirty="0"/>
              <a:t> </a:t>
            </a:r>
            <a:r>
              <a:rPr lang="en-US" b="1" dirty="0"/>
              <a:t>void</a:t>
            </a:r>
            <a:r>
              <a:rPr lang="en-US" dirty="0"/>
              <a:t> run(){  </a:t>
            </a:r>
          </a:p>
          <a:p>
            <a:pPr marL="0" lvl="0" indent="0">
              <a:buNone/>
            </a:pPr>
            <a:r>
              <a:rPr lang="en-US" dirty="0" err="1"/>
              <a:t>System.out.println</a:t>
            </a:r>
            <a:r>
              <a:rPr lang="en-US" dirty="0"/>
              <a:t>("thread is running...");  </a:t>
            </a:r>
          </a:p>
          <a:p>
            <a:pPr marL="0" lvl="0" indent="0">
              <a:buNone/>
            </a:pPr>
            <a:r>
              <a:rPr lang="en-US" dirty="0"/>
              <a:t>}  </a:t>
            </a:r>
          </a:p>
          <a:p>
            <a:pPr marL="0" lvl="0" indent="0">
              <a:buNone/>
            </a:pPr>
            <a:r>
              <a:rPr lang="en-US" dirty="0"/>
              <a:t>  </a:t>
            </a:r>
          </a:p>
          <a:p>
            <a:pPr marL="0" lvl="0" indent="0">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lvl="0" indent="0">
              <a:buNone/>
            </a:pPr>
            <a:r>
              <a:rPr lang="en-US" dirty="0"/>
              <a:t>Multi3 m1=</a:t>
            </a:r>
            <a:r>
              <a:rPr lang="en-US" b="1" dirty="0"/>
              <a:t>new</a:t>
            </a:r>
            <a:r>
              <a:rPr lang="en-US" dirty="0"/>
              <a:t> Multi3();  </a:t>
            </a:r>
          </a:p>
          <a:p>
            <a:pPr marL="0" lvl="0" indent="0">
              <a:buNone/>
            </a:pPr>
            <a:r>
              <a:rPr lang="en-US" dirty="0"/>
              <a:t>Thread t1 =</a:t>
            </a:r>
            <a:r>
              <a:rPr lang="en-US" b="1" dirty="0"/>
              <a:t>new</a:t>
            </a:r>
            <a:r>
              <a:rPr lang="en-US" dirty="0"/>
              <a:t> Thread(m1);  </a:t>
            </a:r>
          </a:p>
          <a:p>
            <a:pPr marL="0" lvl="0" indent="0">
              <a:buNone/>
            </a:pPr>
            <a:r>
              <a:rPr lang="en-US" dirty="0"/>
              <a:t>t1.start();  </a:t>
            </a:r>
          </a:p>
          <a:p>
            <a:pPr marL="0" lvl="0" indent="0">
              <a:buNone/>
            </a:pPr>
            <a:r>
              <a:rPr lang="en-US" dirty="0"/>
              <a:t> }  </a:t>
            </a:r>
          </a:p>
          <a:p>
            <a:pPr marL="0" lvl="0" indent="0">
              <a:buNone/>
            </a:pPr>
            <a:r>
              <a:rPr lang="en-US" dirty="0"/>
              <a:t>}  </a:t>
            </a:r>
          </a:p>
          <a:p>
            <a:pPr marL="0" indent="0">
              <a:buNone/>
            </a:pPr>
            <a:endParaRPr lang="en-US" dirty="0"/>
          </a:p>
        </p:txBody>
      </p:sp>
    </p:spTree>
    <p:extLst>
      <p:ext uri="{BB962C8B-B14F-4D97-AF65-F5344CB8AC3E}">
        <p14:creationId xmlns:p14="http://schemas.microsoft.com/office/powerpoint/2010/main" val="20025757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Thread Scheduler in Java</a:t>
            </a:r>
            <a:br>
              <a:rPr lang="en-US" dirty="0"/>
            </a:br>
            <a:endParaRPr lang="en-US" dirty="0"/>
          </a:p>
        </p:txBody>
      </p:sp>
      <p:sp>
        <p:nvSpPr>
          <p:cNvPr id="3" name="Content Placeholder 2"/>
          <p:cNvSpPr>
            <a:spLocks noGrp="1"/>
          </p:cNvSpPr>
          <p:nvPr>
            <p:ph idx="1"/>
          </p:nvPr>
        </p:nvSpPr>
        <p:spPr>
          <a:xfrm>
            <a:off x="457200" y="1600200"/>
            <a:ext cx="8229600" cy="5257800"/>
          </a:xfrm>
        </p:spPr>
        <p:txBody>
          <a:bodyPr>
            <a:normAutofit fontScale="77500" lnSpcReduction="20000"/>
          </a:bodyPr>
          <a:lstStyle/>
          <a:p>
            <a:r>
              <a:rPr lang="en-US" b="1" dirty="0"/>
              <a:t>Thread scheduler</a:t>
            </a:r>
            <a:r>
              <a:rPr lang="en-US" dirty="0"/>
              <a:t> in java is the part of the JVM that decides which thread should run.</a:t>
            </a:r>
          </a:p>
          <a:p>
            <a:r>
              <a:rPr lang="en-US" dirty="0"/>
              <a:t>There is no guarantee that which runnable thread will be chosen to run by the thread scheduler.</a:t>
            </a:r>
          </a:p>
          <a:p>
            <a:r>
              <a:rPr lang="en-US" b="1" u="sng" dirty="0"/>
              <a:t>Only one thread at a time can run in a single process</a:t>
            </a:r>
            <a:r>
              <a:rPr lang="en-US" b="1" dirty="0"/>
              <a:t>.</a:t>
            </a:r>
          </a:p>
          <a:p>
            <a:r>
              <a:rPr lang="en-US" dirty="0"/>
              <a:t>The thread scheduler mainly uses preemptive or time slicing scheduling to schedule the threads</a:t>
            </a:r>
            <a:r>
              <a:rPr lang="en-US" dirty="0" smtClean="0"/>
              <a:t>.</a:t>
            </a:r>
          </a:p>
          <a:p>
            <a:pPr marL="0" indent="0">
              <a:buNone/>
            </a:pPr>
            <a:r>
              <a:rPr lang="en-US" b="1" dirty="0" smtClean="0"/>
              <a:t>What is the difference </a:t>
            </a:r>
            <a:r>
              <a:rPr lang="en-US" b="1" dirty="0"/>
              <a:t>between preemptive scheduling and time </a:t>
            </a:r>
            <a:r>
              <a:rPr lang="en-US" b="1" dirty="0" smtClean="0"/>
              <a:t>slicing?</a:t>
            </a:r>
          </a:p>
          <a:p>
            <a:pPr marL="0" indent="0">
              <a:buNone/>
            </a:pPr>
            <a:r>
              <a:rPr lang="en-US" dirty="0"/>
              <a:t>Under preemptive scheduling, the highest priority task executes until it enters the waiting or dead states or a higher priority task comes into existence. Under time slicing, a task executes for a predefined slice of time and then reenters the pool of ready tasks. The scheduler then determines which task should execute next, based on priority and other factors.</a:t>
            </a:r>
          </a:p>
          <a:p>
            <a:pPr marL="0" indent="0">
              <a:buNone/>
            </a:pPr>
            <a:endParaRPr lang="en-US" b="1" dirty="0"/>
          </a:p>
          <a:p>
            <a:pPr marL="0" indent="0">
              <a:buNone/>
            </a:pPr>
            <a:endParaRPr lang="en-US" b="1" dirty="0"/>
          </a:p>
          <a:p>
            <a:endParaRPr lang="en-US" dirty="0"/>
          </a:p>
        </p:txBody>
      </p:sp>
    </p:spTree>
    <p:extLst>
      <p:ext uri="{BB962C8B-B14F-4D97-AF65-F5344CB8AC3E}">
        <p14:creationId xmlns:p14="http://schemas.microsoft.com/office/powerpoint/2010/main" val="24793416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Sleep method in java</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r>
              <a:rPr lang="en-US" dirty="0"/>
              <a:t>The sleep() method of Thread class is used to sleep a thread for the specified amount of time.</a:t>
            </a:r>
          </a:p>
          <a:p>
            <a:pPr marL="0" indent="0">
              <a:buNone/>
            </a:pPr>
            <a:r>
              <a:rPr lang="en-US" b="1" dirty="0"/>
              <a:t>Syntax of sleep() method in java</a:t>
            </a:r>
          </a:p>
          <a:p>
            <a:pPr marL="0" indent="0">
              <a:buNone/>
            </a:pPr>
            <a:r>
              <a:rPr lang="en-US" dirty="0"/>
              <a:t>The Thread class provides two methods for sleeping a thread:</a:t>
            </a:r>
          </a:p>
          <a:p>
            <a:r>
              <a:rPr lang="en-US" dirty="0"/>
              <a:t>public static void sleep(long </a:t>
            </a:r>
            <a:r>
              <a:rPr lang="en-US" dirty="0" err="1"/>
              <a:t>miliseconds</a:t>
            </a:r>
            <a:r>
              <a:rPr lang="en-US" dirty="0"/>
              <a:t>)throws </a:t>
            </a:r>
            <a:r>
              <a:rPr lang="en-US" dirty="0" err="1"/>
              <a:t>InterruptedException</a:t>
            </a:r>
            <a:endParaRPr lang="en-US" dirty="0"/>
          </a:p>
          <a:p>
            <a:r>
              <a:rPr lang="en-US" dirty="0"/>
              <a:t>public static void sleep(long </a:t>
            </a:r>
            <a:r>
              <a:rPr lang="en-US" dirty="0" err="1"/>
              <a:t>miliseconds</a:t>
            </a:r>
            <a:r>
              <a:rPr lang="en-US" dirty="0"/>
              <a:t>, </a:t>
            </a:r>
            <a:r>
              <a:rPr lang="en-US" dirty="0" err="1"/>
              <a:t>int</a:t>
            </a:r>
            <a:r>
              <a:rPr lang="en-US" dirty="0"/>
              <a:t> </a:t>
            </a:r>
            <a:r>
              <a:rPr lang="en-US" dirty="0" err="1"/>
              <a:t>nanos</a:t>
            </a:r>
            <a:r>
              <a:rPr lang="en-US" dirty="0"/>
              <a:t>)throws </a:t>
            </a:r>
            <a:r>
              <a:rPr lang="en-US" dirty="0" err="1" smtClean="0"/>
              <a:t>InterruptedException</a:t>
            </a:r>
            <a:endParaRPr lang="en-US" dirty="0" smtClean="0"/>
          </a:p>
          <a:p>
            <a:pPr marL="0" indent="0">
              <a:buNone/>
            </a:pPr>
            <a:r>
              <a:rPr lang="en-US" b="1" dirty="0" smtClean="0"/>
              <a:t>Note: </a:t>
            </a:r>
            <a:r>
              <a:rPr lang="en-US" b="1" dirty="0"/>
              <a:t>As you know well that at a time only one thread is executed. If you sleep a thread for the specified </a:t>
            </a:r>
            <a:r>
              <a:rPr lang="en-US" b="1" dirty="0" err="1"/>
              <a:t>time,the</a:t>
            </a:r>
            <a:r>
              <a:rPr lang="en-US" b="1" dirty="0"/>
              <a:t> thread </a:t>
            </a:r>
            <a:r>
              <a:rPr lang="en-US" b="1" dirty="0" err="1"/>
              <a:t>shedular</a:t>
            </a:r>
            <a:r>
              <a:rPr lang="en-US" b="1" dirty="0"/>
              <a:t> picks up another thread and so on.</a:t>
            </a:r>
          </a:p>
          <a:p>
            <a:pPr marL="0" indent="0">
              <a:buNone/>
            </a:pPr>
            <a:endParaRPr lang="en-US" dirty="0"/>
          </a:p>
        </p:txBody>
      </p:sp>
    </p:spTree>
    <p:extLst>
      <p:ext uri="{BB962C8B-B14F-4D97-AF65-F5344CB8AC3E}">
        <p14:creationId xmlns:p14="http://schemas.microsoft.com/office/powerpoint/2010/main" val="33924088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000" b="1" u="sng" dirty="0">
                <a:latin typeface="+mn-lt"/>
              </a:rPr>
              <a:t>public static void sleep(long </a:t>
            </a:r>
            <a:r>
              <a:rPr lang="en-US" sz="2000" b="1" u="sng" dirty="0" err="1">
                <a:latin typeface="+mn-lt"/>
              </a:rPr>
              <a:t>millis</a:t>
            </a:r>
            <a:r>
              <a:rPr lang="en-US" sz="2000" b="1" u="sng" dirty="0">
                <a:latin typeface="+mn-lt"/>
              </a:rPr>
              <a:t>, </a:t>
            </a:r>
            <a:r>
              <a:rPr lang="en-US" sz="2000" b="1" u="sng" dirty="0" err="1">
                <a:latin typeface="+mn-lt"/>
              </a:rPr>
              <a:t>int</a:t>
            </a:r>
            <a:r>
              <a:rPr lang="en-US" sz="2000" b="1" u="sng" dirty="0">
                <a:latin typeface="+mn-lt"/>
              </a:rPr>
              <a:t> </a:t>
            </a:r>
            <a:r>
              <a:rPr lang="en-US" sz="2000" b="1" u="sng" dirty="0" err="1">
                <a:latin typeface="+mn-lt"/>
              </a:rPr>
              <a:t>nanos</a:t>
            </a:r>
            <a:r>
              <a:rPr lang="en-US" sz="2000" b="1" u="sng" dirty="0">
                <a:latin typeface="+mn-lt"/>
              </a:rPr>
              <a:t>) throws </a:t>
            </a:r>
            <a:r>
              <a:rPr lang="en-US" sz="2000" b="1" u="sng" dirty="0" err="1">
                <a:latin typeface="+mn-lt"/>
              </a:rPr>
              <a:t>InterruptedException</a:t>
            </a:r>
            <a:r>
              <a:rPr lang="en-US" sz="2000" b="1" u="sng" dirty="0">
                <a:latin typeface="+mn-lt"/>
              </a:rPr>
              <a:t> Parameters</a:t>
            </a:r>
            <a:r>
              <a:rPr lang="en-US" b="1" u="sng" dirty="0"/>
              <a:t/>
            </a:r>
            <a:br>
              <a:rPr lang="en-US" b="1" u="sng" dirty="0"/>
            </a:b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The </a:t>
            </a:r>
            <a:r>
              <a:rPr lang="en-US" b="1" dirty="0" err="1" smtClean="0"/>
              <a:t>java.lang.Thread.sleep</a:t>
            </a:r>
            <a:r>
              <a:rPr lang="en-US" b="1" dirty="0" smtClean="0"/>
              <a:t>(long </a:t>
            </a:r>
            <a:r>
              <a:rPr lang="en-US" b="1" dirty="0" err="1" smtClean="0"/>
              <a:t>millis</a:t>
            </a:r>
            <a:r>
              <a:rPr lang="en-US" b="1" dirty="0" smtClean="0"/>
              <a:t>, </a:t>
            </a:r>
            <a:r>
              <a:rPr lang="en-US" b="1" dirty="0" err="1" smtClean="0"/>
              <a:t>int</a:t>
            </a:r>
            <a:r>
              <a:rPr lang="en-US" b="1" dirty="0" smtClean="0"/>
              <a:t> </a:t>
            </a:r>
            <a:r>
              <a:rPr lang="en-US" b="1" dirty="0" err="1" smtClean="0"/>
              <a:t>nanos</a:t>
            </a:r>
            <a:r>
              <a:rPr lang="en-US" b="1" dirty="0" smtClean="0"/>
              <a:t>) </a:t>
            </a:r>
            <a:r>
              <a:rPr lang="en-US" dirty="0" smtClean="0"/>
              <a:t>method causes the currently executing thread to sleep for the specified number of milliseconds plus the specified number of nanoseconds, subject to the precision and accuracy of system timers and schedulers.</a:t>
            </a:r>
            <a:r>
              <a:rPr lang="en-US" b="1" u="sng" dirty="0" smtClean="0"/>
              <a:t> </a:t>
            </a:r>
            <a:r>
              <a:rPr lang="en-US" b="1" dirty="0" err="1" smtClean="0"/>
              <a:t>millis</a:t>
            </a:r>
            <a:r>
              <a:rPr lang="en-US" dirty="0" smtClean="0"/>
              <a:t> − This is the length of time to sleep in milliseconds.</a:t>
            </a:r>
          </a:p>
          <a:p>
            <a:r>
              <a:rPr lang="en-US" b="1" dirty="0" err="1" smtClean="0"/>
              <a:t>nanos</a:t>
            </a:r>
            <a:r>
              <a:rPr lang="en-US" dirty="0"/>
              <a:t> − This is 0-999999 additional nanoseconds to sleep.</a:t>
            </a:r>
          </a:p>
          <a:p>
            <a:r>
              <a:rPr lang="en-US" dirty="0"/>
              <a:t>Return Value</a:t>
            </a:r>
          </a:p>
          <a:p>
            <a:pPr marL="0" indent="0">
              <a:buNone/>
            </a:pPr>
            <a:r>
              <a:rPr lang="en-US" dirty="0"/>
              <a:t>This method does not return any value.</a:t>
            </a:r>
          </a:p>
          <a:p>
            <a:r>
              <a:rPr lang="en-US" dirty="0"/>
              <a:t>Exception</a:t>
            </a:r>
          </a:p>
          <a:p>
            <a:r>
              <a:rPr lang="en-US" b="1" dirty="0" err="1"/>
              <a:t>IllegalArgumentException</a:t>
            </a:r>
            <a:r>
              <a:rPr lang="en-US" dirty="0"/>
              <a:t> − if the value of </a:t>
            </a:r>
            <a:r>
              <a:rPr lang="en-US" dirty="0" err="1"/>
              <a:t>millis</a:t>
            </a:r>
            <a:r>
              <a:rPr lang="en-US" dirty="0"/>
              <a:t> is negative or the value of </a:t>
            </a:r>
            <a:r>
              <a:rPr lang="en-US" dirty="0" err="1"/>
              <a:t>nanos</a:t>
            </a:r>
            <a:r>
              <a:rPr lang="en-US" dirty="0"/>
              <a:t> is not in the range 0-999999.</a:t>
            </a:r>
          </a:p>
          <a:p>
            <a:r>
              <a:rPr lang="en-US" b="1" dirty="0" err="1"/>
              <a:t>InterruptedException</a:t>
            </a:r>
            <a:r>
              <a:rPr lang="en-US" dirty="0"/>
              <a:t> − if any thread has interrupted the current thread. The interrupted status of the current thread is cleared when this exception is thrown.</a:t>
            </a:r>
          </a:p>
          <a:p>
            <a:endParaRPr lang="en-US" dirty="0"/>
          </a:p>
        </p:txBody>
      </p:sp>
    </p:spTree>
    <p:extLst>
      <p:ext uri="{BB962C8B-B14F-4D97-AF65-F5344CB8AC3E}">
        <p14:creationId xmlns:p14="http://schemas.microsoft.com/office/powerpoint/2010/main" val="36078324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Advantages of Java Multithreading</a:t>
            </a:r>
            <a:br>
              <a:rPr lang="en-US" dirty="0"/>
            </a:br>
            <a:endParaRPr lang="en-US" dirty="0"/>
          </a:p>
        </p:txBody>
      </p:sp>
      <p:sp>
        <p:nvSpPr>
          <p:cNvPr id="3" name="Content Placeholder 2"/>
          <p:cNvSpPr>
            <a:spLocks noGrp="1"/>
          </p:cNvSpPr>
          <p:nvPr>
            <p:ph idx="1"/>
          </p:nvPr>
        </p:nvSpPr>
        <p:spPr/>
        <p:txBody>
          <a:bodyPr/>
          <a:lstStyle/>
          <a:p>
            <a:r>
              <a:rPr lang="en-US" dirty="0"/>
              <a:t>1) It </a:t>
            </a:r>
            <a:r>
              <a:rPr lang="en-US" b="1" dirty="0"/>
              <a:t>doesn't block the user</a:t>
            </a:r>
            <a:r>
              <a:rPr lang="en-US" dirty="0"/>
              <a:t> because threads are independent and you can perform multiple operations at same time.</a:t>
            </a:r>
          </a:p>
          <a:p>
            <a:r>
              <a:rPr lang="en-US" dirty="0"/>
              <a:t>2) You </a:t>
            </a:r>
            <a:r>
              <a:rPr lang="en-US" b="1" dirty="0"/>
              <a:t>can perform many operations together so it saves time</a:t>
            </a:r>
            <a:r>
              <a:rPr lang="en-US" dirty="0"/>
              <a:t>.</a:t>
            </a:r>
          </a:p>
          <a:p>
            <a:r>
              <a:rPr lang="en-US" dirty="0"/>
              <a:t>3) Threads are </a:t>
            </a:r>
            <a:r>
              <a:rPr lang="en-US" b="1" dirty="0"/>
              <a:t>independent</a:t>
            </a:r>
            <a:r>
              <a:rPr lang="en-US" dirty="0"/>
              <a:t> so it doesn't affect other threads if exception occur in a single thread.</a:t>
            </a:r>
          </a:p>
          <a:p>
            <a:endParaRPr lang="en-US" dirty="0"/>
          </a:p>
        </p:txBody>
      </p:sp>
    </p:spTree>
    <p:extLst>
      <p:ext uri="{BB962C8B-B14F-4D97-AF65-F5344CB8AC3E}">
        <p14:creationId xmlns:p14="http://schemas.microsoft.com/office/powerpoint/2010/main" val="36671666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sleep</a:t>
            </a:r>
            <a:endParaRPr lang="en-US" dirty="0"/>
          </a:p>
        </p:txBody>
      </p:sp>
      <p:sp>
        <p:nvSpPr>
          <p:cNvPr id="3" name="Content Placeholder 2"/>
          <p:cNvSpPr>
            <a:spLocks noGrp="1"/>
          </p:cNvSpPr>
          <p:nvPr>
            <p:ph idx="1"/>
          </p:nvPr>
        </p:nvSpPr>
        <p:spPr/>
        <p:txBody>
          <a:bodyPr>
            <a:normAutofit fontScale="47500" lnSpcReduction="20000"/>
          </a:bodyPr>
          <a:lstStyle/>
          <a:p>
            <a:pPr marL="0" lvl="0" indent="0">
              <a:buNone/>
            </a:pPr>
            <a:r>
              <a:rPr lang="en-US" b="1" dirty="0"/>
              <a:t>class</a:t>
            </a:r>
            <a:r>
              <a:rPr lang="en-US" dirty="0"/>
              <a:t> TestSleepMethod1 </a:t>
            </a:r>
            <a:r>
              <a:rPr lang="en-US" b="1" dirty="0"/>
              <a:t>extends</a:t>
            </a:r>
            <a:r>
              <a:rPr lang="en-US" dirty="0"/>
              <a:t> Thread{  </a:t>
            </a:r>
          </a:p>
          <a:p>
            <a:pPr marL="0" lvl="0" indent="0">
              <a:buNone/>
            </a:pPr>
            <a:r>
              <a:rPr lang="en-US" dirty="0"/>
              <a:t> </a:t>
            </a:r>
            <a:r>
              <a:rPr lang="en-US" b="1" dirty="0"/>
              <a:t>public</a:t>
            </a:r>
            <a:r>
              <a:rPr lang="en-US" dirty="0"/>
              <a:t> </a:t>
            </a:r>
            <a:r>
              <a:rPr lang="en-US" b="1" dirty="0"/>
              <a:t>void</a:t>
            </a:r>
            <a:r>
              <a:rPr lang="en-US" dirty="0"/>
              <a:t> run(){  </a:t>
            </a:r>
          </a:p>
          <a:p>
            <a:pPr marL="0" lvl="0" indent="0">
              <a:buNone/>
            </a:pPr>
            <a:r>
              <a:rPr lang="en-US" dirty="0"/>
              <a:t>  </a:t>
            </a:r>
            <a:r>
              <a:rPr lang="en-US" b="1" dirty="0"/>
              <a:t>for</a:t>
            </a:r>
            <a:r>
              <a:rPr lang="en-US" dirty="0"/>
              <a:t>(</a:t>
            </a:r>
            <a:r>
              <a:rPr lang="en-US" b="1" dirty="0" err="1"/>
              <a:t>int</a:t>
            </a:r>
            <a:r>
              <a:rPr lang="en-US" dirty="0"/>
              <a:t> i=1;i&lt;5;i++){  </a:t>
            </a:r>
          </a:p>
          <a:p>
            <a:pPr marL="0" lvl="0" indent="0">
              <a:buNone/>
            </a:pPr>
            <a:r>
              <a:rPr lang="en-US" dirty="0"/>
              <a:t>    </a:t>
            </a:r>
            <a:r>
              <a:rPr lang="en-US" b="1" dirty="0"/>
              <a:t>try</a:t>
            </a:r>
            <a:r>
              <a:rPr lang="en-US" dirty="0"/>
              <a:t>{</a:t>
            </a:r>
            <a:r>
              <a:rPr lang="en-US" dirty="0" err="1"/>
              <a:t>Thread.sleep</a:t>
            </a:r>
            <a:r>
              <a:rPr lang="en-US" dirty="0"/>
              <a:t>(500);}</a:t>
            </a:r>
            <a:r>
              <a:rPr lang="en-US" b="1" dirty="0"/>
              <a:t>catch</a:t>
            </a:r>
            <a:r>
              <a:rPr lang="en-US" dirty="0"/>
              <a:t>(</a:t>
            </a:r>
            <a:r>
              <a:rPr lang="en-US" dirty="0" err="1"/>
              <a:t>InterruptedException</a:t>
            </a:r>
            <a:r>
              <a:rPr lang="en-US" dirty="0"/>
              <a:t> e){</a:t>
            </a:r>
            <a:r>
              <a:rPr lang="en-US" dirty="0" err="1"/>
              <a:t>System.out.println</a:t>
            </a:r>
            <a:r>
              <a:rPr lang="en-US" dirty="0"/>
              <a:t>(e);}  </a:t>
            </a:r>
          </a:p>
          <a:p>
            <a:pPr marL="0" lvl="0" indent="0">
              <a:buNone/>
            </a:pPr>
            <a:r>
              <a:rPr lang="en-US" dirty="0"/>
              <a:t>    </a:t>
            </a:r>
            <a:r>
              <a:rPr lang="en-US" dirty="0" err="1"/>
              <a:t>System.out.println</a:t>
            </a:r>
            <a:r>
              <a:rPr lang="en-US" dirty="0"/>
              <a:t>(i);  </a:t>
            </a:r>
          </a:p>
          <a:p>
            <a:pPr marL="0" lvl="0" indent="0">
              <a:buNone/>
            </a:pPr>
            <a:r>
              <a:rPr lang="en-US" dirty="0"/>
              <a:t>  }  </a:t>
            </a:r>
          </a:p>
          <a:p>
            <a:pPr marL="0" lvl="0" indent="0">
              <a:buNone/>
            </a:pPr>
            <a:r>
              <a:rPr lang="en-US" dirty="0"/>
              <a:t> }  </a:t>
            </a:r>
          </a:p>
          <a:p>
            <a:pPr marL="0" lvl="0" indent="0">
              <a:buNone/>
            </a:pP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lvl="0" indent="0">
              <a:buNone/>
            </a:pPr>
            <a:r>
              <a:rPr lang="en-US" dirty="0"/>
              <a:t>  TestSleepMethod1 t1=</a:t>
            </a:r>
            <a:r>
              <a:rPr lang="en-US" b="1" dirty="0"/>
              <a:t>new</a:t>
            </a:r>
            <a:r>
              <a:rPr lang="en-US" dirty="0"/>
              <a:t> TestSleepMethod1();  </a:t>
            </a:r>
          </a:p>
          <a:p>
            <a:pPr marL="0" lvl="0" indent="0">
              <a:buNone/>
            </a:pPr>
            <a:r>
              <a:rPr lang="en-US" dirty="0"/>
              <a:t>  TestSleepMethod1 t2=</a:t>
            </a:r>
            <a:r>
              <a:rPr lang="en-US" b="1" dirty="0"/>
              <a:t>new</a:t>
            </a:r>
            <a:r>
              <a:rPr lang="en-US" dirty="0"/>
              <a:t> TestSleepMethod1();  </a:t>
            </a:r>
          </a:p>
          <a:p>
            <a:pPr marL="0" lvl="0" indent="0">
              <a:buNone/>
            </a:pPr>
            <a:r>
              <a:rPr lang="en-US" dirty="0"/>
              <a:t>   </a:t>
            </a:r>
          </a:p>
          <a:p>
            <a:pPr marL="0" lvl="0" indent="0">
              <a:buNone/>
            </a:pPr>
            <a:r>
              <a:rPr lang="en-US" dirty="0"/>
              <a:t>  t1.start();  </a:t>
            </a:r>
          </a:p>
          <a:p>
            <a:pPr marL="0" lvl="0" indent="0">
              <a:buNone/>
            </a:pPr>
            <a:r>
              <a:rPr lang="en-US" dirty="0"/>
              <a:t>  t2.start();  </a:t>
            </a:r>
          </a:p>
          <a:p>
            <a:pPr marL="0" lvl="0" indent="0">
              <a:buNone/>
            </a:pPr>
            <a:r>
              <a:rPr lang="en-US" dirty="0"/>
              <a:t> }  </a:t>
            </a:r>
          </a:p>
          <a:p>
            <a:pPr marL="0" lvl="0" indent="0">
              <a:buNone/>
            </a:pPr>
            <a:r>
              <a:rPr lang="en-US" dirty="0"/>
              <a:t>}  </a:t>
            </a:r>
          </a:p>
          <a:p>
            <a:pPr marL="0" indent="0">
              <a:buNone/>
            </a:pPr>
            <a:r>
              <a:rPr lang="en-US" dirty="0" smtClean="0"/>
              <a:t> </a:t>
            </a:r>
          </a:p>
          <a:p>
            <a:pPr marL="0" indent="0">
              <a:buNone/>
            </a:pPr>
            <a:r>
              <a:rPr lang="en-US" dirty="0" smtClean="0"/>
              <a:t>Output:</a:t>
            </a:r>
            <a:endParaRPr lang="en-US" dirty="0"/>
          </a:p>
        </p:txBody>
      </p:sp>
      <p:sp>
        <p:nvSpPr>
          <p:cNvPr id="5" name="Rectangle 1"/>
          <p:cNvSpPr>
            <a:spLocks noChangeArrowheads="1"/>
          </p:cNvSpPr>
          <p:nvPr/>
        </p:nvSpPr>
        <p:spPr bwMode="auto">
          <a:xfrm>
            <a:off x="0" y="6400800"/>
            <a:ext cx="9144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0" tIns="0" rIns="0" bIns="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ea typeface="Times New Roman" pitchFamily="18" charset="0"/>
                <a:cs typeface="Times New Roman" pitchFamily="18" charset="0"/>
              </a:rPr>
              <a:t>       1       1       2       2       3       3       4       4</a:t>
            </a:r>
            <a:r>
              <a:rPr kumimoji="0" lang="en-US" sz="800" b="0" i="0" u="none" strike="noStrike" cap="none" normalizeH="0" baseline="0" smtClean="0">
                <a:ln>
                  <a:noFill/>
                </a:ln>
                <a:solidFill>
                  <a:schemeClr val="tx1"/>
                </a:solidFill>
                <a:effectLst/>
                <a:latin typeface="Arial"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4744610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normAutofit fontScale="85000" lnSpcReduction="10000"/>
          </a:bodyPr>
          <a:lstStyle/>
          <a:p>
            <a:pPr>
              <a:buFont typeface="Wingdings" pitchFamily="2" charset="2"/>
              <a:buChar char="Ø"/>
            </a:pPr>
            <a:r>
              <a:rPr lang="en-US" dirty="0"/>
              <a:t>Can we start a thread </a:t>
            </a:r>
            <a:r>
              <a:rPr lang="en-US" dirty="0" smtClean="0"/>
              <a:t>twice?</a:t>
            </a:r>
          </a:p>
          <a:p>
            <a:pPr marL="0" indent="0">
              <a:buNone/>
            </a:pPr>
            <a:r>
              <a:rPr lang="en-US" dirty="0" err="1" smtClean="0"/>
              <a:t>Ans</a:t>
            </a:r>
            <a:r>
              <a:rPr lang="en-US" dirty="0" smtClean="0"/>
              <a:t> No</a:t>
            </a:r>
            <a:r>
              <a:rPr lang="en-US" dirty="0"/>
              <a:t>. After starting a thread, it can never be started again. If you does so, an </a:t>
            </a:r>
            <a:r>
              <a:rPr lang="en-US" i="1" dirty="0" err="1"/>
              <a:t>IllegalThreadStateException</a:t>
            </a:r>
            <a:r>
              <a:rPr lang="en-US" dirty="0"/>
              <a:t> is thrown. In such case, thread will run once but for second time, it will throw exception.</a:t>
            </a:r>
          </a:p>
          <a:p>
            <a:pPr>
              <a:buFont typeface="Wingdings" pitchFamily="2" charset="2"/>
              <a:buChar char="Ø"/>
            </a:pPr>
            <a:r>
              <a:rPr lang="en-US" dirty="0"/>
              <a:t>What if we call run() method directly instead start() method?</a:t>
            </a:r>
          </a:p>
          <a:p>
            <a:pPr lvl="0"/>
            <a:r>
              <a:rPr lang="en-US" dirty="0"/>
              <a:t>Each thread starts in a separate call stack.</a:t>
            </a:r>
          </a:p>
          <a:p>
            <a:r>
              <a:rPr lang="en-US" dirty="0"/>
              <a:t>Invoking the run() method from main thread, the run() method goes onto the current call stack rather than at the beginning of a new call stack.</a:t>
            </a:r>
          </a:p>
          <a:p>
            <a:endParaRPr lang="en-US" dirty="0"/>
          </a:p>
        </p:txBody>
      </p:sp>
    </p:spTree>
    <p:extLst>
      <p:ext uri="{BB962C8B-B14F-4D97-AF65-F5344CB8AC3E}">
        <p14:creationId xmlns:p14="http://schemas.microsoft.com/office/powerpoint/2010/main" val="3526057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305800" cy="5897563"/>
          </a:xfrm>
        </p:spPr>
        <p:txBody>
          <a:bodyPr>
            <a:normAutofit lnSpcReduction="10000"/>
          </a:bodyPr>
          <a:lstStyle/>
          <a:p>
            <a:pPr marL="0" lvl="0" indent="0">
              <a:buNone/>
            </a:pPr>
            <a:r>
              <a:rPr lang="en-US" b="1" dirty="0"/>
              <a:t>class</a:t>
            </a:r>
            <a:r>
              <a:rPr lang="en-US" dirty="0"/>
              <a:t> TestCallRun1 </a:t>
            </a:r>
            <a:r>
              <a:rPr lang="en-US" b="1" dirty="0"/>
              <a:t>extends</a:t>
            </a:r>
            <a:r>
              <a:rPr lang="en-US" dirty="0"/>
              <a:t> Thread{  </a:t>
            </a:r>
          </a:p>
          <a:p>
            <a:pPr marL="0" lvl="0" indent="0">
              <a:buNone/>
            </a:pPr>
            <a:r>
              <a:rPr lang="en-US" dirty="0"/>
              <a:t> </a:t>
            </a:r>
            <a:r>
              <a:rPr lang="en-US" b="1" dirty="0"/>
              <a:t>public</a:t>
            </a:r>
            <a:r>
              <a:rPr lang="en-US" dirty="0"/>
              <a:t> </a:t>
            </a:r>
            <a:r>
              <a:rPr lang="en-US" b="1" dirty="0"/>
              <a:t>void</a:t>
            </a:r>
            <a:r>
              <a:rPr lang="en-US" dirty="0"/>
              <a:t> run(){  </a:t>
            </a:r>
          </a:p>
          <a:p>
            <a:pPr marL="0" lvl="0" indent="0">
              <a:buNone/>
            </a:pPr>
            <a:r>
              <a:rPr lang="en-US" dirty="0"/>
              <a:t>   </a:t>
            </a:r>
            <a:r>
              <a:rPr lang="en-US" dirty="0" err="1"/>
              <a:t>System.out.println</a:t>
            </a:r>
            <a:r>
              <a:rPr lang="en-US" dirty="0"/>
              <a:t>("running...");  </a:t>
            </a:r>
          </a:p>
          <a:p>
            <a:pPr marL="0" lvl="0" indent="0">
              <a:buNone/>
            </a:pPr>
            <a:r>
              <a:rPr lang="en-US" dirty="0"/>
              <a:t> }  </a:t>
            </a:r>
          </a:p>
          <a:p>
            <a:pPr marL="0" lvl="0" indent="0">
              <a:buNone/>
            </a:pP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lvl="0" indent="0">
              <a:buNone/>
            </a:pPr>
            <a:r>
              <a:rPr lang="en-US" dirty="0"/>
              <a:t>  TestCallRun1 t1=</a:t>
            </a:r>
            <a:r>
              <a:rPr lang="en-US" b="1" dirty="0"/>
              <a:t>new</a:t>
            </a:r>
            <a:r>
              <a:rPr lang="en-US" dirty="0"/>
              <a:t> TestCallRun1();  </a:t>
            </a:r>
          </a:p>
          <a:p>
            <a:pPr marL="0" lvl="0" indent="0">
              <a:buNone/>
            </a:pPr>
            <a:r>
              <a:rPr lang="en-US" dirty="0"/>
              <a:t>  t1.run();//fine, but does not start a separate call stack  </a:t>
            </a:r>
          </a:p>
          <a:p>
            <a:pPr marL="0" lvl="0" indent="0">
              <a:buNone/>
            </a:pPr>
            <a:r>
              <a:rPr lang="en-US" dirty="0"/>
              <a:t> }  </a:t>
            </a:r>
          </a:p>
          <a:p>
            <a:pPr marL="0" lvl="0" indent="0">
              <a:buNone/>
            </a:pPr>
            <a:r>
              <a:rPr lang="en-US" dirty="0"/>
              <a:t>}  </a:t>
            </a:r>
          </a:p>
          <a:p>
            <a:pPr marL="0" indent="0">
              <a:buNone/>
            </a:pPr>
            <a:r>
              <a:rPr lang="en-US" dirty="0" err="1"/>
              <a:t>Output:running</a:t>
            </a:r>
            <a:r>
              <a:rPr lang="en-US" dirty="0"/>
              <a:t>...</a:t>
            </a:r>
          </a:p>
          <a:p>
            <a:pPr marL="0" indent="0">
              <a:buNone/>
            </a:pPr>
            <a:endParaRPr lang="en-US" dirty="0"/>
          </a:p>
        </p:txBody>
      </p:sp>
    </p:spTree>
    <p:extLst>
      <p:ext uri="{BB962C8B-B14F-4D97-AF65-F5344CB8AC3E}">
        <p14:creationId xmlns:p14="http://schemas.microsoft.com/office/powerpoint/2010/main" val="8536415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04800"/>
            <a:ext cx="8534400" cy="6248400"/>
          </a:xfrm>
        </p:spPr>
        <p:txBody>
          <a:bodyPr>
            <a:normAutofit fontScale="40000" lnSpcReduction="20000"/>
          </a:bodyPr>
          <a:lstStyle/>
          <a:p>
            <a:pPr marL="0" lvl="0" indent="0">
              <a:buNone/>
            </a:pPr>
            <a:r>
              <a:rPr lang="en-US" b="1" dirty="0"/>
              <a:t>class</a:t>
            </a:r>
            <a:r>
              <a:rPr lang="en-US" dirty="0"/>
              <a:t> TestCallRun2 </a:t>
            </a:r>
            <a:r>
              <a:rPr lang="en-US" b="1" dirty="0"/>
              <a:t>extends</a:t>
            </a:r>
            <a:r>
              <a:rPr lang="en-US" dirty="0"/>
              <a:t> Thread{  </a:t>
            </a:r>
          </a:p>
          <a:p>
            <a:pPr marL="0" lvl="0" indent="0">
              <a:buNone/>
            </a:pPr>
            <a:r>
              <a:rPr lang="en-US" dirty="0"/>
              <a:t> </a:t>
            </a:r>
            <a:r>
              <a:rPr lang="en-US" b="1" dirty="0"/>
              <a:t>public</a:t>
            </a:r>
            <a:r>
              <a:rPr lang="en-US" dirty="0"/>
              <a:t> </a:t>
            </a:r>
            <a:r>
              <a:rPr lang="en-US" b="1" dirty="0"/>
              <a:t>void</a:t>
            </a:r>
            <a:r>
              <a:rPr lang="en-US" dirty="0"/>
              <a:t> run(){  </a:t>
            </a:r>
          </a:p>
          <a:p>
            <a:pPr marL="0" lvl="0" indent="0">
              <a:buNone/>
            </a:pPr>
            <a:r>
              <a:rPr lang="en-US" dirty="0"/>
              <a:t>  </a:t>
            </a:r>
            <a:r>
              <a:rPr lang="en-US" b="1" dirty="0"/>
              <a:t>for</a:t>
            </a:r>
            <a:r>
              <a:rPr lang="en-US" dirty="0"/>
              <a:t>(</a:t>
            </a:r>
            <a:r>
              <a:rPr lang="en-US" b="1" dirty="0" err="1"/>
              <a:t>int</a:t>
            </a:r>
            <a:r>
              <a:rPr lang="en-US" dirty="0"/>
              <a:t> i=1;i&lt;5;i++){  </a:t>
            </a:r>
          </a:p>
          <a:p>
            <a:pPr marL="0" lvl="0" indent="0">
              <a:buNone/>
            </a:pPr>
            <a:r>
              <a:rPr lang="en-US" dirty="0"/>
              <a:t>    </a:t>
            </a:r>
            <a:r>
              <a:rPr lang="en-US" b="1" dirty="0"/>
              <a:t>try</a:t>
            </a:r>
            <a:r>
              <a:rPr lang="en-US" dirty="0"/>
              <a:t>{</a:t>
            </a:r>
            <a:r>
              <a:rPr lang="en-US" dirty="0" err="1"/>
              <a:t>Thread.sleep</a:t>
            </a:r>
            <a:r>
              <a:rPr lang="en-US" dirty="0"/>
              <a:t>(500);}</a:t>
            </a:r>
            <a:r>
              <a:rPr lang="en-US" b="1" dirty="0"/>
              <a:t>catch</a:t>
            </a:r>
            <a:r>
              <a:rPr lang="en-US" dirty="0"/>
              <a:t>(</a:t>
            </a:r>
            <a:r>
              <a:rPr lang="en-US" dirty="0" err="1"/>
              <a:t>InterruptedException</a:t>
            </a:r>
            <a:r>
              <a:rPr lang="en-US" dirty="0"/>
              <a:t> e){</a:t>
            </a:r>
            <a:r>
              <a:rPr lang="en-US" dirty="0" err="1"/>
              <a:t>System.out.println</a:t>
            </a:r>
            <a:r>
              <a:rPr lang="en-US" dirty="0"/>
              <a:t>(e);}  </a:t>
            </a:r>
          </a:p>
          <a:p>
            <a:pPr marL="0" lvl="0" indent="0">
              <a:buNone/>
            </a:pPr>
            <a:r>
              <a:rPr lang="en-US" dirty="0"/>
              <a:t>    </a:t>
            </a:r>
            <a:r>
              <a:rPr lang="en-US" dirty="0" err="1"/>
              <a:t>System.out.println</a:t>
            </a:r>
            <a:r>
              <a:rPr lang="en-US" dirty="0"/>
              <a:t>(i);  </a:t>
            </a:r>
          </a:p>
          <a:p>
            <a:pPr marL="0" lvl="0" indent="0">
              <a:buNone/>
            </a:pPr>
            <a:r>
              <a:rPr lang="en-US" dirty="0"/>
              <a:t>  }  </a:t>
            </a:r>
          </a:p>
          <a:p>
            <a:pPr marL="0" lvl="0" indent="0">
              <a:buNone/>
            </a:pPr>
            <a:r>
              <a:rPr lang="en-US" dirty="0"/>
              <a:t> }  </a:t>
            </a:r>
          </a:p>
          <a:p>
            <a:pPr marL="0" lvl="0" indent="0">
              <a:buNone/>
            </a:pP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lvl="0" indent="0">
              <a:buNone/>
            </a:pPr>
            <a:r>
              <a:rPr lang="en-US" dirty="0"/>
              <a:t>  TestCallRun2 t1=</a:t>
            </a:r>
            <a:r>
              <a:rPr lang="en-US" b="1" dirty="0"/>
              <a:t>new</a:t>
            </a:r>
            <a:r>
              <a:rPr lang="en-US" dirty="0"/>
              <a:t> TestCallRun2();  </a:t>
            </a:r>
          </a:p>
          <a:p>
            <a:pPr marL="0" lvl="0" indent="0">
              <a:buNone/>
            </a:pPr>
            <a:r>
              <a:rPr lang="en-US" dirty="0"/>
              <a:t>  TestCallRun2 t2=</a:t>
            </a:r>
            <a:r>
              <a:rPr lang="en-US" b="1" dirty="0"/>
              <a:t>new</a:t>
            </a:r>
            <a:r>
              <a:rPr lang="en-US" dirty="0"/>
              <a:t> TestCallRun2();  </a:t>
            </a:r>
          </a:p>
          <a:p>
            <a:pPr marL="0" lvl="0" indent="0">
              <a:buNone/>
            </a:pPr>
            <a:r>
              <a:rPr lang="en-US" dirty="0"/>
              <a:t>   </a:t>
            </a:r>
          </a:p>
          <a:p>
            <a:pPr marL="0" lvl="0" indent="0">
              <a:buNone/>
            </a:pPr>
            <a:r>
              <a:rPr lang="en-US" dirty="0"/>
              <a:t>  t1.run();  </a:t>
            </a:r>
          </a:p>
          <a:p>
            <a:pPr marL="0" lvl="0" indent="0">
              <a:buNone/>
            </a:pPr>
            <a:r>
              <a:rPr lang="en-US" dirty="0"/>
              <a:t>  t2.run();  </a:t>
            </a:r>
          </a:p>
          <a:p>
            <a:pPr marL="0" lvl="0" indent="0">
              <a:buNone/>
            </a:pPr>
            <a:r>
              <a:rPr lang="en-US" dirty="0"/>
              <a:t> }  </a:t>
            </a:r>
          </a:p>
          <a:p>
            <a:pPr marL="0" lvl="0" indent="0">
              <a:buNone/>
            </a:pPr>
            <a:r>
              <a:rPr lang="en-US" dirty="0"/>
              <a:t>}  </a:t>
            </a:r>
          </a:p>
          <a:p>
            <a:pPr marL="0" indent="0">
              <a:buNone/>
            </a:pPr>
            <a:r>
              <a:rPr lang="en-US" dirty="0"/>
              <a:t>Output:1</a:t>
            </a:r>
          </a:p>
          <a:p>
            <a:pPr marL="0" indent="0">
              <a:buNone/>
            </a:pPr>
            <a:r>
              <a:rPr lang="en-US" dirty="0"/>
              <a:t>       2</a:t>
            </a:r>
          </a:p>
          <a:p>
            <a:pPr marL="0" indent="0">
              <a:buNone/>
            </a:pPr>
            <a:r>
              <a:rPr lang="en-US" dirty="0"/>
              <a:t>       3</a:t>
            </a:r>
          </a:p>
          <a:p>
            <a:pPr marL="0" indent="0">
              <a:buNone/>
            </a:pPr>
            <a:r>
              <a:rPr lang="en-US" dirty="0"/>
              <a:t>       4</a:t>
            </a:r>
          </a:p>
          <a:p>
            <a:pPr marL="0" indent="0">
              <a:buNone/>
            </a:pPr>
            <a:r>
              <a:rPr lang="en-US" dirty="0"/>
              <a:t>       5</a:t>
            </a:r>
          </a:p>
          <a:p>
            <a:pPr marL="0" indent="0">
              <a:buNone/>
            </a:pPr>
            <a:r>
              <a:rPr lang="en-US" dirty="0"/>
              <a:t>       1</a:t>
            </a:r>
          </a:p>
          <a:p>
            <a:pPr marL="0" indent="0">
              <a:buNone/>
            </a:pPr>
            <a:r>
              <a:rPr lang="en-US" dirty="0"/>
              <a:t>       2</a:t>
            </a:r>
          </a:p>
          <a:p>
            <a:pPr marL="0" indent="0">
              <a:buNone/>
            </a:pPr>
            <a:r>
              <a:rPr lang="en-US" dirty="0"/>
              <a:t>       3</a:t>
            </a:r>
          </a:p>
          <a:p>
            <a:pPr marL="0" indent="0">
              <a:buNone/>
            </a:pPr>
            <a:r>
              <a:rPr lang="en-US" dirty="0"/>
              <a:t>       4</a:t>
            </a:r>
          </a:p>
          <a:p>
            <a:pPr marL="0" indent="0">
              <a:buNone/>
            </a:pPr>
            <a:r>
              <a:rPr lang="en-US" dirty="0"/>
              <a:t>       5</a:t>
            </a:r>
          </a:p>
          <a:p>
            <a:r>
              <a:rPr lang="en-US" dirty="0"/>
              <a:t> </a:t>
            </a:r>
            <a:endParaRPr lang="en-US" dirty="0" smtClean="0"/>
          </a:p>
          <a:p>
            <a:pPr marL="0" indent="0">
              <a:buNone/>
            </a:pPr>
            <a:r>
              <a:rPr lang="en-US" dirty="0"/>
              <a:t>As you can see in the above program that there is no context-switching because here t1 and t2 will be treated as normal object not thread object</a:t>
            </a:r>
          </a:p>
          <a:p>
            <a:pPr marL="0" indent="0">
              <a:buNone/>
            </a:pPr>
            <a:endParaRPr lang="en-US" dirty="0"/>
          </a:p>
        </p:txBody>
      </p:sp>
    </p:spTree>
    <p:extLst>
      <p:ext uri="{BB962C8B-B14F-4D97-AF65-F5344CB8AC3E}">
        <p14:creationId xmlns:p14="http://schemas.microsoft.com/office/powerpoint/2010/main" val="3881268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5" end="15"/>
                                            </p:txEl>
                                          </p:spTgt>
                                        </p:tgtEl>
                                        <p:attrNameLst>
                                          <p:attrName>style.visibility</p:attrName>
                                        </p:attrNameLst>
                                      </p:cBhvr>
                                      <p:to>
                                        <p:strVal val="visible"/>
                                      </p:to>
                                    </p:set>
                                    <p:animEffect transition="in" filter="fade">
                                      <p:cBhvr>
                                        <p:cTn id="7" dur="500"/>
                                        <p:tgtEl>
                                          <p:spTgt spid="3">
                                            <p:txEl>
                                              <p:pRg st="15" end="1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6" end="16"/>
                                            </p:txEl>
                                          </p:spTgt>
                                        </p:tgtEl>
                                        <p:attrNameLst>
                                          <p:attrName>style.visibility</p:attrName>
                                        </p:attrNameLst>
                                      </p:cBhvr>
                                      <p:to>
                                        <p:strVal val="visible"/>
                                      </p:to>
                                    </p:set>
                                    <p:animEffect transition="in" filter="fade">
                                      <p:cBhvr>
                                        <p:cTn id="10" dur="500"/>
                                        <p:tgtEl>
                                          <p:spTgt spid="3">
                                            <p:txEl>
                                              <p:pRg st="16" end="1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7" end="17"/>
                                            </p:txEl>
                                          </p:spTgt>
                                        </p:tgtEl>
                                        <p:attrNameLst>
                                          <p:attrName>style.visibility</p:attrName>
                                        </p:attrNameLst>
                                      </p:cBhvr>
                                      <p:to>
                                        <p:strVal val="visible"/>
                                      </p:to>
                                    </p:set>
                                    <p:animEffect transition="in" filter="fade">
                                      <p:cBhvr>
                                        <p:cTn id="13" dur="500"/>
                                        <p:tgtEl>
                                          <p:spTgt spid="3">
                                            <p:txEl>
                                              <p:pRg st="17" end="1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18" end="18"/>
                                            </p:txEl>
                                          </p:spTgt>
                                        </p:tgtEl>
                                        <p:attrNameLst>
                                          <p:attrName>style.visibility</p:attrName>
                                        </p:attrNameLst>
                                      </p:cBhvr>
                                      <p:to>
                                        <p:strVal val="visible"/>
                                      </p:to>
                                    </p:set>
                                    <p:animEffect transition="in" filter="fade">
                                      <p:cBhvr>
                                        <p:cTn id="16" dur="500"/>
                                        <p:tgtEl>
                                          <p:spTgt spid="3">
                                            <p:txEl>
                                              <p:pRg st="18" end="1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19" end="19"/>
                                            </p:txEl>
                                          </p:spTgt>
                                        </p:tgtEl>
                                        <p:attrNameLst>
                                          <p:attrName>style.visibility</p:attrName>
                                        </p:attrNameLst>
                                      </p:cBhvr>
                                      <p:to>
                                        <p:strVal val="visible"/>
                                      </p:to>
                                    </p:set>
                                    <p:animEffect transition="in" filter="fade">
                                      <p:cBhvr>
                                        <p:cTn id="19" dur="500"/>
                                        <p:tgtEl>
                                          <p:spTgt spid="3">
                                            <p:txEl>
                                              <p:pRg st="19" end="19"/>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20" end="20"/>
                                            </p:txEl>
                                          </p:spTgt>
                                        </p:tgtEl>
                                        <p:attrNameLst>
                                          <p:attrName>style.visibility</p:attrName>
                                        </p:attrNameLst>
                                      </p:cBhvr>
                                      <p:to>
                                        <p:strVal val="visible"/>
                                      </p:to>
                                    </p:set>
                                    <p:animEffect transition="in" filter="fade">
                                      <p:cBhvr>
                                        <p:cTn id="22" dur="500"/>
                                        <p:tgtEl>
                                          <p:spTgt spid="3">
                                            <p:txEl>
                                              <p:pRg st="20" end="20"/>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21" end="21"/>
                                            </p:txEl>
                                          </p:spTgt>
                                        </p:tgtEl>
                                        <p:attrNameLst>
                                          <p:attrName>style.visibility</p:attrName>
                                        </p:attrNameLst>
                                      </p:cBhvr>
                                      <p:to>
                                        <p:strVal val="visible"/>
                                      </p:to>
                                    </p:set>
                                    <p:animEffect transition="in" filter="fade">
                                      <p:cBhvr>
                                        <p:cTn id="25" dur="500"/>
                                        <p:tgtEl>
                                          <p:spTgt spid="3">
                                            <p:txEl>
                                              <p:pRg st="21" end="21"/>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22" end="22"/>
                                            </p:txEl>
                                          </p:spTgt>
                                        </p:tgtEl>
                                        <p:attrNameLst>
                                          <p:attrName>style.visibility</p:attrName>
                                        </p:attrNameLst>
                                      </p:cBhvr>
                                      <p:to>
                                        <p:strVal val="visible"/>
                                      </p:to>
                                    </p:set>
                                    <p:animEffect transition="in" filter="fade">
                                      <p:cBhvr>
                                        <p:cTn id="28" dur="500"/>
                                        <p:tgtEl>
                                          <p:spTgt spid="3">
                                            <p:txEl>
                                              <p:pRg st="22" end="22"/>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23" end="23"/>
                                            </p:txEl>
                                          </p:spTgt>
                                        </p:tgtEl>
                                        <p:attrNameLst>
                                          <p:attrName>style.visibility</p:attrName>
                                        </p:attrNameLst>
                                      </p:cBhvr>
                                      <p:to>
                                        <p:strVal val="visible"/>
                                      </p:to>
                                    </p:set>
                                    <p:animEffect transition="in" filter="fade">
                                      <p:cBhvr>
                                        <p:cTn id="31" dur="500"/>
                                        <p:tgtEl>
                                          <p:spTgt spid="3">
                                            <p:txEl>
                                              <p:pRg st="23" end="23"/>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24" end="24"/>
                                            </p:txEl>
                                          </p:spTgt>
                                        </p:tgtEl>
                                        <p:attrNameLst>
                                          <p:attrName>style.visibility</p:attrName>
                                        </p:attrNameLst>
                                      </p:cBhvr>
                                      <p:to>
                                        <p:strVal val="visible"/>
                                      </p:to>
                                    </p:set>
                                    <p:animEffect transition="in" filter="fade">
                                      <p:cBhvr>
                                        <p:cTn id="34" dur="500"/>
                                        <p:tgtEl>
                                          <p:spTgt spid="3">
                                            <p:txEl>
                                              <p:pRg st="24" end="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Joining threads</a:t>
            </a:r>
            <a:br>
              <a:rPr lang="en-US" b="1" dirty="0"/>
            </a:br>
            <a:endParaRPr lang="en-US" dirty="0"/>
          </a:p>
        </p:txBody>
      </p:sp>
      <p:sp>
        <p:nvSpPr>
          <p:cNvPr id="3" name="Content Placeholder 2"/>
          <p:cNvSpPr>
            <a:spLocks noGrp="1"/>
          </p:cNvSpPr>
          <p:nvPr>
            <p:ph idx="1"/>
          </p:nvPr>
        </p:nvSpPr>
        <p:spPr/>
        <p:txBody>
          <a:bodyPr>
            <a:normAutofit fontScale="55000" lnSpcReduction="20000"/>
          </a:bodyPr>
          <a:lstStyle/>
          <a:p>
            <a:r>
              <a:rPr lang="en-US" dirty="0"/>
              <a:t>Sometimes one thread needs to know when other thread is terminating. In java, </a:t>
            </a:r>
            <a:r>
              <a:rPr lang="en-US" b="1" dirty="0" err="1"/>
              <a:t>isAlive</a:t>
            </a:r>
            <a:r>
              <a:rPr lang="en-US" b="1" dirty="0"/>
              <a:t>()</a:t>
            </a:r>
            <a:r>
              <a:rPr lang="en-US" dirty="0"/>
              <a:t> and </a:t>
            </a:r>
            <a:r>
              <a:rPr lang="en-US" b="1" dirty="0"/>
              <a:t>join()</a:t>
            </a:r>
            <a:r>
              <a:rPr lang="en-US" dirty="0"/>
              <a:t>are two different methods that are used to check whether a thread has finished its execution or not.</a:t>
            </a:r>
          </a:p>
          <a:p>
            <a:r>
              <a:rPr lang="en-US" dirty="0"/>
              <a:t>The </a:t>
            </a:r>
            <a:r>
              <a:rPr lang="en-US" b="1" dirty="0" err="1"/>
              <a:t>isAlive</a:t>
            </a:r>
            <a:r>
              <a:rPr lang="en-US" b="1" dirty="0"/>
              <a:t>()</a:t>
            </a:r>
            <a:r>
              <a:rPr lang="en-US" dirty="0"/>
              <a:t> method returns </a:t>
            </a:r>
            <a:r>
              <a:rPr lang="en-US" b="1" dirty="0"/>
              <a:t>true</a:t>
            </a:r>
            <a:r>
              <a:rPr lang="en-US" dirty="0"/>
              <a:t> if the thread upon which it is called is still running otherwise it returns </a:t>
            </a:r>
            <a:r>
              <a:rPr lang="en-US" b="1" dirty="0"/>
              <a:t>false</a:t>
            </a:r>
            <a:r>
              <a:rPr lang="en-US" dirty="0"/>
              <a:t>.</a:t>
            </a:r>
          </a:p>
          <a:p>
            <a:pPr marL="0" indent="0">
              <a:buNone/>
            </a:pPr>
            <a:r>
              <a:rPr lang="en-US" b="1" dirty="0" smtClean="0"/>
              <a:t>Syntax: final </a:t>
            </a:r>
            <a:r>
              <a:rPr lang="en-US" b="1" dirty="0" err="1"/>
              <a:t>boolean</a:t>
            </a:r>
            <a:r>
              <a:rPr lang="en-US" b="1" dirty="0" smtClean="0"/>
              <a:t> </a:t>
            </a:r>
            <a:r>
              <a:rPr lang="en-US" b="1" dirty="0" err="1"/>
              <a:t>isAlive</a:t>
            </a:r>
            <a:r>
              <a:rPr lang="en-US" b="1" dirty="0" smtClean="0"/>
              <a:t>()</a:t>
            </a:r>
          </a:p>
          <a:p>
            <a:pPr marL="0" indent="0">
              <a:buNone/>
            </a:pPr>
            <a:r>
              <a:rPr lang="en-US" dirty="0" smtClean="0"/>
              <a:t>But</a:t>
            </a:r>
            <a:r>
              <a:rPr lang="en-US" dirty="0"/>
              <a:t>, </a:t>
            </a:r>
            <a:r>
              <a:rPr lang="en-US" b="1" dirty="0"/>
              <a:t>join()</a:t>
            </a:r>
            <a:r>
              <a:rPr lang="en-US" dirty="0"/>
              <a:t> method is used more commonly than </a:t>
            </a:r>
            <a:r>
              <a:rPr lang="en-US" b="1" dirty="0" err="1"/>
              <a:t>isAlive</a:t>
            </a:r>
            <a:r>
              <a:rPr lang="en-US" b="1" dirty="0"/>
              <a:t>()</a:t>
            </a:r>
            <a:r>
              <a:rPr lang="en-US" dirty="0"/>
              <a:t>. This method waits until the thread on which it is called terminates.</a:t>
            </a:r>
          </a:p>
          <a:p>
            <a:pPr marL="0" indent="0">
              <a:buNone/>
            </a:pPr>
            <a:r>
              <a:rPr lang="en-US" b="1" dirty="0" smtClean="0"/>
              <a:t>Syntax: final </a:t>
            </a:r>
            <a:r>
              <a:rPr lang="en-US" b="1" dirty="0"/>
              <a:t>void</a:t>
            </a:r>
            <a:r>
              <a:rPr lang="en-US" b="1" dirty="0" smtClean="0"/>
              <a:t> </a:t>
            </a:r>
            <a:r>
              <a:rPr lang="en-US" b="1" dirty="0"/>
              <a:t>join()</a:t>
            </a:r>
            <a:r>
              <a:rPr lang="en-US" b="1" dirty="0" smtClean="0"/>
              <a:t> </a:t>
            </a:r>
            <a:r>
              <a:rPr lang="en-US" b="1" dirty="0"/>
              <a:t>throws</a:t>
            </a:r>
            <a:r>
              <a:rPr lang="en-US" b="1" dirty="0" smtClean="0"/>
              <a:t> </a:t>
            </a:r>
            <a:r>
              <a:rPr lang="en-US" b="1" dirty="0" err="1" smtClean="0"/>
              <a:t>InterruptedException</a:t>
            </a:r>
            <a:endParaRPr lang="en-US" b="1" dirty="0" smtClean="0"/>
          </a:p>
          <a:p>
            <a:r>
              <a:rPr lang="en-US" dirty="0" smtClean="0"/>
              <a:t>Using</a:t>
            </a:r>
            <a:r>
              <a:rPr lang="en-US" dirty="0"/>
              <a:t> </a:t>
            </a:r>
            <a:r>
              <a:rPr lang="en-US" b="1" dirty="0"/>
              <a:t>join()</a:t>
            </a:r>
            <a:r>
              <a:rPr lang="en-US" dirty="0"/>
              <a:t> method, we tell our thread to wait until the specified thread completes its execution. There are overloaded versions of </a:t>
            </a:r>
            <a:r>
              <a:rPr lang="en-US" b="1" dirty="0"/>
              <a:t>join()</a:t>
            </a:r>
            <a:r>
              <a:rPr lang="en-US" dirty="0"/>
              <a:t> method, which allows us to specify time for which you want to wait for the specified thread to terminate.</a:t>
            </a:r>
          </a:p>
          <a:p>
            <a:pPr marL="0" indent="0">
              <a:buNone/>
            </a:pPr>
            <a:r>
              <a:rPr lang="en-US" b="1" dirty="0" smtClean="0"/>
              <a:t>Syntax: final </a:t>
            </a:r>
            <a:r>
              <a:rPr lang="en-US" b="1" dirty="0"/>
              <a:t>void</a:t>
            </a:r>
            <a:r>
              <a:rPr lang="en-US" b="1" dirty="0" smtClean="0"/>
              <a:t> </a:t>
            </a:r>
            <a:r>
              <a:rPr lang="en-US" b="1" dirty="0"/>
              <a:t>join(long</a:t>
            </a:r>
            <a:r>
              <a:rPr lang="en-US" b="1" dirty="0" smtClean="0"/>
              <a:t> milliseconds</a:t>
            </a:r>
            <a:r>
              <a:rPr lang="en-US" b="1" dirty="0"/>
              <a:t>)</a:t>
            </a:r>
            <a:r>
              <a:rPr lang="en-US" b="1" dirty="0" smtClean="0"/>
              <a:t> </a:t>
            </a:r>
            <a:r>
              <a:rPr lang="en-US" b="1" dirty="0"/>
              <a:t>throws</a:t>
            </a:r>
            <a:r>
              <a:rPr lang="en-US" b="1" dirty="0" smtClean="0"/>
              <a:t> </a:t>
            </a:r>
            <a:r>
              <a:rPr lang="en-US" b="1" dirty="0" err="1" smtClean="0"/>
              <a:t>InterruptedException</a:t>
            </a:r>
            <a:r>
              <a:rPr lang="en-US" b="1" dirty="0" smtClean="0"/>
              <a:t> </a:t>
            </a:r>
          </a:p>
          <a:p>
            <a:pPr marL="0" indent="0">
              <a:buNone/>
            </a:pPr>
            <a:r>
              <a:rPr lang="en-US" dirty="0" smtClean="0"/>
              <a:t>Note: As we know that the </a:t>
            </a:r>
            <a:r>
              <a:rPr lang="en-US" dirty="0"/>
              <a:t>main thread must always be the last thread to finish its execution. Therefore, we can use Thread join() method to ensure that all the threads created by the program has been terminated before the execution of the main thread.</a:t>
            </a:r>
          </a:p>
          <a:p>
            <a:endParaRPr lang="en-US" dirty="0"/>
          </a:p>
        </p:txBody>
      </p:sp>
    </p:spTree>
    <p:extLst>
      <p:ext uri="{BB962C8B-B14F-4D97-AF65-F5344CB8AC3E}">
        <p14:creationId xmlns:p14="http://schemas.microsoft.com/office/powerpoint/2010/main" val="6473896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i="1" dirty="0" smtClean="0"/>
              <a:t/>
            </a:r>
            <a:br>
              <a:rPr lang="en-US" b="1" i="1" dirty="0" smtClean="0"/>
            </a:br>
            <a:r>
              <a:rPr lang="en-US" b="1" i="1" dirty="0" smtClean="0"/>
              <a:t>Example </a:t>
            </a:r>
            <a:r>
              <a:rPr lang="en-US" b="1" i="1" dirty="0"/>
              <a:t>of </a:t>
            </a:r>
            <a:r>
              <a:rPr lang="en-US" b="1" i="1" dirty="0" err="1"/>
              <a:t>isAlive</a:t>
            </a:r>
            <a:r>
              <a:rPr lang="en-US" b="1" i="1" dirty="0"/>
              <a:t> method</a:t>
            </a:r>
            <a:r>
              <a:rPr lang="en-US" dirty="0"/>
              <a:t/>
            </a:r>
            <a:br>
              <a:rPr lang="en-US" dirty="0"/>
            </a:br>
            <a:endParaRPr lang="en-US" dirty="0"/>
          </a:p>
        </p:txBody>
      </p:sp>
      <p:sp>
        <p:nvSpPr>
          <p:cNvPr id="3" name="Content Placeholder 2"/>
          <p:cNvSpPr>
            <a:spLocks noGrp="1"/>
          </p:cNvSpPr>
          <p:nvPr>
            <p:ph idx="1"/>
          </p:nvPr>
        </p:nvSpPr>
        <p:spPr>
          <a:xfrm>
            <a:off x="304800" y="914400"/>
            <a:ext cx="8382000" cy="5715000"/>
          </a:xfrm>
        </p:spPr>
        <p:txBody>
          <a:bodyPr>
            <a:normAutofit fontScale="40000" lnSpcReduction="20000"/>
          </a:bodyPr>
          <a:lstStyle/>
          <a:p>
            <a:pPr marL="0" indent="0">
              <a:buNone/>
            </a:pPr>
            <a:r>
              <a:rPr lang="en-US" dirty="0"/>
              <a:t>public class </a:t>
            </a:r>
            <a:r>
              <a:rPr lang="en-US" dirty="0" err="1"/>
              <a:t>MyThread</a:t>
            </a:r>
            <a:r>
              <a:rPr lang="en-US" dirty="0"/>
              <a:t> extends Thread</a:t>
            </a:r>
          </a:p>
          <a:p>
            <a:pPr marL="0" indent="0">
              <a:buNone/>
            </a:pPr>
            <a:r>
              <a:rPr lang="en-US" dirty="0"/>
              <a:t>{</a:t>
            </a:r>
          </a:p>
          <a:p>
            <a:pPr marL="0" indent="0">
              <a:buNone/>
            </a:pPr>
            <a:r>
              <a:rPr lang="en-US" dirty="0"/>
              <a:t>	public void run()</a:t>
            </a:r>
          </a:p>
          <a:p>
            <a:pPr marL="0" indent="0">
              <a:buNone/>
            </a:pPr>
            <a:r>
              <a:rPr lang="en-US" dirty="0"/>
              <a:t>	{</a:t>
            </a:r>
          </a:p>
          <a:p>
            <a:pPr marL="0" indent="0">
              <a:buNone/>
            </a:pPr>
            <a:r>
              <a:rPr lang="en-US" dirty="0"/>
              <a:t>		</a:t>
            </a:r>
            <a:r>
              <a:rPr lang="en-US" dirty="0" err="1"/>
              <a:t>System.out.println</a:t>
            </a:r>
            <a:r>
              <a:rPr lang="en-US" dirty="0"/>
              <a:t>("r1 ");</a:t>
            </a:r>
          </a:p>
          <a:p>
            <a:pPr marL="0" indent="0">
              <a:buNone/>
            </a:pPr>
            <a:r>
              <a:rPr lang="en-US" dirty="0"/>
              <a:t>		try {</a:t>
            </a:r>
          </a:p>
          <a:p>
            <a:pPr marL="0" indent="0">
              <a:buNone/>
            </a:pPr>
            <a:r>
              <a:rPr lang="en-US" dirty="0"/>
              <a:t>        		</a:t>
            </a:r>
            <a:r>
              <a:rPr lang="en-US" dirty="0" err="1"/>
              <a:t>Thread.sleep</a:t>
            </a:r>
            <a:r>
              <a:rPr lang="en-US" dirty="0"/>
              <a:t>(500);</a:t>
            </a:r>
          </a:p>
          <a:p>
            <a:pPr marL="0" indent="0">
              <a:buNone/>
            </a:pPr>
            <a:r>
              <a:rPr lang="en-US" dirty="0"/>
              <a:t>    		}</a:t>
            </a:r>
          </a:p>
          <a:p>
            <a:pPr marL="0" indent="0">
              <a:buNone/>
            </a:pPr>
            <a:r>
              <a:rPr lang="en-US" dirty="0"/>
              <a:t>    		catch(</a:t>
            </a:r>
            <a:r>
              <a:rPr lang="en-US" dirty="0" err="1"/>
              <a:t>InterruptedException</a:t>
            </a:r>
            <a:r>
              <a:rPr lang="en-US" dirty="0"/>
              <a:t> </a:t>
            </a:r>
            <a:r>
              <a:rPr lang="en-US" dirty="0" err="1"/>
              <a:t>ie</a:t>
            </a:r>
            <a:r>
              <a:rPr lang="en-US" dirty="0"/>
              <a:t>) { }</a:t>
            </a:r>
          </a:p>
          <a:p>
            <a:pPr marL="0" indent="0">
              <a:buNone/>
            </a:pPr>
            <a:r>
              <a:rPr lang="en-US" dirty="0"/>
              <a:t>       		</a:t>
            </a:r>
            <a:r>
              <a:rPr lang="en-US" dirty="0" err="1"/>
              <a:t>System.out.println</a:t>
            </a:r>
            <a:r>
              <a:rPr lang="en-US" dirty="0"/>
              <a:t>("r2 ");</a:t>
            </a:r>
          </a:p>
          <a:p>
            <a:pPr marL="0" indent="0">
              <a:buNone/>
            </a:pPr>
            <a:r>
              <a:rPr lang="en-US" dirty="0"/>
              <a:t>  	}</a:t>
            </a:r>
          </a:p>
          <a:p>
            <a:pPr marL="0" indent="0">
              <a:buNone/>
            </a:pPr>
            <a:r>
              <a:rPr lang="en-US" dirty="0"/>
              <a:t>	public static void main(String[] </a:t>
            </a:r>
            <a:r>
              <a:rPr lang="en-US" dirty="0" err="1"/>
              <a:t>args</a:t>
            </a:r>
            <a:r>
              <a:rPr lang="en-US" dirty="0"/>
              <a:t>)</a:t>
            </a:r>
          </a:p>
          <a:p>
            <a:pPr marL="0" indent="0">
              <a:buNone/>
            </a:pPr>
            <a:r>
              <a:rPr lang="en-US" dirty="0"/>
              <a:t>	{</a:t>
            </a:r>
          </a:p>
          <a:p>
            <a:pPr marL="0" indent="0">
              <a:buNone/>
            </a:pPr>
            <a:r>
              <a:rPr lang="en-US" dirty="0"/>
              <a:t>		</a:t>
            </a:r>
            <a:r>
              <a:rPr lang="en-US" dirty="0" err="1"/>
              <a:t>MyThread</a:t>
            </a:r>
            <a:r>
              <a:rPr lang="en-US" dirty="0"/>
              <a:t> t1=new </a:t>
            </a:r>
            <a:r>
              <a:rPr lang="en-US" dirty="0" err="1"/>
              <a:t>MyThread</a:t>
            </a:r>
            <a:r>
              <a:rPr lang="en-US" dirty="0"/>
              <a:t>();</a:t>
            </a:r>
          </a:p>
          <a:p>
            <a:pPr marL="0" indent="0">
              <a:buNone/>
            </a:pPr>
            <a:r>
              <a:rPr lang="en-US" dirty="0"/>
              <a:t>		</a:t>
            </a:r>
            <a:r>
              <a:rPr lang="en-US" dirty="0" err="1"/>
              <a:t>MyThread</a:t>
            </a:r>
            <a:r>
              <a:rPr lang="en-US" dirty="0"/>
              <a:t> t2=new </a:t>
            </a:r>
            <a:r>
              <a:rPr lang="en-US" dirty="0" err="1"/>
              <a:t>MyThread</a:t>
            </a:r>
            <a:r>
              <a:rPr lang="en-US" dirty="0"/>
              <a:t>();</a:t>
            </a:r>
          </a:p>
          <a:p>
            <a:pPr marL="0" indent="0">
              <a:buNone/>
            </a:pPr>
            <a:r>
              <a:rPr lang="en-US" dirty="0"/>
              <a:t>		t1.start(); </a:t>
            </a:r>
          </a:p>
          <a:p>
            <a:pPr marL="0" indent="0">
              <a:buNone/>
            </a:pPr>
            <a:r>
              <a:rPr lang="en-US" dirty="0"/>
              <a:t>		t2.start();</a:t>
            </a:r>
          </a:p>
          <a:p>
            <a:pPr marL="0" indent="0">
              <a:buNone/>
            </a:pPr>
            <a:r>
              <a:rPr lang="en-US" dirty="0"/>
              <a:t>		</a:t>
            </a:r>
            <a:r>
              <a:rPr lang="en-US" dirty="0" err="1"/>
              <a:t>System.out.println</a:t>
            </a:r>
            <a:r>
              <a:rPr lang="en-US" dirty="0"/>
              <a:t>(t1.isAlive());</a:t>
            </a:r>
          </a:p>
          <a:p>
            <a:pPr marL="0" indent="0">
              <a:buNone/>
            </a:pPr>
            <a:r>
              <a:rPr lang="en-US" dirty="0"/>
              <a:t>		</a:t>
            </a:r>
            <a:r>
              <a:rPr lang="en-US" dirty="0" err="1"/>
              <a:t>System.out.println</a:t>
            </a:r>
            <a:r>
              <a:rPr lang="en-US" dirty="0"/>
              <a:t>(t2.isAlive());</a:t>
            </a:r>
          </a:p>
          <a:p>
            <a:pPr marL="0" indent="0">
              <a:buNone/>
            </a:pPr>
            <a:r>
              <a:rPr lang="en-US" dirty="0"/>
              <a:t>	}</a:t>
            </a:r>
          </a:p>
          <a:p>
            <a:pPr marL="0" indent="0">
              <a:buNone/>
            </a:pPr>
            <a:r>
              <a:rPr lang="en-US" dirty="0"/>
              <a:t>}</a:t>
            </a:r>
          </a:p>
          <a:p>
            <a:pPr marL="0" indent="0">
              <a:buNone/>
            </a:pPr>
            <a:r>
              <a:rPr lang="en-US" dirty="0" smtClean="0"/>
              <a:t>Output </a:t>
            </a:r>
            <a:r>
              <a:rPr lang="en-US" dirty="0"/>
              <a:t>:</a:t>
            </a:r>
          </a:p>
          <a:p>
            <a:pPr marL="0" indent="0">
              <a:buNone/>
            </a:pPr>
            <a:r>
              <a:rPr lang="en-US" dirty="0"/>
              <a:t>r1 </a:t>
            </a:r>
          </a:p>
          <a:p>
            <a:pPr marL="0" indent="0">
              <a:buNone/>
            </a:pPr>
            <a:r>
              <a:rPr lang="en-US" dirty="0"/>
              <a:t>true</a:t>
            </a:r>
          </a:p>
          <a:p>
            <a:pPr marL="0" indent="0">
              <a:buNone/>
            </a:pPr>
            <a:r>
              <a:rPr lang="en-US" dirty="0"/>
              <a:t>true</a:t>
            </a:r>
          </a:p>
          <a:p>
            <a:pPr marL="0" indent="0">
              <a:buNone/>
            </a:pPr>
            <a:r>
              <a:rPr lang="en-US" dirty="0"/>
              <a:t>r1 </a:t>
            </a:r>
          </a:p>
          <a:p>
            <a:pPr marL="0" indent="0">
              <a:buNone/>
            </a:pPr>
            <a:r>
              <a:rPr lang="en-US" dirty="0"/>
              <a:t>r2 </a:t>
            </a:r>
          </a:p>
          <a:p>
            <a:pPr marL="0" indent="0">
              <a:buNone/>
            </a:pPr>
            <a:r>
              <a:rPr lang="en-US" dirty="0"/>
              <a:t>r2 </a:t>
            </a:r>
          </a:p>
          <a:p>
            <a:pPr marL="0" indent="0">
              <a:buNone/>
            </a:pPr>
            <a:endParaRPr lang="en-US" dirty="0"/>
          </a:p>
        </p:txBody>
      </p:sp>
    </p:spTree>
    <p:extLst>
      <p:ext uri="{BB962C8B-B14F-4D97-AF65-F5344CB8AC3E}">
        <p14:creationId xmlns:p14="http://schemas.microsoft.com/office/powerpoint/2010/main" val="2537263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1" end="21"/>
                                            </p:txEl>
                                          </p:spTgt>
                                        </p:tgtEl>
                                        <p:attrNameLst>
                                          <p:attrName>style.visibility</p:attrName>
                                        </p:attrNameLst>
                                      </p:cBhvr>
                                      <p:to>
                                        <p:strVal val="visible"/>
                                      </p:to>
                                    </p:set>
                                    <p:anim calcmode="lin" valueType="num">
                                      <p:cBhvr additive="base">
                                        <p:cTn id="7" dur="500" fill="hold"/>
                                        <p:tgtEl>
                                          <p:spTgt spid="3">
                                            <p:txEl>
                                              <p:pRg st="21" end="2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1" end="2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2" end="22"/>
                                            </p:txEl>
                                          </p:spTgt>
                                        </p:tgtEl>
                                        <p:attrNameLst>
                                          <p:attrName>style.visibility</p:attrName>
                                        </p:attrNameLst>
                                      </p:cBhvr>
                                      <p:to>
                                        <p:strVal val="visible"/>
                                      </p:to>
                                    </p:set>
                                    <p:anim calcmode="lin" valueType="num">
                                      <p:cBhvr additive="base">
                                        <p:cTn id="11" dur="500" fill="hold"/>
                                        <p:tgtEl>
                                          <p:spTgt spid="3">
                                            <p:txEl>
                                              <p:pRg st="22" end="2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2" end="2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3" end="23"/>
                                            </p:txEl>
                                          </p:spTgt>
                                        </p:tgtEl>
                                        <p:attrNameLst>
                                          <p:attrName>style.visibility</p:attrName>
                                        </p:attrNameLst>
                                      </p:cBhvr>
                                      <p:to>
                                        <p:strVal val="visible"/>
                                      </p:to>
                                    </p:set>
                                    <p:anim calcmode="lin" valueType="num">
                                      <p:cBhvr additive="base">
                                        <p:cTn id="15" dur="500" fill="hold"/>
                                        <p:tgtEl>
                                          <p:spTgt spid="3">
                                            <p:txEl>
                                              <p:pRg st="23" end="2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3" end="2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24" end="24"/>
                                            </p:txEl>
                                          </p:spTgt>
                                        </p:tgtEl>
                                        <p:attrNameLst>
                                          <p:attrName>style.visibility</p:attrName>
                                        </p:attrNameLst>
                                      </p:cBhvr>
                                      <p:to>
                                        <p:strVal val="visible"/>
                                      </p:to>
                                    </p:set>
                                    <p:anim calcmode="lin" valueType="num">
                                      <p:cBhvr additive="base">
                                        <p:cTn id="19" dur="500" fill="hold"/>
                                        <p:tgtEl>
                                          <p:spTgt spid="3">
                                            <p:txEl>
                                              <p:pRg st="24" end="2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4" end="2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25" end="25"/>
                                            </p:txEl>
                                          </p:spTgt>
                                        </p:tgtEl>
                                        <p:attrNameLst>
                                          <p:attrName>style.visibility</p:attrName>
                                        </p:attrNameLst>
                                      </p:cBhvr>
                                      <p:to>
                                        <p:strVal val="visible"/>
                                      </p:to>
                                    </p:set>
                                    <p:anim calcmode="lin" valueType="num">
                                      <p:cBhvr additive="base">
                                        <p:cTn id="23" dur="500" fill="hold"/>
                                        <p:tgtEl>
                                          <p:spTgt spid="3">
                                            <p:txEl>
                                              <p:pRg st="25" end="2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5" end="2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26" end="26"/>
                                            </p:txEl>
                                          </p:spTgt>
                                        </p:tgtEl>
                                        <p:attrNameLst>
                                          <p:attrName>style.visibility</p:attrName>
                                        </p:attrNameLst>
                                      </p:cBhvr>
                                      <p:to>
                                        <p:strVal val="visible"/>
                                      </p:to>
                                    </p:set>
                                    <p:anim calcmode="lin" valueType="num">
                                      <p:cBhvr additive="base">
                                        <p:cTn id="27" dur="500" fill="hold"/>
                                        <p:tgtEl>
                                          <p:spTgt spid="3">
                                            <p:txEl>
                                              <p:pRg st="26" end="2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26" end="2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27" end="27"/>
                                            </p:txEl>
                                          </p:spTgt>
                                        </p:tgtEl>
                                        <p:attrNameLst>
                                          <p:attrName>style.visibility</p:attrName>
                                        </p:attrNameLst>
                                      </p:cBhvr>
                                      <p:to>
                                        <p:strVal val="visible"/>
                                      </p:to>
                                    </p:set>
                                    <p:anim calcmode="lin" valueType="num">
                                      <p:cBhvr additive="base">
                                        <p:cTn id="31" dur="500" fill="hold"/>
                                        <p:tgtEl>
                                          <p:spTgt spid="3">
                                            <p:txEl>
                                              <p:pRg st="27" end="2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27" end="2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705600"/>
          </a:xfrm>
        </p:spPr>
        <p:txBody>
          <a:bodyPr>
            <a:normAutofit fontScale="62500" lnSpcReduction="2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r>
              <a:rPr lang="en-US" dirty="0" smtClean="0"/>
              <a:t>Output</a:t>
            </a:r>
          </a:p>
          <a:p>
            <a:pPr marL="0" indent="0">
              <a:buNone/>
            </a:pPr>
            <a:r>
              <a:rPr lang="en-US" dirty="0"/>
              <a:t>In this above program two thread t1 and t2 are created. t1 starts first and after printing "r1" on console thread t1 goes to sleep for 500 </a:t>
            </a:r>
            <a:r>
              <a:rPr lang="en-US" dirty="0" err="1"/>
              <a:t>ms.</a:t>
            </a:r>
            <a:r>
              <a:rPr lang="en-US" dirty="0"/>
              <a:t> At the same time Thread t2 will start its process and print "r1" on console and then go into sleep for 500 </a:t>
            </a:r>
            <a:r>
              <a:rPr lang="en-US" dirty="0" err="1"/>
              <a:t>ms.</a:t>
            </a:r>
            <a:r>
              <a:rPr lang="en-US" dirty="0"/>
              <a:t> Thread t1 will wake up from sleep and print "r2" on console similarly thread t2 will wake up from sleep and print "r2" on console. So you will get output like </a:t>
            </a:r>
            <a:r>
              <a:rPr lang="en-US" b="1" u="sng" dirty="0"/>
              <a:t>r1 </a:t>
            </a:r>
            <a:r>
              <a:rPr lang="en-US" b="1" u="sng" dirty="0" err="1"/>
              <a:t>r1</a:t>
            </a:r>
            <a:r>
              <a:rPr lang="en-US" b="1" u="sng" dirty="0"/>
              <a:t> r2 </a:t>
            </a:r>
            <a:r>
              <a:rPr lang="en-US" b="1" u="sng" dirty="0" err="1"/>
              <a:t>r2</a:t>
            </a:r>
            <a:endParaRPr lang="en-US" b="1" u="sng"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599" y="-152400"/>
            <a:ext cx="6095999"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8302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6" end="16"/>
                                            </p:txEl>
                                          </p:spTgt>
                                        </p:tgtEl>
                                        <p:attrNameLst>
                                          <p:attrName>style.visibility</p:attrName>
                                        </p:attrNameLst>
                                      </p:cBhvr>
                                      <p:to>
                                        <p:strVal val="visible"/>
                                      </p:to>
                                    </p:set>
                                    <p:animEffect transition="in" filter="fade">
                                      <p:cBhvr>
                                        <p:cTn id="7" dur="500"/>
                                        <p:tgtEl>
                                          <p:spTgt spid="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i="1" dirty="0" smtClean="0"/>
              <a:t/>
            </a:r>
            <a:br>
              <a:rPr lang="en-US" b="1" i="1" dirty="0" smtClean="0"/>
            </a:br>
            <a:r>
              <a:rPr lang="en-US" b="1" i="1" dirty="0" smtClean="0"/>
              <a:t>Example </a:t>
            </a:r>
            <a:r>
              <a:rPr lang="en-US" b="1" i="1" dirty="0"/>
              <a:t>of thread with join() method</a:t>
            </a:r>
            <a:r>
              <a:rPr lang="en-US" dirty="0"/>
              <a:t/>
            </a:r>
            <a:br>
              <a:rPr lang="en-US" dirty="0"/>
            </a:br>
            <a:endParaRPr lang="en-US" dirty="0"/>
          </a:p>
        </p:txBody>
      </p:sp>
      <p:sp>
        <p:nvSpPr>
          <p:cNvPr id="3" name="Content Placeholder 2"/>
          <p:cNvSpPr>
            <a:spLocks noGrp="1"/>
          </p:cNvSpPr>
          <p:nvPr>
            <p:ph idx="1"/>
          </p:nvPr>
        </p:nvSpPr>
        <p:spPr>
          <a:xfrm>
            <a:off x="381000" y="914400"/>
            <a:ext cx="8305800" cy="5715000"/>
          </a:xfrm>
        </p:spPr>
        <p:txBody>
          <a:bodyPr>
            <a:noAutofit/>
          </a:bodyPr>
          <a:lstStyle/>
          <a:p>
            <a:pPr marL="0" indent="0">
              <a:buNone/>
            </a:pPr>
            <a:r>
              <a:rPr lang="en-US" sz="1100" dirty="0"/>
              <a:t>public class </a:t>
            </a:r>
            <a:r>
              <a:rPr lang="en-US" sz="1100" dirty="0" err="1" smtClean="0"/>
              <a:t>MyThreadjoin</a:t>
            </a:r>
            <a:r>
              <a:rPr lang="en-US" sz="1100" dirty="0" smtClean="0"/>
              <a:t> </a:t>
            </a:r>
            <a:r>
              <a:rPr lang="en-US" sz="1100" dirty="0"/>
              <a:t>extends Thread</a:t>
            </a:r>
          </a:p>
          <a:p>
            <a:pPr marL="0" indent="0">
              <a:buNone/>
            </a:pPr>
            <a:r>
              <a:rPr lang="en-US" sz="1100" dirty="0"/>
              <a:t>{</a:t>
            </a:r>
          </a:p>
          <a:p>
            <a:pPr marL="0" indent="0">
              <a:buNone/>
            </a:pPr>
            <a:r>
              <a:rPr lang="en-US" sz="1100" dirty="0"/>
              <a:t>	public void run()</a:t>
            </a:r>
          </a:p>
          <a:p>
            <a:pPr marL="0" indent="0">
              <a:buNone/>
            </a:pPr>
            <a:r>
              <a:rPr lang="en-US" sz="1100" dirty="0"/>
              <a:t>   	{</a:t>
            </a:r>
          </a:p>
          <a:p>
            <a:pPr marL="0" indent="0">
              <a:buNone/>
            </a:pPr>
            <a:r>
              <a:rPr lang="en-US" sz="1100" dirty="0"/>
              <a:t>       		</a:t>
            </a:r>
            <a:r>
              <a:rPr lang="en-US" sz="1100" dirty="0" err="1"/>
              <a:t>System.out.println</a:t>
            </a:r>
            <a:r>
              <a:rPr lang="en-US" sz="1100" dirty="0"/>
              <a:t>("r1 ");</a:t>
            </a:r>
          </a:p>
          <a:p>
            <a:pPr marL="0" indent="0">
              <a:buNone/>
            </a:pPr>
            <a:r>
              <a:rPr lang="en-US" sz="1100" dirty="0"/>
              <a:t>       		try {</a:t>
            </a:r>
          </a:p>
          <a:p>
            <a:pPr marL="0" indent="0">
              <a:buNone/>
            </a:pPr>
            <a:r>
              <a:rPr lang="en-US" sz="1100" dirty="0"/>
              <a:t>        		</a:t>
            </a:r>
            <a:r>
              <a:rPr lang="en-US" sz="1100" dirty="0" err="1"/>
              <a:t>Thread.sleep</a:t>
            </a:r>
            <a:r>
              <a:rPr lang="en-US" sz="1100" dirty="0"/>
              <a:t>(500);</a:t>
            </a:r>
          </a:p>
          <a:p>
            <a:pPr marL="0" indent="0">
              <a:buNone/>
            </a:pPr>
            <a:r>
              <a:rPr lang="en-US" sz="1100" dirty="0"/>
              <a:t>    		}catch(</a:t>
            </a:r>
            <a:r>
              <a:rPr lang="en-US" sz="1100" dirty="0" err="1"/>
              <a:t>InterruptedException</a:t>
            </a:r>
            <a:r>
              <a:rPr lang="en-US" sz="1100" dirty="0"/>
              <a:t> </a:t>
            </a:r>
            <a:r>
              <a:rPr lang="en-US" sz="1100" dirty="0" err="1"/>
              <a:t>ie</a:t>
            </a:r>
            <a:r>
              <a:rPr lang="en-US" sz="1100" dirty="0"/>
              <a:t>){ } </a:t>
            </a:r>
          </a:p>
          <a:p>
            <a:pPr marL="0" indent="0">
              <a:buNone/>
            </a:pPr>
            <a:r>
              <a:rPr lang="en-US" sz="1100" dirty="0"/>
              <a:t>       		</a:t>
            </a:r>
            <a:r>
              <a:rPr lang="en-US" sz="1100" dirty="0" err="1"/>
              <a:t>System.out.println</a:t>
            </a:r>
            <a:r>
              <a:rPr lang="en-US" sz="1100" dirty="0"/>
              <a:t>("r2 ");</a:t>
            </a:r>
          </a:p>
          <a:p>
            <a:pPr marL="0" indent="0">
              <a:buNone/>
            </a:pPr>
            <a:r>
              <a:rPr lang="en-US" sz="1100" dirty="0"/>
              <a:t>  	}</a:t>
            </a:r>
          </a:p>
          <a:p>
            <a:pPr marL="0" indent="0">
              <a:buNone/>
            </a:pPr>
            <a:r>
              <a:rPr lang="en-US" sz="1100" dirty="0"/>
              <a:t>	public static void main(String[] </a:t>
            </a:r>
            <a:r>
              <a:rPr lang="en-US" sz="1100" dirty="0" err="1"/>
              <a:t>args</a:t>
            </a:r>
            <a:r>
              <a:rPr lang="en-US" sz="1100" dirty="0"/>
              <a:t>)</a:t>
            </a:r>
          </a:p>
          <a:p>
            <a:pPr marL="0" indent="0">
              <a:buNone/>
            </a:pPr>
            <a:r>
              <a:rPr lang="en-US" sz="1100" dirty="0"/>
              <a:t>	{</a:t>
            </a:r>
          </a:p>
          <a:p>
            <a:pPr marL="0" indent="0">
              <a:buNone/>
            </a:pPr>
            <a:r>
              <a:rPr lang="en-US" sz="1100" dirty="0"/>
              <a:t>		</a:t>
            </a:r>
            <a:r>
              <a:rPr lang="en-US" sz="1100" dirty="0" err="1" smtClean="0"/>
              <a:t>MyThreadjoin</a:t>
            </a:r>
            <a:r>
              <a:rPr lang="en-US" sz="1100" dirty="0" smtClean="0"/>
              <a:t> </a:t>
            </a:r>
            <a:r>
              <a:rPr lang="en-US" sz="1100" dirty="0"/>
              <a:t>t1=new </a:t>
            </a:r>
            <a:r>
              <a:rPr lang="en-US" sz="1100" dirty="0" err="1" smtClean="0"/>
              <a:t>MyThreadjoin</a:t>
            </a:r>
            <a:r>
              <a:rPr lang="en-US" sz="1100" dirty="0" smtClean="0"/>
              <a:t>();</a:t>
            </a:r>
            <a:endParaRPr lang="en-US" sz="1100" dirty="0"/>
          </a:p>
          <a:p>
            <a:pPr marL="0" indent="0">
              <a:buNone/>
            </a:pPr>
            <a:r>
              <a:rPr lang="en-US" sz="1100" dirty="0"/>
              <a:t>		</a:t>
            </a:r>
            <a:r>
              <a:rPr lang="en-US" sz="1100" dirty="0" err="1" smtClean="0"/>
              <a:t>MyThreadjoin</a:t>
            </a:r>
            <a:r>
              <a:rPr lang="en-US" sz="1100" dirty="0" smtClean="0"/>
              <a:t> </a:t>
            </a:r>
            <a:r>
              <a:rPr lang="en-US" sz="1100" dirty="0"/>
              <a:t>t2=new </a:t>
            </a:r>
            <a:r>
              <a:rPr lang="en-US" sz="1100" dirty="0" err="1" smtClean="0"/>
              <a:t>MyThreadjoin</a:t>
            </a:r>
            <a:r>
              <a:rPr lang="en-US" sz="1100" dirty="0" smtClean="0"/>
              <a:t>();</a:t>
            </a:r>
            <a:endParaRPr lang="en-US" sz="1100" dirty="0"/>
          </a:p>
          <a:p>
            <a:pPr marL="0" indent="0">
              <a:buNone/>
            </a:pPr>
            <a:r>
              <a:rPr lang="en-US" sz="1100" dirty="0"/>
              <a:t>		t1.start(); </a:t>
            </a:r>
          </a:p>
          <a:p>
            <a:pPr marL="0" indent="0">
              <a:buNone/>
            </a:pPr>
            <a:r>
              <a:rPr lang="en-US" sz="1100" dirty="0"/>
              <a:t>		</a:t>
            </a:r>
          </a:p>
          <a:p>
            <a:pPr marL="0" indent="0">
              <a:buNone/>
            </a:pPr>
            <a:r>
              <a:rPr lang="en-US" sz="1100" dirty="0"/>
              <a:t>		try{</a:t>
            </a:r>
          </a:p>
          <a:p>
            <a:pPr marL="0" indent="0">
              <a:buNone/>
            </a:pPr>
            <a:r>
              <a:rPr lang="en-US" sz="1100" dirty="0"/>
              <a:t>  			t1.join();	//Waiting for t1 to finish</a:t>
            </a:r>
          </a:p>
          <a:p>
            <a:pPr marL="0" indent="0">
              <a:buNone/>
            </a:pPr>
            <a:r>
              <a:rPr lang="en-US" sz="1100" dirty="0"/>
              <a:t>		}catch(</a:t>
            </a:r>
            <a:r>
              <a:rPr lang="en-US" sz="1100" dirty="0" err="1"/>
              <a:t>InterruptedException</a:t>
            </a:r>
            <a:r>
              <a:rPr lang="en-US" sz="1100" dirty="0"/>
              <a:t> </a:t>
            </a:r>
            <a:r>
              <a:rPr lang="en-US" sz="1100" dirty="0" err="1"/>
              <a:t>ie</a:t>
            </a:r>
            <a:r>
              <a:rPr lang="en-US" sz="1100" dirty="0"/>
              <a:t>){}</a:t>
            </a:r>
          </a:p>
          <a:p>
            <a:pPr marL="0" indent="0">
              <a:buNone/>
            </a:pPr>
            <a:r>
              <a:rPr lang="en-US" sz="1100" dirty="0"/>
              <a:t> </a:t>
            </a:r>
          </a:p>
          <a:p>
            <a:pPr marL="0" indent="0">
              <a:buNone/>
            </a:pPr>
            <a:r>
              <a:rPr lang="en-US" sz="1100" dirty="0"/>
              <a:t>		t2.start();</a:t>
            </a:r>
          </a:p>
          <a:p>
            <a:pPr marL="0" indent="0">
              <a:buNone/>
            </a:pPr>
            <a:r>
              <a:rPr lang="en-US" sz="1100" dirty="0"/>
              <a:t>	}</a:t>
            </a:r>
          </a:p>
          <a:p>
            <a:pPr marL="0" indent="0">
              <a:buNone/>
            </a:pPr>
            <a:r>
              <a:rPr lang="en-US" sz="1100" dirty="0" smtClean="0"/>
              <a:t>}</a:t>
            </a:r>
          </a:p>
          <a:p>
            <a:pPr marL="0" indent="0">
              <a:buNone/>
            </a:pPr>
            <a:r>
              <a:rPr lang="en-US" sz="1100" dirty="0"/>
              <a:t>Output :</a:t>
            </a:r>
          </a:p>
          <a:p>
            <a:pPr marL="0" indent="0">
              <a:buNone/>
            </a:pPr>
            <a:r>
              <a:rPr lang="en-US" sz="1100" dirty="0"/>
              <a:t>r1 </a:t>
            </a:r>
          </a:p>
          <a:p>
            <a:pPr marL="0" indent="0">
              <a:buNone/>
            </a:pPr>
            <a:r>
              <a:rPr lang="en-US" sz="1100" dirty="0"/>
              <a:t>r2 </a:t>
            </a:r>
          </a:p>
          <a:p>
            <a:pPr marL="0" indent="0">
              <a:buNone/>
            </a:pPr>
            <a:r>
              <a:rPr lang="en-US" sz="1100" dirty="0"/>
              <a:t>r1 </a:t>
            </a:r>
          </a:p>
          <a:p>
            <a:pPr marL="0" indent="0">
              <a:buNone/>
            </a:pPr>
            <a:r>
              <a:rPr lang="en-US" sz="1100" dirty="0"/>
              <a:t>r2</a:t>
            </a:r>
          </a:p>
          <a:p>
            <a:pPr marL="0" indent="0">
              <a:buNone/>
            </a:pPr>
            <a:r>
              <a:rPr lang="en-US" sz="1100" dirty="0"/>
              <a:t>In this above program join() method on thread t1 ensures that t1 finishes it process before thread t2 starts.</a:t>
            </a:r>
          </a:p>
          <a:p>
            <a:pPr marL="0" indent="0">
              <a:buNone/>
            </a:pPr>
            <a:endParaRPr lang="en-US" sz="1100" dirty="0" smtClean="0"/>
          </a:p>
          <a:p>
            <a:pPr marL="0" indent="0">
              <a:buNone/>
            </a:pPr>
            <a:endParaRPr lang="en-US" sz="1100" dirty="0"/>
          </a:p>
        </p:txBody>
      </p:sp>
    </p:spTree>
    <p:extLst>
      <p:ext uri="{BB962C8B-B14F-4D97-AF65-F5344CB8AC3E}">
        <p14:creationId xmlns:p14="http://schemas.microsoft.com/office/powerpoint/2010/main" val="601628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3" end="23"/>
                                            </p:txEl>
                                          </p:spTgt>
                                        </p:tgtEl>
                                        <p:attrNameLst>
                                          <p:attrName>style.visibility</p:attrName>
                                        </p:attrNameLst>
                                      </p:cBhvr>
                                      <p:to>
                                        <p:strVal val="visible"/>
                                      </p:to>
                                    </p:set>
                                    <p:anim calcmode="lin" valueType="num">
                                      <p:cBhvr additive="base">
                                        <p:cTn id="7" dur="500" fill="hold"/>
                                        <p:tgtEl>
                                          <p:spTgt spid="3">
                                            <p:txEl>
                                              <p:pRg st="23" end="2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3" end="2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4" end="24"/>
                                            </p:txEl>
                                          </p:spTgt>
                                        </p:tgtEl>
                                        <p:attrNameLst>
                                          <p:attrName>style.visibility</p:attrName>
                                        </p:attrNameLst>
                                      </p:cBhvr>
                                      <p:to>
                                        <p:strVal val="visible"/>
                                      </p:to>
                                    </p:set>
                                    <p:anim calcmode="lin" valueType="num">
                                      <p:cBhvr additive="base">
                                        <p:cTn id="11" dur="500" fill="hold"/>
                                        <p:tgtEl>
                                          <p:spTgt spid="3">
                                            <p:txEl>
                                              <p:pRg st="24" end="2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4" end="2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5" end="25"/>
                                            </p:txEl>
                                          </p:spTgt>
                                        </p:tgtEl>
                                        <p:attrNameLst>
                                          <p:attrName>style.visibility</p:attrName>
                                        </p:attrNameLst>
                                      </p:cBhvr>
                                      <p:to>
                                        <p:strVal val="visible"/>
                                      </p:to>
                                    </p:set>
                                    <p:anim calcmode="lin" valueType="num">
                                      <p:cBhvr additive="base">
                                        <p:cTn id="15" dur="500" fill="hold"/>
                                        <p:tgtEl>
                                          <p:spTgt spid="3">
                                            <p:txEl>
                                              <p:pRg st="25" end="2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5" end="2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26" end="26"/>
                                            </p:txEl>
                                          </p:spTgt>
                                        </p:tgtEl>
                                        <p:attrNameLst>
                                          <p:attrName>style.visibility</p:attrName>
                                        </p:attrNameLst>
                                      </p:cBhvr>
                                      <p:to>
                                        <p:strVal val="visible"/>
                                      </p:to>
                                    </p:set>
                                    <p:anim calcmode="lin" valueType="num">
                                      <p:cBhvr additive="base">
                                        <p:cTn id="19" dur="500" fill="hold"/>
                                        <p:tgtEl>
                                          <p:spTgt spid="3">
                                            <p:txEl>
                                              <p:pRg st="26" end="2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6" end="2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27" end="27"/>
                                            </p:txEl>
                                          </p:spTgt>
                                        </p:tgtEl>
                                        <p:attrNameLst>
                                          <p:attrName>style.visibility</p:attrName>
                                        </p:attrNameLst>
                                      </p:cBhvr>
                                      <p:to>
                                        <p:strVal val="visible"/>
                                      </p:to>
                                    </p:set>
                                    <p:anim calcmode="lin" valueType="num">
                                      <p:cBhvr additive="base">
                                        <p:cTn id="23" dur="500" fill="hold"/>
                                        <p:tgtEl>
                                          <p:spTgt spid="3">
                                            <p:txEl>
                                              <p:pRg st="27" end="2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7" end="27"/>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28" end="28"/>
                                            </p:txEl>
                                          </p:spTgt>
                                        </p:tgtEl>
                                        <p:attrNameLst>
                                          <p:attrName>style.visibility</p:attrName>
                                        </p:attrNameLst>
                                      </p:cBhvr>
                                      <p:to>
                                        <p:strVal val="visible"/>
                                      </p:to>
                                    </p:set>
                                    <p:anim calcmode="lin" valueType="num">
                                      <p:cBhvr additive="base">
                                        <p:cTn id="27" dur="500" fill="hold"/>
                                        <p:tgtEl>
                                          <p:spTgt spid="3">
                                            <p:txEl>
                                              <p:pRg st="28" end="2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28" end="2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Specifying time with join()</a:t>
            </a:r>
            <a:br>
              <a:rPr lang="en-US" b="1" dirty="0"/>
            </a:br>
            <a:endParaRPr lang="en-US" dirty="0"/>
          </a:p>
        </p:txBody>
      </p:sp>
      <p:sp>
        <p:nvSpPr>
          <p:cNvPr id="3" name="Content Placeholder 2"/>
          <p:cNvSpPr>
            <a:spLocks noGrp="1"/>
          </p:cNvSpPr>
          <p:nvPr>
            <p:ph idx="1"/>
          </p:nvPr>
        </p:nvSpPr>
        <p:spPr/>
        <p:txBody>
          <a:bodyPr/>
          <a:lstStyle/>
          <a:p>
            <a:r>
              <a:rPr lang="en-US" dirty="0"/>
              <a:t>If in the above program, we specify time while using </a:t>
            </a:r>
            <a:r>
              <a:rPr lang="en-US" b="1" dirty="0"/>
              <a:t>join()</a:t>
            </a:r>
            <a:r>
              <a:rPr lang="en-US" dirty="0"/>
              <a:t> with </a:t>
            </a:r>
            <a:r>
              <a:rPr lang="en-US" b="1" dirty="0"/>
              <a:t>t1</a:t>
            </a:r>
            <a:r>
              <a:rPr lang="en-US" dirty="0"/>
              <a:t>, then </a:t>
            </a:r>
            <a:r>
              <a:rPr lang="en-US" b="1" dirty="0"/>
              <a:t>t1</a:t>
            </a:r>
            <a:r>
              <a:rPr lang="en-US" dirty="0"/>
              <a:t> will execute for that time, and then </a:t>
            </a:r>
            <a:r>
              <a:rPr lang="en-US" b="1" dirty="0"/>
              <a:t>t2</a:t>
            </a:r>
            <a:r>
              <a:rPr lang="en-US" dirty="0"/>
              <a:t> will join it.</a:t>
            </a:r>
          </a:p>
          <a:p>
            <a:r>
              <a:rPr lang="en-US" dirty="0" smtClean="0"/>
              <a:t>t1</a:t>
            </a:r>
            <a:r>
              <a:rPr lang="en-US" dirty="0"/>
              <a:t>.join(1500);Doing so, initially t1 will execute for 1.5 seconds, after which t2 will join it.</a:t>
            </a:r>
          </a:p>
        </p:txBody>
      </p:sp>
    </p:spTree>
    <p:extLst>
      <p:ext uri="{BB962C8B-B14F-4D97-AF65-F5344CB8AC3E}">
        <p14:creationId xmlns:p14="http://schemas.microsoft.com/office/powerpoint/2010/main" val="40540615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a:t>
            </a:r>
            <a:r>
              <a:rPr lang="en-US" dirty="0" err="1"/>
              <a:t>currentThread</a:t>
            </a:r>
            <a:r>
              <a:rPr lang="en-US" dirty="0"/>
              <a:t>() method:</a:t>
            </a:r>
            <a:br>
              <a:rPr lang="en-US" dirty="0"/>
            </a:b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656320723"/>
              </p:ext>
            </p:extLst>
          </p:nvPr>
        </p:nvGraphicFramePr>
        <p:xfrm>
          <a:off x="457200" y="3543141"/>
          <a:ext cx="8229600" cy="1188720"/>
        </p:xfrm>
        <a:graphic>
          <a:graphicData uri="http://schemas.openxmlformats.org/drawingml/2006/table">
            <a:tbl>
              <a:tblPr/>
              <a:tblGrid>
                <a:gridCol w="8229600"/>
              </a:tblGrid>
              <a:tr h="0">
                <a:tc>
                  <a:txBody>
                    <a:bodyPr/>
                    <a:lstStyle/>
                    <a:p>
                      <a:r>
                        <a:rPr lang="en-US" dirty="0">
                          <a:solidFill>
                            <a:srgbClr val="000000"/>
                          </a:solidFill>
                          <a:effectLst/>
                          <a:latin typeface="verdana"/>
                        </a:rPr>
                        <a:t>The </a:t>
                      </a:r>
                      <a:r>
                        <a:rPr lang="en-US" dirty="0" err="1">
                          <a:solidFill>
                            <a:srgbClr val="000000"/>
                          </a:solidFill>
                          <a:effectLst/>
                          <a:latin typeface="verdana"/>
                        </a:rPr>
                        <a:t>currentThread</a:t>
                      </a:r>
                      <a:r>
                        <a:rPr lang="en-US" dirty="0">
                          <a:solidFill>
                            <a:srgbClr val="000000"/>
                          </a:solidFill>
                          <a:effectLst/>
                          <a:latin typeface="verdana"/>
                        </a:rPr>
                        <a:t>() method returns a reference to the currently executing thread object</a:t>
                      </a:r>
                      <a:r>
                        <a:rPr lang="en-US" dirty="0" smtClean="0">
                          <a:solidFill>
                            <a:srgbClr val="000000"/>
                          </a:solidFill>
                          <a:effectLst/>
                          <a:latin typeface="verdana"/>
                        </a:rPr>
                        <a:t>.</a:t>
                      </a:r>
                    </a:p>
                    <a:p>
                      <a:r>
                        <a:rPr lang="en-US" dirty="0" smtClean="0">
                          <a:solidFill>
                            <a:srgbClr val="000000"/>
                          </a:solidFill>
                          <a:effectLst/>
                          <a:latin typeface="verdana"/>
                        </a:rPr>
                        <a:t>Syntax:</a:t>
                      </a:r>
                    </a:p>
                    <a:p>
                      <a:r>
                        <a:rPr lang="en-US" dirty="0" smtClean="0">
                          <a:solidFill>
                            <a:srgbClr val="000000"/>
                          </a:solidFill>
                          <a:effectLst/>
                          <a:latin typeface="verdana"/>
                        </a:rPr>
                        <a:t>Public static Thread </a:t>
                      </a:r>
                      <a:r>
                        <a:rPr lang="en-US" dirty="0" err="1" smtClean="0">
                          <a:solidFill>
                            <a:srgbClr val="000000"/>
                          </a:solidFill>
                          <a:effectLst/>
                          <a:latin typeface="verdana"/>
                        </a:rPr>
                        <a:t>CurrentThread</a:t>
                      </a:r>
                      <a:r>
                        <a:rPr lang="en-US" dirty="0" smtClean="0">
                          <a:solidFill>
                            <a:srgbClr val="000000"/>
                          </a:solidFill>
                          <a:effectLst/>
                          <a:latin typeface="verdana"/>
                        </a:rPr>
                        <a:t>()</a:t>
                      </a:r>
                      <a:endParaRPr lang="en-US" dirty="0">
                        <a:solidFill>
                          <a:srgbClr val="000000"/>
                        </a:solidFill>
                        <a:effectLst/>
                        <a:latin typeface="verdana"/>
                      </a:endParaRPr>
                    </a:p>
                  </a:txBody>
                  <a:tcPr anchor="ctr">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3408785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Multitasking</a:t>
            </a:r>
            <a:r>
              <a:rPr lang="en-US" b="1" dirty="0"/>
              <a:t/>
            </a:r>
            <a:br>
              <a:rPr lang="en-US" b="1" dirty="0"/>
            </a:b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a:t>Multitasking is a process of executing multiple tasks simultaneously. We use multitasking to utilize the CPU. Multitasking can be achieved by two ways:</a:t>
            </a:r>
          </a:p>
          <a:p>
            <a:pPr marL="0" lvl="0" indent="0">
              <a:buNone/>
            </a:pPr>
            <a:r>
              <a:rPr lang="en-US" b="1" dirty="0"/>
              <a:t>Process-based Multitasking(Multiprocessing)</a:t>
            </a:r>
          </a:p>
          <a:p>
            <a:pPr marL="0" lvl="0" indent="0">
              <a:buNone/>
            </a:pPr>
            <a:r>
              <a:rPr lang="en-US" b="1" dirty="0"/>
              <a:t>Thread-based Multitasking(Multithreading</a:t>
            </a:r>
            <a:r>
              <a:rPr lang="en-US" dirty="0"/>
              <a:t>)</a:t>
            </a:r>
          </a:p>
          <a:p>
            <a:pPr marL="0" indent="0">
              <a:buNone/>
            </a:pPr>
            <a:r>
              <a:rPr lang="en-US" b="1" dirty="0"/>
              <a:t>1) Process-based Multitasking (Multiprocessing)</a:t>
            </a:r>
          </a:p>
          <a:p>
            <a:pPr marL="0" lvl="0" indent="0">
              <a:buNone/>
            </a:pPr>
            <a:r>
              <a:rPr lang="en-US" dirty="0"/>
              <a:t>Each process have its own address in memory i.e. each process allocates separate memory area.</a:t>
            </a:r>
          </a:p>
          <a:p>
            <a:pPr marL="0" lvl="0" indent="0">
              <a:buNone/>
            </a:pPr>
            <a:r>
              <a:rPr lang="en-US" dirty="0"/>
              <a:t>Process is heavyweight.</a:t>
            </a:r>
          </a:p>
          <a:p>
            <a:pPr marL="0" lvl="0" indent="0">
              <a:buNone/>
            </a:pPr>
            <a:r>
              <a:rPr lang="en-US" dirty="0"/>
              <a:t>Cost of communication between the process is high.</a:t>
            </a:r>
          </a:p>
          <a:p>
            <a:pPr marL="0" lvl="0" indent="0">
              <a:buNone/>
            </a:pPr>
            <a:r>
              <a:rPr lang="en-US" dirty="0"/>
              <a:t>Switching from one process to another require some time for saving and loading registers, memory maps, updating lists etc.</a:t>
            </a:r>
          </a:p>
          <a:p>
            <a:pPr marL="0" indent="0">
              <a:buNone/>
            </a:pPr>
            <a:r>
              <a:rPr lang="en-US" b="1" dirty="0"/>
              <a:t>2) Thread-based Multitasking (Multithreading)</a:t>
            </a:r>
          </a:p>
          <a:p>
            <a:pPr marL="0" lvl="0" indent="0">
              <a:buNone/>
            </a:pPr>
            <a:r>
              <a:rPr lang="en-US" dirty="0"/>
              <a:t>Threads share the same address space.</a:t>
            </a:r>
          </a:p>
          <a:p>
            <a:pPr marL="0" lvl="0" indent="0">
              <a:buNone/>
            </a:pPr>
            <a:r>
              <a:rPr lang="en-US" dirty="0"/>
              <a:t>Thread is lightweight.</a:t>
            </a:r>
          </a:p>
          <a:p>
            <a:pPr marL="0" lvl="0" indent="0">
              <a:buNone/>
            </a:pPr>
            <a:r>
              <a:rPr lang="en-US" dirty="0"/>
              <a:t>Cost of communication between the thread is low.</a:t>
            </a:r>
          </a:p>
          <a:p>
            <a:pPr marL="0" indent="0">
              <a:buNone/>
            </a:pPr>
            <a:r>
              <a:rPr lang="en-US" dirty="0"/>
              <a:t>Note : </a:t>
            </a:r>
            <a:r>
              <a:rPr lang="en-US" dirty="0" err="1"/>
              <a:t>Atleast</a:t>
            </a:r>
            <a:r>
              <a:rPr lang="en-US" dirty="0"/>
              <a:t> one process is required for each thread.</a:t>
            </a:r>
          </a:p>
          <a:p>
            <a:endParaRPr lang="en-US" dirty="0"/>
          </a:p>
        </p:txBody>
      </p:sp>
    </p:spTree>
    <p:extLst>
      <p:ext uri="{BB962C8B-B14F-4D97-AF65-F5344CB8AC3E}">
        <p14:creationId xmlns:p14="http://schemas.microsoft.com/office/powerpoint/2010/main" val="29508266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Naming Thread</a:t>
            </a:r>
            <a:br>
              <a:rPr lang="en-US" dirty="0"/>
            </a:b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a:t>The Thread class provides methods to change and get the name of a thread. By default, each thread has a name i.e. thread-0, thread-1 and so on. By we can change the name of the thread by using </a:t>
            </a:r>
            <a:r>
              <a:rPr lang="en-US" dirty="0" err="1"/>
              <a:t>setName</a:t>
            </a:r>
            <a:r>
              <a:rPr lang="en-US" dirty="0"/>
              <a:t>() method. The syntax of </a:t>
            </a:r>
            <a:r>
              <a:rPr lang="en-US" dirty="0" err="1"/>
              <a:t>setName</a:t>
            </a:r>
            <a:r>
              <a:rPr lang="en-US" dirty="0"/>
              <a:t>() and </a:t>
            </a:r>
            <a:r>
              <a:rPr lang="en-US" dirty="0" err="1"/>
              <a:t>getName</a:t>
            </a:r>
            <a:r>
              <a:rPr lang="en-US" dirty="0"/>
              <a:t>() methods are given below:</a:t>
            </a:r>
          </a:p>
          <a:p>
            <a:r>
              <a:rPr lang="en-US" b="1" dirty="0"/>
              <a:t>public String </a:t>
            </a:r>
            <a:r>
              <a:rPr lang="en-US" b="1" dirty="0" err="1"/>
              <a:t>getName</a:t>
            </a:r>
            <a:r>
              <a:rPr lang="en-US" b="1" dirty="0"/>
              <a:t>():</a:t>
            </a:r>
            <a:r>
              <a:rPr lang="en-US" dirty="0"/>
              <a:t> is used to return the name of a thread.</a:t>
            </a:r>
          </a:p>
          <a:p>
            <a:r>
              <a:rPr lang="en-US" b="1" dirty="0"/>
              <a:t>public void </a:t>
            </a:r>
            <a:r>
              <a:rPr lang="en-US" b="1" dirty="0" err="1"/>
              <a:t>setName</a:t>
            </a:r>
            <a:r>
              <a:rPr lang="en-US" b="1" dirty="0"/>
              <a:t>(String name):</a:t>
            </a:r>
            <a:r>
              <a:rPr lang="en-US" dirty="0"/>
              <a:t> is used to change the name of a thread</a:t>
            </a:r>
            <a:r>
              <a:rPr lang="en-US" dirty="0" smtClean="0"/>
              <a:t>.</a:t>
            </a:r>
          </a:p>
          <a:p>
            <a:r>
              <a:rPr lang="en-US" b="1" dirty="0" smtClean="0"/>
              <a:t>public long </a:t>
            </a:r>
            <a:r>
              <a:rPr lang="en-US" b="1" dirty="0" err="1" smtClean="0"/>
              <a:t>getId</a:t>
            </a:r>
            <a:r>
              <a:rPr lang="en-US" b="1" dirty="0" smtClean="0"/>
              <a:t>(): </a:t>
            </a:r>
            <a:r>
              <a:rPr lang="en-US" dirty="0" smtClean="0"/>
              <a:t>returns identifier of this thread.</a:t>
            </a:r>
            <a:r>
              <a:rPr lang="en-US" b="1" dirty="0" smtClean="0"/>
              <a:t> </a:t>
            </a:r>
            <a:endParaRPr lang="en-US" b="1" dirty="0"/>
          </a:p>
          <a:p>
            <a:endParaRPr lang="en-US" dirty="0"/>
          </a:p>
        </p:txBody>
      </p:sp>
    </p:spTree>
    <p:extLst>
      <p:ext uri="{BB962C8B-B14F-4D97-AF65-F5344CB8AC3E}">
        <p14:creationId xmlns:p14="http://schemas.microsoft.com/office/powerpoint/2010/main" val="10378362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Priority of a Thread (Thread Priority):</a:t>
            </a:r>
            <a:br>
              <a:rPr lang="en-US" dirty="0"/>
            </a:br>
            <a:endParaRPr lang="en-US" dirty="0"/>
          </a:p>
        </p:txBody>
      </p:sp>
      <p:sp>
        <p:nvSpPr>
          <p:cNvPr id="3" name="Content Placeholder 2"/>
          <p:cNvSpPr>
            <a:spLocks noGrp="1"/>
          </p:cNvSpPr>
          <p:nvPr>
            <p:ph idx="1"/>
          </p:nvPr>
        </p:nvSpPr>
        <p:spPr/>
        <p:txBody>
          <a:bodyPr/>
          <a:lstStyle/>
          <a:p>
            <a:r>
              <a:rPr lang="en-US" dirty="0"/>
              <a:t>Each thread have a priority. Priorities are represented by a number between 1 and 10. In most cases, thread </a:t>
            </a:r>
            <a:r>
              <a:rPr lang="en-US" dirty="0" err="1"/>
              <a:t>schedular</a:t>
            </a:r>
            <a:r>
              <a:rPr lang="en-US" dirty="0"/>
              <a:t> schedules the threads according to their priority (known as preemptive scheduling). But it is not guaranteed because it depends on JVM specification that which scheduling it chooses</a:t>
            </a:r>
            <a:r>
              <a:rPr lang="en-US" dirty="0" smtClean="0"/>
              <a:t>.</a:t>
            </a:r>
          </a:p>
          <a:p>
            <a:pPr marL="0" indent="0">
              <a:buNone/>
            </a:pPr>
            <a:endParaRPr lang="en-US" dirty="0"/>
          </a:p>
        </p:txBody>
      </p:sp>
    </p:spTree>
    <p:extLst>
      <p:ext uri="{BB962C8B-B14F-4D97-AF65-F5344CB8AC3E}">
        <p14:creationId xmlns:p14="http://schemas.microsoft.com/office/powerpoint/2010/main" val="3420454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3 constants defined in Thread class:</a:t>
            </a:r>
            <a:br>
              <a:rPr lang="en-US" dirty="0"/>
            </a:b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209406912"/>
              </p:ext>
            </p:extLst>
          </p:nvPr>
        </p:nvGraphicFramePr>
        <p:xfrm>
          <a:off x="304800" y="5029200"/>
          <a:ext cx="8229600" cy="640080"/>
        </p:xfrm>
        <a:graphic>
          <a:graphicData uri="http://schemas.openxmlformats.org/drawingml/2006/table">
            <a:tbl>
              <a:tblPr/>
              <a:tblGrid>
                <a:gridCol w="8229600"/>
              </a:tblGrid>
              <a:tr h="0">
                <a:tc>
                  <a:txBody>
                    <a:bodyPr/>
                    <a:lstStyle/>
                    <a:p>
                      <a:r>
                        <a:rPr lang="en-US" dirty="0">
                          <a:solidFill>
                            <a:srgbClr val="000000"/>
                          </a:solidFill>
                          <a:effectLst/>
                          <a:latin typeface="verdana"/>
                        </a:rPr>
                        <a:t>Default priority of a thread is 5 (NORM_PRIORITY). The value of MIN_PRIORITY is 1 and the value of MAX_PRIORITY is 10.</a:t>
                      </a:r>
                    </a:p>
                  </a:txBody>
                  <a:tcPr anchor="ctr">
                    <a:lnL>
                      <a:noFill/>
                    </a:lnL>
                    <a:lnR>
                      <a:noFill/>
                    </a:lnR>
                    <a:lnT>
                      <a:noFill/>
                    </a:lnT>
                    <a:lnB>
                      <a:noFill/>
                    </a:lnB>
                    <a:solidFill>
                      <a:srgbClr val="FFFFFF"/>
                    </a:solidFill>
                  </a:tcPr>
                </a:tc>
              </a:tr>
            </a:tbl>
          </a:graphicData>
        </a:graphic>
      </p:graphicFrame>
      <p:graphicFrame>
        <p:nvGraphicFramePr>
          <p:cNvPr id="8" name="Table 7"/>
          <p:cNvGraphicFramePr>
            <a:graphicFrameLocks noGrp="1"/>
          </p:cNvGraphicFramePr>
          <p:nvPr/>
        </p:nvGraphicFramePr>
        <p:xfrm>
          <a:off x="457200" y="3405981"/>
          <a:ext cx="8229600" cy="914400"/>
        </p:xfrm>
        <a:graphic>
          <a:graphicData uri="http://schemas.openxmlformats.org/drawingml/2006/table">
            <a:tbl>
              <a:tblPr/>
              <a:tblGrid>
                <a:gridCol w="8229600"/>
              </a:tblGrid>
              <a:tr h="0">
                <a:tc>
                  <a:txBody>
                    <a:bodyPr/>
                    <a:lstStyle/>
                    <a:p>
                      <a:pPr>
                        <a:buFont typeface="+mj-lt"/>
                        <a:buAutoNum type="arabicPeriod"/>
                      </a:pPr>
                      <a:r>
                        <a:rPr lang="en-US" dirty="0">
                          <a:solidFill>
                            <a:srgbClr val="000000"/>
                          </a:solidFill>
                          <a:effectLst/>
                          <a:latin typeface="verdana"/>
                        </a:rPr>
                        <a:t>public static </a:t>
                      </a:r>
                      <a:r>
                        <a:rPr lang="en-US" dirty="0" err="1">
                          <a:solidFill>
                            <a:srgbClr val="000000"/>
                          </a:solidFill>
                          <a:effectLst/>
                          <a:latin typeface="verdana"/>
                        </a:rPr>
                        <a:t>int</a:t>
                      </a:r>
                      <a:r>
                        <a:rPr lang="en-US" dirty="0">
                          <a:solidFill>
                            <a:srgbClr val="000000"/>
                          </a:solidFill>
                          <a:effectLst/>
                          <a:latin typeface="verdana"/>
                        </a:rPr>
                        <a:t> MIN_PRIORITY</a:t>
                      </a:r>
                    </a:p>
                    <a:p>
                      <a:pPr>
                        <a:buFont typeface="+mj-lt"/>
                        <a:buAutoNum type="arabicPeriod"/>
                      </a:pPr>
                      <a:r>
                        <a:rPr lang="en-US" dirty="0">
                          <a:solidFill>
                            <a:srgbClr val="000000"/>
                          </a:solidFill>
                          <a:effectLst/>
                          <a:latin typeface="verdana"/>
                        </a:rPr>
                        <a:t>public static </a:t>
                      </a:r>
                      <a:r>
                        <a:rPr lang="en-US" dirty="0" err="1">
                          <a:solidFill>
                            <a:srgbClr val="000000"/>
                          </a:solidFill>
                          <a:effectLst/>
                          <a:latin typeface="verdana"/>
                        </a:rPr>
                        <a:t>int</a:t>
                      </a:r>
                      <a:r>
                        <a:rPr lang="en-US" dirty="0">
                          <a:solidFill>
                            <a:srgbClr val="000000"/>
                          </a:solidFill>
                          <a:effectLst/>
                          <a:latin typeface="verdana"/>
                        </a:rPr>
                        <a:t> NORM_PRIORITY</a:t>
                      </a:r>
                    </a:p>
                    <a:p>
                      <a:pPr>
                        <a:buFont typeface="+mj-lt"/>
                        <a:buAutoNum type="arabicPeriod"/>
                      </a:pPr>
                      <a:r>
                        <a:rPr lang="en-US" dirty="0">
                          <a:solidFill>
                            <a:srgbClr val="000000"/>
                          </a:solidFill>
                          <a:effectLst/>
                          <a:latin typeface="verdana"/>
                        </a:rPr>
                        <a:t>public static </a:t>
                      </a:r>
                      <a:r>
                        <a:rPr lang="en-US" dirty="0" err="1">
                          <a:solidFill>
                            <a:srgbClr val="000000"/>
                          </a:solidFill>
                          <a:effectLst/>
                          <a:latin typeface="verdana"/>
                        </a:rPr>
                        <a:t>int</a:t>
                      </a:r>
                      <a:r>
                        <a:rPr lang="en-US" dirty="0">
                          <a:solidFill>
                            <a:srgbClr val="000000"/>
                          </a:solidFill>
                          <a:effectLst/>
                          <a:latin typeface="verdana"/>
                        </a:rPr>
                        <a:t> MAX_PRIORITY</a:t>
                      </a:r>
                    </a:p>
                  </a:txBody>
                  <a:tcPr anchor="ctr">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24743992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Synchronization in Java</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Synchronization in java is the capability </a:t>
            </a:r>
            <a:r>
              <a:rPr lang="en-US" i="1" dirty="0"/>
              <a:t>to control the access of multiple threads to any shared resource</a:t>
            </a:r>
            <a:r>
              <a:rPr lang="en-US" dirty="0"/>
              <a:t>.</a:t>
            </a:r>
          </a:p>
          <a:p>
            <a:r>
              <a:rPr lang="en-US" dirty="0"/>
              <a:t>Java Synchronization is better option where we want to allow only one thread to access the shared resource.</a:t>
            </a:r>
          </a:p>
          <a:p>
            <a:r>
              <a:rPr lang="en-US" b="1" dirty="0"/>
              <a:t>Why use Synchronization</a:t>
            </a:r>
          </a:p>
          <a:p>
            <a:pPr marL="0" indent="0">
              <a:buNone/>
            </a:pPr>
            <a:r>
              <a:rPr lang="en-US" dirty="0"/>
              <a:t>The synchronization is mainly used to</a:t>
            </a:r>
          </a:p>
          <a:p>
            <a:r>
              <a:rPr lang="en-US" dirty="0"/>
              <a:t>To prevent thread interference.</a:t>
            </a:r>
          </a:p>
          <a:p>
            <a:r>
              <a:rPr lang="en-US" dirty="0"/>
              <a:t>To prevent consistency problem.</a:t>
            </a:r>
          </a:p>
          <a:p>
            <a:endParaRPr lang="en-US" dirty="0"/>
          </a:p>
        </p:txBody>
      </p:sp>
    </p:spTree>
    <p:extLst>
      <p:ext uri="{BB962C8B-B14F-4D97-AF65-F5344CB8AC3E}">
        <p14:creationId xmlns:p14="http://schemas.microsoft.com/office/powerpoint/2010/main" val="389560569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Thread Synchronization</a:t>
            </a:r>
            <a:br>
              <a:rPr lang="en-US" dirty="0"/>
            </a:b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There are two types of thread synchronization mutual exclusive and inter-thread communication.</a:t>
            </a:r>
          </a:p>
          <a:p>
            <a:r>
              <a:rPr lang="en-US" dirty="0"/>
              <a:t>Mutual Exclusive</a:t>
            </a:r>
          </a:p>
          <a:p>
            <a:pPr lvl="1"/>
            <a:r>
              <a:rPr lang="en-US" dirty="0"/>
              <a:t>Synchronized method.</a:t>
            </a:r>
          </a:p>
          <a:p>
            <a:pPr lvl="1"/>
            <a:r>
              <a:rPr lang="en-US" dirty="0"/>
              <a:t>Synchronized block.</a:t>
            </a:r>
          </a:p>
          <a:p>
            <a:pPr lvl="1"/>
            <a:r>
              <a:rPr lang="en-US" dirty="0"/>
              <a:t>static synchronization.</a:t>
            </a:r>
          </a:p>
          <a:p>
            <a:r>
              <a:rPr lang="en-US" dirty="0"/>
              <a:t>Cooperation (Inter-thread communication in java)</a:t>
            </a:r>
          </a:p>
          <a:p>
            <a:endParaRPr lang="en-US" dirty="0"/>
          </a:p>
        </p:txBody>
      </p:sp>
    </p:spTree>
    <p:extLst>
      <p:ext uri="{BB962C8B-B14F-4D97-AF65-F5344CB8AC3E}">
        <p14:creationId xmlns:p14="http://schemas.microsoft.com/office/powerpoint/2010/main" val="176158164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Mutual Exclusive</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a:t>Mutual Exclusive helps keep threads from interfering with one another while sharing data. This can be done by three ways in java:</a:t>
            </a:r>
          </a:p>
          <a:p>
            <a:r>
              <a:rPr lang="en-US" dirty="0"/>
              <a:t>by synchronized method</a:t>
            </a:r>
          </a:p>
          <a:p>
            <a:r>
              <a:rPr lang="en-US" dirty="0"/>
              <a:t>by synchronized block</a:t>
            </a:r>
          </a:p>
          <a:p>
            <a:r>
              <a:rPr lang="en-US" dirty="0"/>
              <a:t>by static synchronization</a:t>
            </a:r>
          </a:p>
          <a:p>
            <a:endParaRPr lang="en-US" dirty="0"/>
          </a:p>
        </p:txBody>
      </p:sp>
    </p:spTree>
    <p:extLst>
      <p:ext uri="{BB962C8B-B14F-4D97-AF65-F5344CB8AC3E}">
        <p14:creationId xmlns:p14="http://schemas.microsoft.com/office/powerpoint/2010/main" val="347923913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Concept of Lock in Java</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a:t>Synchronization is built around an internal entity known as the lock or monitor. Every object has an lock associated with it. By convention, a thread that needs consistent access to an object's fields has to acquire the object's lock before accessing them, and then release the lock when it's done with them.</a:t>
            </a:r>
          </a:p>
        </p:txBody>
      </p:sp>
    </p:spTree>
    <p:extLst>
      <p:ext uri="{BB962C8B-B14F-4D97-AF65-F5344CB8AC3E}">
        <p14:creationId xmlns:p14="http://schemas.microsoft.com/office/powerpoint/2010/main" val="407534089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Java synchronized method</a:t>
            </a:r>
            <a:br>
              <a:rPr lang="en-US" dirty="0"/>
            </a:br>
            <a:endParaRPr lang="en-US" dirty="0"/>
          </a:p>
        </p:txBody>
      </p:sp>
      <p:sp>
        <p:nvSpPr>
          <p:cNvPr id="3" name="Content Placeholder 2"/>
          <p:cNvSpPr>
            <a:spLocks noGrp="1"/>
          </p:cNvSpPr>
          <p:nvPr>
            <p:ph idx="1"/>
          </p:nvPr>
        </p:nvSpPr>
        <p:spPr/>
        <p:txBody>
          <a:bodyPr/>
          <a:lstStyle/>
          <a:p>
            <a:r>
              <a:rPr lang="en-US" dirty="0"/>
              <a:t>If you declare any method as synchronized, it is known as synchronized method.</a:t>
            </a:r>
          </a:p>
          <a:p>
            <a:r>
              <a:rPr lang="en-US" dirty="0"/>
              <a:t>Synchronized method is used to lock an object for any shared resource.</a:t>
            </a:r>
          </a:p>
          <a:p>
            <a:r>
              <a:rPr lang="en-US" dirty="0"/>
              <a:t>When a thread invokes a synchronized method, it automatically acquires the lock for that object and releases it when the thread completes its task.</a:t>
            </a:r>
          </a:p>
          <a:p>
            <a:endParaRPr lang="en-US" dirty="0"/>
          </a:p>
        </p:txBody>
      </p:sp>
    </p:spTree>
    <p:extLst>
      <p:ext uri="{BB962C8B-B14F-4D97-AF65-F5344CB8AC3E}">
        <p14:creationId xmlns:p14="http://schemas.microsoft.com/office/powerpoint/2010/main" val="68531396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Inter-thread communication in Java</a:t>
            </a:r>
            <a:br>
              <a:rPr lang="en-US" dirty="0"/>
            </a:br>
            <a:endParaRPr lang="en-US" dirty="0"/>
          </a:p>
        </p:txBody>
      </p:sp>
      <p:sp>
        <p:nvSpPr>
          <p:cNvPr id="3" name="Content Placeholder 2"/>
          <p:cNvSpPr>
            <a:spLocks noGrp="1"/>
          </p:cNvSpPr>
          <p:nvPr>
            <p:ph idx="1"/>
          </p:nvPr>
        </p:nvSpPr>
        <p:spPr/>
        <p:txBody>
          <a:bodyPr>
            <a:normAutofit fontScale="85000" lnSpcReduction="10000"/>
          </a:bodyPr>
          <a:lstStyle/>
          <a:p>
            <a:r>
              <a:rPr lang="en-US" b="1" dirty="0"/>
              <a:t>Inter-thread communication</a:t>
            </a:r>
            <a:r>
              <a:rPr lang="en-US" dirty="0"/>
              <a:t> or </a:t>
            </a:r>
            <a:r>
              <a:rPr lang="en-US" b="1" dirty="0"/>
              <a:t>Co-operation</a:t>
            </a:r>
            <a:r>
              <a:rPr lang="en-US" dirty="0"/>
              <a:t> is all about allowing synchronized threads to communicate with each other.</a:t>
            </a:r>
          </a:p>
          <a:p>
            <a:r>
              <a:rPr lang="en-US" dirty="0"/>
              <a:t>Cooperation (Inter-thread communication) is a mechanism in which a thread is paused running in its critical section and another thread is allowed to enter (or lock) in the same critical section to be </a:t>
            </a:r>
            <a:r>
              <a:rPr lang="en-US" dirty="0" err="1"/>
              <a:t>executed.It</a:t>
            </a:r>
            <a:r>
              <a:rPr lang="en-US" dirty="0"/>
              <a:t> is implemented by following methods of </a:t>
            </a:r>
            <a:r>
              <a:rPr lang="en-US" b="1" dirty="0"/>
              <a:t>Object class</a:t>
            </a:r>
            <a:r>
              <a:rPr lang="en-US" dirty="0"/>
              <a:t>:</a:t>
            </a:r>
          </a:p>
          <a:p>
            <a:r>
              <a:rPr lang="en-US" dirty="0"/>
              <a:t>wait()</a:t>
            </a:r>
          </a:p>
          <a:p>
            <a:r>
              <a:rPr lang="en-US" dirty="0"/>
              <a:t>notify()</a:t>
            </a:r>
          </a:p>
          <a:p>
            <a:r>
              <a:rPr lang="en-US" dirty="0" err="1"/>
              <a:t>notifyAll</a:t>
            </a:r>
            <a:r>
              <a:rPr lang="en-US" dirty="0"/>
              <a:t>()</a:t>
            </a:r>
          </a:p>
          <a:p>
            <a:endParaRPr lang="en-US" dirty="0"/>
          </a:p>
        </p:txBody>
      </p:sp>
    </p:spTree>
    <p:extLst>
      <p:ext uri="{BB962C8B-B14F-4D97-AF65-F5344CB8AC3E}">
        <p14:creationId xmlns:p14="http://schemas.microsoft.com/office/powerpoint/2010/main" val="369241561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wait() method</a:t>
            </a:r>
            <a:br>
              <a:rPr lang="en-US" dirty="0"/>
            </a:br>
            <a:endParaRPr lang="en-US" dirty="0"/>
          </a:p>
        </p:txBody>
      </p:sp>
      <p:sp>
        <p:nvSpPr>
          <p:cNvPr id="3" name="Content Placeholder 2"/>
          <p:cNvSpPr>
            <a:spLocks noGrp="1"/>
          </p:cNvSpPr>
          <p:nvPr>
            <p:ph idx="1"/>
          </p:nvPr>
        </p:nvSpPr>
        <p:spPr>
          <a:xfrm>
            <a:off x="457200" y="990600"/>
            <a:ext cx="8686800" cy="5638800"/>
          </a:xfrm>
        </p:spPr>
        <p:txBody>
          <a:bodyPr>
            <a:normAutofit fontScale="92500"/>
          </a:bodyPr>
          <a:lstStyle/>
          <a:p>
            <a:r>
              <a:rPr lang="en-US" dirty="0"/>
              <a:t>Causes current thread to release the lock and wait until either another thread invokes the notify() method or the </a:t>
            </a:r>
            <a:r>
              <a:rPr lang="en-US" dirty="0" err="1"/>
              <a:t>notifyAll</a:t>
            </a:r>
            <a:r>
              <a:rPr lang="en-US" dirty="0"/>
              <a:t>() method for this object, or a specified amount of time has elapsed.</a:t>
            </a:r>
          </a:p>
          <a:p>
            <a:r>
              <a:rPr lang="en-US" dirty="0"/>
              <a:t>The current thread must own this object's monitor, so it must be called from the synchronized method only otherwise it will throw exception</a:t>
            </a:r>
            <a:r>
              <a:rPr lang="en-US" dirty="0" smtClean="0"/>
              <a:t>.</a:t>
            </a:r>
          </a:p>
          <a:p>
            <a:pPr marL="0" indent="0">
              <a:buNone/>
            </a:pPr>
            <a:r>
              <a:rPr lang="en-US" b="1" dirty="0" smtClean="0"/>
              <a:t>Methods:</a:t>
            </a:r>
            <a:endParaRPr lang="en-US" b="1" dirty="0"/>
          </a:p>
          <a:p>
            <a:pPr marL="0" indent="0">
              <a:buNone/>
            </a:pPr>
            <a:r>
              <a:rPr lang="en-US" dirty="0" smtClean="0"/>
              <a:t>Public </a:t>
            </a:r>
            <a:r>
              <a:rPr lang="en-US" dirty="0"/>
              <a:t>final void wait()throws </a:t>
            </a:r>
            <a:r>
              <a:rPr lang="en-US" dirty="0" err="1" smtClean="0"/>
              <a:t>InterruptedException</a:t>
            </a:r>
            <a:endParaRPr lang="en-US" dirty="0" smtClean="0"/>
          </a:p>
          <a:p>
            <a:pPr marL="0" indent="0">
              <a:buNone/>
            </a:pPr>
            <a:r>
              <a:rPr lang="en-US" dirty="0"/>
              <a:t>public final void wait(long timeout)throws </a:t>
            </a:r>
            <a:r>
              <a:rPr lang="en-US" dirty="0" err="1"/>
              <a:t>InterruptedException</a:t>
            </a:r>
            <a:endParaRPr lang="en-US" dirty="0"/>
          </a:p>
        </p:txBody>
      </p:sp>
    </p:spTree>
    <p:extLst>
      <p:ext uri="{BB962C8B-B14F-4D97-AF65-F5344CB8AC3E}">
        <p14:creationId xmlns:p14="http://schemas.microsoft.com/office/powerpoint/2010/main" val="39130938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Thread in java</a:t>
            </a:r>
            <a:r>
              <a:rPr lang="en-US" b="1" dirty="0"/>
              <a:t/>
            </a:r>
            <a:br>
              <a:rPr lang="en-US" b="1" dirty="0"/>
            </a:br>
            <a:endParaRPr lang="en-US" dirty="0"/>
          </a:p>
        </p:txBody>
      </p:sp>
      <p:sp>
        <p:nvSpPr>
          <p:cNvPr id="3" name="Content Placeholder 2"/>
          <p:cNvSpPr>
            <a:spLocks noGrp="1"/>
          </p:cNvSpPr>
          <p:nvPr>
            <p:ph idx="1"/>
          </p:nvPr>
        </p:nvSpPr>
        <p:spPr>
          <a:xfrm>
            <a:off x="381000" y="990600"/>
            <a:ext cx="8305800" cy="6019800"/>
          </a:xfrm>
        </p:spPr>
        <p:txBody>
          <a:bodyPr/>
          <a:lstStyle/>
          <a:p>
            <a:r>
              <a:rPr lang="en-US" dirty="0"/>
              <a:t>A thread is a lightweight sub process, a smallest unit of processing. It is a separate path of execution.</a:t>
            </a:r>
          </a:p>
          <a:p>
            <a:r>
              <a:rPr lang="en-US" dirty="0"/>
              <a:t>Threads are independent, if there occurs exception in one thread, it doesn't affect other threads. It shares a common memory area.</a:t>
            </a:r>
          </a:p>
          <a:p>
            <a:endParaRPr lang="en-US" dirty="0"/>
          </a:p>
        </p:txBody>
      </p:sp>
      <p:pic>
        <p:nvPicPr>
          <p:cNvPr id="4" name="Picture 3" descr="what is thread in java"/>
          <p:cNvPicPr/>
          <p:nvPr/>
        </p:nvPicPr>
        <p:blipFill>
          <a:blip r:embed="rId2"/>
          <a:srcRect/>
          <a:stretch>
            <a:fillRect/>
          </a:stretch>
        </p:blipFill>
        <p:spPr bwMode="auto">
          <a:xfrm>
            <a:off x="1600200" y="4114800"/>
            <a:ext cx="4743450" cy="2571750"/>
          </a:xfrm>
          <a:prstGeom prst="rect">
            <a:avLst/>
          </a:prstGeom>
          <a:noFill/>
          <a:ln w="9525">
            <a:noFill/>
            <a:miter lim="800000"/>
            <a:headEnd/>
            <a:tailEnd/>
          </a:ln>
        </p:spPr>
      </p:pic>
    </p:spTree>
    <p:extLst>
      <p:ext uri="{BB962C8B-B14F-4D97-AF65-F5344CB8AC3E}">
        <p14:creationId xmlns:p14="http://schemas.microsoft.com/office/powerpoint/2010/main" val="4173561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notify() method</a:t>
            </a:r>
            <a:br>
              <a:rPr lang="en-US" dirty="0"/>
            </a:br>
            <a:endParaRPr lang="en-US" dirty="0"/>
          </a:p>
        </p:txBody>
      </p:sp>
      <p:sp>
        <p:nvSpPr>
          <p:cNvPr id="3" name="Content Placeholder 2"/>
          <p:cNvSpPr>
            <a:spLocks noGrp="1"/>
          </p:cNvSpPr>
          <p:nvPr>
            <p:ph idx="1"/>
          </p:nvPr>
        </p:nvSpPr>
        <p:spPr/>
        <p:txBody>
          <a:bodyPr/>
          <a:lstStyle/>
          <a:p>
            <a:r>
              <a:rPr lang="en-US" dirty="0"/>
              <a:t>Wakes up a single thread that is waiting on this object's monitor. If any threads are waiting on this object, one of them is chosen to be awakened. The choice is arbitrary and occurs at the discretion of the implementation. </a:t>
            </a:r>
            <a:endParaRPr lang="en-US" dirty="0" smtClean="0"/>
          </a:p>
          <a:p>
            <a:pPr marL="0" indent="0">
              <a:buNone/>
            </a:pPr>
            <a:r>
              <a:rPr lang="en-US" dirty="0" smtClean="0"/>
              <a:t>Syntax</a:t>
            </a:r>
            <a:r>
              <a:rPr lang="en-US" dirty="0"/>
              <a:t>:</a:t>
            </a:r>
          </a:p>
          <a:p>
            <a:r>
              <a:rPr lang="en-US" dirty="0"/>
              <a:t>public final void notify()</a:t>
            </a:r>
          </a:p>
          <a:p>
            <a:endParaRPr lang="en-US" dirty="0"/>
          </a:p>
        </p:txBody>
      </p:sp>
    </p:spTree>
    <p:extLst>
      <p:ext uri="{BB962C8B-B14F-4D97-AF65-F5344CB8AC3E}">
        <p14:creationId xmlns:p14="http://schemas.microsoft.com/office/powerpoint/2010/main" val="128626636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notifyAll</a:t>
            </a:r>
            <a:r>
              <a:rPr lang="en-US" dirty="0"/>
              <a:t>() method</a:t>
            </a:r>
            <a:br>
              <a:rPr lang="en-US" dirty="0"/>
            </a:br>
            <a:endParaRPr lang="en-US" dirty="0"/>
          </a:p>
        </p:txBody>
      </p:sp>
      <p:sp>
        <p:nvSpPr>
          <p:cNvPr id="3" name="Content Placeholder 2"/>
          <p:cNvSpPr>
            <a:spLocks noGrp="1"/>
          </p:cNvSpPr>
          <p:nvPr>
            <p:ph idx="1"/>
          </p:nvPr>
        </p:nvSpPr>
        <p:spPr/>
        <p:txBody>
          <a:bodyPr/>
          <a:lstStyle/>
          <a:p>
            <a:r>
              <a:rPr lang="en-US" dirty="0"/>
              <a:t>Wakes up all threads that are waiting on this object's monitor. </a:t>
            </a:r>
            <a:endParaRPr lang="en-US" dirty="0" smtClean="0"/>
          </a:p>
          <a:p>
            <a:pPr marL="0" indent="0">
              <a:buNone/>
            </a:pPr>
            <a:r>
              <a:rPr lang="en-US" dirty="0" smtClean="0"/>
              <a:t>Syntax</a:t>
            </a:r>
            <a:r>
              <a:rPr lang="en-US" dirty="0"/>
              <a:t>:</a:t>
            </a:r>
          </a:p>
          <a:p>
            <a:r>
              <a:rPr lang="en-US" dirty="0"/>
              <a:t>public final void </a:t>
            </a:r>
            <a:r>
              <a:rPr lang="en-US" dirty="0" err="1"/>
              <a:t>notifyAll</a:t>
            </a:r>
            <a:r>
              <a:rPr lang="en-US" dirty="0"/>
              <a:t>()</a:t>
            </a:r>
          </a:p>
          <a:p>
            <a:endParaRPr lang="en-US" dirty="0"/>
          </a:p>
        </p:txBody>
      </p:sp>
    </p:spTree>
    <p:extLst>
      <p:ext uri="{BB962C8B-B14F-4D97-AF65-F5344CB8AC3E}">
        <p14:creationId xmlns:p14="http://schemas.microsoft.com/office/powerpoint/2010/main" val="16810213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Understanding the process of inter-thread communication</a:t>
            </a:r>
            <a:br>
              <a:rPr lang="en-US"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1971774"/>
            <a:ext cx="8445084" cy="3743226"/>
          </a:xfrm>
        </p:spPr>
      </p:pic>
    </p:spTree>
    <p:extLst>
      <p:ext uri="{BB962C8B-B14F-4D97-AF65-F5344CB8AC3E}">
        <p14:creationId xmlns:p14="http://schemas.microsoft.com/office/powerpoint/2010/main" val="39109992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Explanation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Threads enter to acquire lock.</a:t>
            </a:r>
          </a:p>
          <a:p>
            <a:r>
              <a:rPr lang="en-US" dirty="0"/>
              <a:t>Lock is acquired by on thread.</a:t>
            </a:r>
          </a:p>
          <a:p>
            <a:r>
              <a:rPr lang="en-US" dirty="0"/>
              <a:t>Now thread goes to waiting state if you call wait() method on the object. Otherwise it releases the lock and exits.</a:t>
            </a:r>
          </a:p>
          <a:p>
            <a:r>
              <a:rPr lang="en-US" dirty="0"/>
              <a:t>If you call notify() or </a:t>
            </a:r>
            <a:r>
              <a:rPr lang="en-US" dirty="0" err="1"/>
              <a:t>notifyAll</a:t>
            </a:r>
            <a:r>
              <a:rPr lang="en-US" dirty="0"/>
              <a:t>() method, thread moves to the notified state (runnable state).</a:t>
            </a:r>
          </a:p>
          <a:p>
            <a:r>
              <a:rPr lang="en-US" dirty="0"/>
              <a:t>Now thread is available to acquire lock.</a:t>
            </a:r>
          </a:p>
          <a:p>
            <a:r>
              <a:rPr lang="en-US" dirty="0"/>
              <a:t>After completion of the task, thread releases the lock and exits the monitor state of the object.</a:t>
            </a:r>
          </a:p>
          <a:p>
            <a:endParaRPr lang="en-US" dirty="0"/>
          </a:p>
        </p:txBody>
      </p:sp>
    </p:spTree>
    <p:extLst>
      <p:ext uri="{BB962C8B-B14F-4D97-AF65-F5344CB8AC3E}">
        <p14:creationId xmlns:p14="http://schemas.microsoft.com/office/powerpoint/2010/main" val="4150458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As shown in the above figure, thread is executed inside the process. There is context-switching between the threads. There can be multiple processes inside the OS and one process can have multiple threads.</a:t>
            </a:r>
          </a:p>
          <a:p>
            <a:pPr marL="0" indent="0">
              <a:buNone/>
            </a:pPr>
            <a:r>
              <a:rPr lang="en-US" dirty="0"/>
              <a:t>Note: At a time one thread is executed.</a:t>
            </a:r>
          </a:p>
          <a:p>
            <a:endParaRPr lang="en-US" dirty="0"/>
          </a:p>
        </p:txBody>
      </p:sp>
    </p:spTree>
    <p:extLst>
      <p:ext uri="{BB962C8B-B14F-4D97-AF65-F5344CB8AC3E}">
        <p14:creationId xmlns:p14="http://schemas.microsoft.com/office/powerpoint/2010/main" val="1322454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Life cycle of a Thread (Thread States)</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A thread can be in one of the five states. According to sun, there is only 4 states in </a:t>
            </a:r>
            <a:r>
              <a:rPr lang="en-US" b="1" dirty="0"/>
              <a:t>thread life cycle in java</a:t>
            </a:r>
            <a:r>
              <a:rPr lang="en-US" dirty="0"/>
              <a:t> new, runnable, non-runnable and terminated. There is no running state.</a:t>
            </a:r>
          </a:p>
          <a:p>
            <a:pPr marL="0" indent="0">
              <a:buNone/>
            </a:pPr>
            <a:r>
              <a:rPr lang="en-US" dirty="0"/>
              <a:t>But for better understanding the threads, we are explaining it in the 5 states.</a:t>
            </a:r>
          </a:p>
          <a:p>
            <a:pPr marL="0" indent="0">
              <a:buNone/>
            </a:pPr>
            <a:r>
              <a:rPr lang="en-US" dirty="0"/>
              <a:t>The life cycle of the thread in java is controlled by JVM. The java thread states are as follows:</a:t>
            </a:r>
          </a:p>
          <a:p>
            <a:r>
              <a:rPr lang="en-US" dirty="0"/>
              <a:t>New</a:t>
            </a:r>
          </a:p>
          <a:p>
            <a:r>
              <a:rPr lang="en-US" dirty="0"/>
              <a:t>Runnable</a:t>
            </a:r>
          </a:p>
          <a:p>
            <a:r>
              <a:rPr lang="en-US" dirty="0"/>
              <a:t>Running</a:t>
            </a:r>
          </a:p>
          <a:p>
            <a:r>
              <a:rPr lang="en-US" dirty="0"/>
              <a:t>Non-Runnable (Blocked)</a:t>
            </a:r>
          </a:p>
          <a:p>
            <a:r>
              <a:rPr lang="en-US" dirty="0"/>
              <a:t>Terminated</a:t>
            </a:r>
          </a:p>
          <a:p>
            <a:pPr marL="0" indent="0">
              <a:buNone/>
            </a:pPr>
            <a:endParaRPr lang="en-US" dirty="0"/>
          </a:p>
        </p:txBody>
      </p:sp>
    </p:spTree>
    <p:extLst>
      <p:ext uri="{BB962C8B-B14F-4D97-AF65-F5344CB8AC3E}">
        <p14:creationId xmlns:p14="http://schemas.microsoft.com/office/powerpoint/2010/main" val="444671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thread life cycle in java"/>
          <p:cNvPicPr>
            <a:picLocks noGrp="1"/>
          </p:cNvPicPr>
          <p:nvPr>
            <p:ph idx="1"/>
          </p:nvPr>
        </p:nvPicPr>
        <p:blipFill>
          <a:blip r:embed="rId2"/>
          <a:srcRect/>
          <a:stretch>
            <a:fillRect/>
          </a:stretch>
        </p:blipFill>
        <p:spPr bwMode="auto">
          <a:xfrm>
            <a:off x="914401" y="1672431"/>
            <a:ext cx="6386512" cy="4271169"/>
          </a:xfrm>
          <a:prstGeom prst="rect">
            <a:avLst/>
          </a:prstGeom>
          <a:noFill/>
          <a:ln w="9525">
            <a:noFill/>
            <a:miter lim="800000"/>
            <a:headEnd/>
            <a:tailEnd/>
          </a:ln>
        </p:spPr>
      </p:pic>
    </p:spTree>
    <p:extLst>
      <p:ext uri="{BB962C8B-B14F-4D97-AF65-F5344CB8AC3E}">
        <p14:creationId xmlns:p14="http://schemas.microsoft.com/office/powerpoint/2010/main" val="5593842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209800"/>
            <a:ext cx="8359941"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85265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How to create thread</a:t>
            </a:r>
            <a:br>
              <a:rPr lang="en-US" dirty="0"/>
            </a:br>
            <a:endParaRPr lang="en-US" dirty="0"/>
          </a:p>
        </p:txBody>
      </p:sp>
      <p:sp>
        <p:nvSpPr>
          <p:cNvPr id="3" name="Subtitle 2"/>
          <p:cNvSpPr>
            <a:spLocks noGrp="1"/>
          </p:cNvSpPr>
          <p:nvPr>
            <p:ph type="subTitle" idx="1"/>
          </p:nvPr>
        </p:nvSpPr>
        <p:spPr/>
        <p:txBody>
          <a:bodyPr>
            <a:normAutofit fontScale="92500"/>
          </a:bodyPr>
          <a:lstStyle/>
          <a:p>
            <a:r>
              <a:rPr lang="en-US" dirty="0"/>
              <a:t>There are two ways to create a </a:t>
            </a:r>
            <a:r>
              <a:rPr lang="en-US" dirty="0" smtClean="0"/>
              <a:t>thread:</a:t>
            </a:r>
          </a:p>
          <a:p>
            <a:pPr marL="514350" indent="-514350" algn="l">
              <a:buAutoNum type="arabicPeriod"/>
            </a:pPr>
            <a:r>
              <a:rPr lang="en-US" dirty="0" smtClean="0"/>
              <a:t>By </a:t>
            </a:r>
            <a:r>
              <a:rPr lang="en-US" dirty="0"/>
              <a:t>extending Thread </a:t>
            </a:r>
            <a:r>
              <a:rPr lang="en-US" dirty="0" smtClean="0"/>
              <a:t>class</a:t>
            </a:r>
          </a:p>
          <a:p>
            <a:pPr algn="l"/>
            <a:r>
              <a:rPr lang="en-US" dirty="0" smtClean="0"/>
              <a:t>2. By </a:t>
            </a:r>
            <a:r>
              <a:rPr lang="en-US" dirty="0"/>
              <a:t>implementing Runnable interface.</a:t>
            </a:r>
          </a:p>
          <a:p>
            <a:endParaRPr lang="en-US" dirty="0"/>
          </a:p>
        </p:txBody>
      </p:sp>
    </p:spTree>
    <p:extLst>
      <p:ext uri="{BB962C8B-B14F-4D97-AF65-F5344CB8AC3E}">
        <p14:creationId xmlns:p14="http://schemas.microsoft.com/office/powerpoint/2010/main" val="368996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826</TotalTime>
  <Words>1384</Words>
  <Application>Microsoft Office PowerPoint</Application>
  <PresentationFormat>On-screen Show (4:3)</PresentationFormat>
  <Paragraphs>334</Paragraphs>
  <Slides>43</Slides>
  <Notes>0</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Office Theme</vt:lpstr>
      <vt:lpstr>Multithreading in java</vt:lpstr>
      <vt:lpstr>Advantages of Java Multithreading </vt:lpstr>
      <vt:lpstr>Multitasking </vt:lpstr>
      <vt:lpstr>What is Thread in java </vt:lpstr>
      <vt:lpstr>PowerPoint Presentation</vt:lpstr>
      <vt:lpstr>Life cycle of a Thread (Thread States) </vt:lpstr>
      <vt:lpstr>PowerPoint Presentation</vt:lpstr>
      <vt:lpstr>PowerPoint Presentation</vt:lpstr>
      <vt:lpstr>How to create thread </vt:lpstr>
      <vt:lpstr>Thread class: </vt:lpstr>
      <vt:lpstr>Commonly used methods of Thread class: </vt:lpstr>
      <vt:lpstr> Runnable interface:  </vt:lpstr>
      <vt:lpstr>Starting a thread: </vt:lpstr>
      <vt:lpstr>Note:</vt:lpstr>
      <vt:lpstr> Java Thread Example by extending Thread class </vt:lpstr>
      <vt:lpstr> Java Thread Example by implementing Runnable interface </vt:lpstr>
      <vt:lpstr>Thread Scheduler in Java </vt:lpstr>
      <vt:lpstr>Sleep method in java </vt:lpstr>
      <vt:lpstr>public static void sleep(long millis, int nanos) throws InterruptedException Parameters </vt:lpstr>
      <vt:lpstr>Example of sleep</vt:lpstr>
      <vt:lpstr>Questions</vt:lpstr>
      <vt:lpstr>PowerPoint Presentation</vt:lpstr>
      <vt:lpstr>PowerPoint Presentation</vt:lpstr>
      <vt:lpstr>Joining threads </vt:lpstr>
      <vt:lpstr> Example of isAlive method </vt:lpstr>
      <vt:lpstr>PowerPoint Presentation</vt:lpstr>
      <vt:lpstr> Example of thread with join() method </vt:lpstr>
      <vt:lpstr>Specifying time with join() </vt:lpstr>
      <vt:lpstr>The currentThread() method: </vt:lpstr>
      <vt:lpstr>Naming Thread </vt:lpstr>
      <vt:lpstr>Priority of a Thread (Thread Priority): </vt:lpstr>
      <vt:lpstr>3 constants defined in Thread class: </vt:lpstr>
      <vt:lpstr>Synchronization in Java </vt:lpstr>
      <vt:lpstr>Thread Synchronization </vt:lpstr>
      <vt:lpstr>Mutual Exclusive </vt:lpstr>
      <vt:lpstr>Concept of Lock in Java </vt:lpstr>
      <vt:lpstr>Java synchronized method </vt:lpstr>
      <vt:lpstr>Inter-thread communication in Java </vt:lpstr>
      <vt:lpstr>wait() method </vt:lpstr>
      <vt:lpstr> notify() method </vt:lpstr>
      <vt:lpstr>notifyAll() method </vt:lpstr>
      <vt:lpstr>Understanding the process of inter-thread communication </vt:lpstr>
      <vt:lpstr>Explanation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create thread</dc:title>
  <dc:creator>user</dc:creator>
  <cp:lastModifiedBy>user</cp:lastModifiedBy>
  <cp:revision>29</cp:revision>
  <dcterms:created xsi:type="dcterms:W3CDTF">2018-09-20T03:58:57Z</dcterms:created>
  <dcterms:modified xsi:type="dcterms:W3CDTF">2019-10-07T05:36:24Z</dcterms:modified>
</cp:coreProperties>
</file>