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85" r:id="rId7"/>
    <p:sldId id="288" r:id="rId8"/>
    <p:sldId id="289" r:id="rId9"/>
    <p:sldId id="262" r:id="rId10"/>
    <p:sldId id="263" r:id="rId11"/>
    <p:sldId id="264" r:id="rId12"/>
    <p:sldId id="267" r:id="rId13"/>
    <p:sldId id="265" r:id="rId14"/>
    <p:sldId id="298" r:id="rId15"/>
    <p:sldId id="266" r:id="rId16"/>
    <p:sldId id="274" r:id="rId17"/>
    <p:sldId id="270" r:id="rId18"/>
    <p:sldId id="299" r:id="rId19"/>
    <p:sldId id="278" r:id="rId20"/>
    <p:sldId id="275" r:id="rId21"/>
    <p:sldId id="276" r:id="rId22"/>
    <p:sldId id="282" r:id="rId23"/>
    <p:sldId id="283" r:id="rId24"/>
    <p:sldId id="284" r:id="rId25"/>
    <p:sldId id="297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7" r:id="rId39"/>
    <p:sldId id="318" r:id="rId40"/>
    <p:sldId id="312" r:id="rId41"/>
    <p:sldId id="319" r:id="rId42"/>
    <p:sldId id="320" r:id="rId43"/>
    <p:sldId id="313" r:id="rId44"/>
    <p:sldId id="314" r:id="rId45"/>
    <p:sldId id="315" r:id="rId46"/>
    <p:sldId id="31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9CF34-24FD-4DD5-9D54-1735DD538C99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56D5-AF47-4A05-90B1-0D6409CB21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hi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bye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fld id="{FF6916CB-D47C-4E7B-BE33-9E1D10A370B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01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901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056D5-AF47-4A05-90B1-0D6409CB2144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11E2-5E98-43E9-9232-0F139AFDE5F1}" type="datetimeFigureOut">
              <a:rPr lang="en-US" smtClean="0"/>
              <a:pPr/>
              <a:t>3/26/2019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749E8-9634-4A17-8E7C-CE045AE44C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85800" y="1447800"/>
            <a:ext cx="7772400" cy="215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="1" dirty="0">
                <a:solidFill>
                  <a:srgbClr val="FF0000"/>
                </a:solidFill>
                <a:latin typeface="Calibri" pitchFamily="32" charset="0"/>
              </a:rPr>
              <a:t>Subject: Programming in Python</a:t>
            </a:r>
            <a:br>
              <a:rPr lang="en-US" sz="4400" b="1" dirty="0">
                <a:solidFill>
                  <a:srgbClr val="FF0000"/>
                </a:solidFill>
                <a:latin typeface="Calibri" pitchFamily="32" charset="0"/>
              </a:rPr>
            </a:br>
            <a:r>
              <a:rPr lang="en-US" sz="4400" b="1" dirty="0" smtClean="0">
                <a:solidFill>
                  <a:srgbClr val="FF0000"/>
                </a:solidFill>
                <a:latin typeface="Calibri" pitchFamily="32" charset="0"/>
              </a:rPr>
              <a:t>Part-3</a:t>
            </a:r>
            <a:r>
              <a:rPr lang="en-US" sz="4400" b="1" dirty="0">
                <a:solidFill>
                  <a:srgbClr val="FF0000"/>
                </a:solidFill>
                <a:latin typeface="Calibri" pitchFamily="32" charset="0"/>
              </a:rPr>
              <a:t/>
            </a:r>
            <a:br>
              <a:rPr lang="en-US" sz="4400" b="1" dirty="0">
                <a:solidFill>
                  <a:srgbClr val="FF0000"/>
                </a:solidFill>
                <a:latin typeface="Calibri" pitchFamily="32" charset="0"/>
              </a:rPr>
            </a:br>
            <a:r>
              <a:rPr lang="en-US" sz="4400" b="1" dirty="0">
                <a:solidFill>
                  <a:srgbClr val="FF0000"/>
                </a:solidFill>
                <a:latin typeface="Calibri" pitchFamily="32" charset="0"/>
              </a:rPr>
              <a:t/>
            </a:r>
            <a:br>
              <a:rPr lang="en-US" sz="4400" b="1" dirty="0">
                <a:solidFill>
                  <a:srgbClr val="FF0000"/>
                </a:solidFill>
                <a:latin typeface="Calibri" pitchFamily="32" charset="0"/>
              </a:rPr>
            </a:br>
            <a:r>
              <a:rPr lang="en-US" sz="4400" b="1" dirty="0">
                <a:solidFill>
                  <a:srgbClr val="FF0000"/>
                </a:solidFill>
                <a:latin typeface="Calibri" pitchFamily="32" charset="0"/>
              </a:rPr>
              <a:t>CSE3&amp;IT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rgbClr val="898989"/>
                </a:solidFill>
                <a:latin typeface="Calibri" pitchFamily="32" charset="0"/>
              </a:rPr>
              <a:t>				</a:t>
            </a:r>
            <a:r>
              <a:rPr lang="en-US" sz="3200" dirty="0" err="1">
                <a:solidFill>
                  <a:srgbClr val="898989"/>
                </a:solidFill>
                <a:latin typeface="Calibri" pitchFamily="32" charset="0"/>
              </a:rPr>
              <a:t>Neha</a:t>
            </a:r>
            <a:r>
              <a:rPr lang="en-US" sz="3200">
                <a:solidFill>
                  <a:srgbClr val="898989"/>
                </a:solidFill>
                <a:latin typeface="Calibri" pitchFamily="32" charset="0"/>
              </a:rPr>
              <a:t> Chadha</a:t>
            </a:r>
          </a:p>
          <a:p>
            <a:pPr algn="r" eaLnBrk="0" hangingPunct="0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>
                <a:solidFill>
                  <a:srgbClr val="898989"/>
                </a:solidFill>
                <a:latin typeface="Calibri" pitchFamily="32" charset="0"/>
              </a:rPr>
              <a:t>IT Department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Clr>
                <a:srgbClr val="800080"/>
              </a:buClr>
              <a:buSzPct val="5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3C3675-3E6A-4EA1-8012-9323B2FCC67D}" type="slidenum">
              <a:rPr lang="en-US" sz="1200">
                <a:solidFill>
                  <a:srgbClr val="898989"/>
                </a:solidFill>
              </a:rPr>
              <a:pPr algn="r">
                <a:buClr>
                  <a:srgbClr val="800080"/>
                </a:buClr>
                <a:buSzPct val="55000"/>
                <a:buFont typeface="Wingdings" charset="2"/>
                <a:buChar char="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on Shell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enter number12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enter number23</a:t>
            </a:r>
          </a:p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Traceback</a:t>
            </a:r>
            <a:r>
              <a:rPr lang="en-IN" dirty="0" smtClean="0">
                <a:solidFill>
                  <a:srgbClr val="FF0000"/>
                </a:solidFill>
              </a:rPr>
              <a:t> (most recent call last):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File "C:\Users\ASUS\Desktop\python programs\class.py", line 9, in &lt;module&gt;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print(a.sum(n1,n2))</a:t>
            </a:r>
          </a:p>
          <a:p>
            <a:pPr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TypeError</a:t>
            </a:r>
            <a:r>
              <a:rPr lang="en-IN" dirty="0" smtClean="0">
                <a:solidFill>
                  <a:srgbClr val="FF0000"/>
                </a:solidFill>
              </a:rPr>
              <a:t>: sum() takes 2 positional arguments but 3 were given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with Self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class cal:</a:t>
            </a:r>
          </a:p>
          <a:p>
            <a:pPr>
              <a:buNone/>
            </a:pPr>
            <a:r>
              <a:rPr lang="en-IN" dirty="0" smtClean="0"/>
              <a:t>    "this is sum"</a:t>
            </a:r>
          </a:p>
          <a:p>
            <a:pPr>
              <a:buNone/>
            </a:pPr>
            <a:r>
              <a:rPr lang="en-IN" dirty="0" smtClean="0"/>
              <a:t>    def sum(</a:t>
            </a:r>
            <a:r>
              <a:rPr lang="en-IN" dirty="0" err="1" smtClean="0"/>
              <a:t>self,a,b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    c=</a:t>
            </a:r>
            <a:r>
              <a:rPr lang="en-IN" dirty="0" err="1" smtClean="0"/>
              <a:t>a+b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return c</a:t>
            </a:r>
          </a:p>
          <a:p>
            <a:pPr>
              <a:buNone/>
            </a:pPr>
            <a:r>
              <a:rPr lang="en-IN" dirty="0" smtClean="0"/>
              <a:t>a=cal()</a:t>
            </a:r>
          </a:p>
          <a:p>
            <a:pPr>
              <a:buNone/>
            </a:pPr>
            <a:r>
              <a:rPr lang="en-IN" dirty="0" smtClean="0"/>
              <a:t>n1=</a:t>
            </a:r>
            <a:r>
              <a:rPr lang="en-IN" dirty="0" err="1" smtClean="0"/>
              <a:t>int</a:t>
            </a:r>
            <a:r>
              <a:rPr lang="en-IN" dirty="0" smtClean="0"/>
              <a:t>(input("enter number1"))</a:t>
            </a:r>
          </a:p>
          <a:p>
            <a:pPr>
              <a:buNone/>
            </a:pPr>
            <a:r>
              <a:rPr lang="en-IN" dirty="0" smtClean="0"/>
              <a:t>n2=</a:t>
            </a:r>
            <a:r>
              <a:rPr lang="en-IN" dirty="0" err="1" smtClean="0"/>
              <a:t>int</a:t>
            </a:r>
            <a:r>
              <a:rPr lang="en-IN" dirty="0" smtClean="0"/>
              <a:t>(input("enter number2"))</a:t>
            </a:r>
          </a:p>
          <a:p>
            <a:pPr>
              <a:buNone/>
            </a:pPr>
            <a:r>
              <a:rPr lang="en-IN" dirty="0" smtClean="0"/>
              <a:t>print(a.sum(n1,n2))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class cal:</a:t>
            </a:r>
          </a:p>
          <a:p>
            <a:pPr>
              <a:buNone/>
            </a:pPr>
            <a:r>
              <a:rPr lang="en-IN" dirty="0" smtClean="0"/>
              <a:t>    "this is sum"</a:t>
            </a:r>
          </a:p>
          <a:p>
            <a:pPr>
              <a:buNone/>
            </a:pPr>
            <a:r>
              <a:rPr lang="en-IN" dirty="0" smtClean="0"/>
              <a:t>    def sum(</a:t>
            </a:r>
            <a:r>
              <a:rPr lang="en-IN" dirty="0" err="1" smtClean="0"/>
              <a:t>self,a,b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    c=</a:t>
            </a:r>
            <a:r>
              <a:rPr lang="en-IN" dirty="0" err="1" smtClean="0"/>
              <a:t>a+b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return c</a:t>
            </a:r>
          </a:p>
          <a:p>
            <a:pPr>
              <a:buNone/>
            </a:pPr>
            <a:r>
              <a:rPr lang="en-IN" dirty="0" smtClean="0"/>
              <a:t>self=cal()</a:t>
            </a:r>
          </a:p>
          <a:p>
            <a:pPr>
              <a:buNone/>
            </a:pPr>
            <a:r>
              <a:rPr lang="en-IN" dirty="0" smtClean="0"/>
              <a:t>n1=</a:t>
            </a:r>
            <a:r>
              <a:rPr lang="en-IN" dirty="0" err="1" smtClean="0"/>
              <a:t>int</a:t>
            </a:r>
            <a:r>
              <a:rPr lang="en-IN" dirty="0" smtClean="0"/>
              <a:t>(input("enter number1"))</a:t>
            </a:r>
          </a:p>
          <a:p>
            <a:pPr>
              <a:buNone/>
            </a:pPr>
            <a:r>
              <a:rPr lang="en-IN" dirty="0" smtClean="0"/>
              <a:t>n2=</a:t>
            </a:r>
            <a:r>
              <a:rPr lang="en-IN" dirty="0" err="1" smtClean="0"/>
              <a:t>int</a:t>
            </a:r>
            <a:r>
              <a:rPr lang="en-IN" dirty="0" smtClean="0"/>
              <a:t>(input("enter number2"))</a:t>
            </a:r>
          </a:p>
          <a:p>
            <a:pPr>
              <a:buNone/>
            </a:pPr>
            <a:r>
              <a:rPr lang="en-IN" dirty="0" smtClean="0"/>
              <a:t>print(self.sum(n1,n2))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Create class to find area of </a:t>
            </a:r>
            <a:r>
              <a:rPr lang="en-US" sz="2800" dirty="0" err="1" smtClean="0"/>
              <a:t>rect</a:t>
            </a:r>
            <a:r>
              <a:rPr lang="en-US" sz="2800" dirty="0" smtClean="0"/>
              <a:t> and cir of circle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rect</a:t>
            </a:r>
            <a:r>
              <a:rPr lang="en-IN" dirty="0" smtClean="0"/>
              <a:t>():</a:t>
            </a:r>
          </a:p>
          <a:p>
            <a:pPr>
              <a:buNone/>
            </a:pPr>
            <a:r>
              <a:rPr lang="en-IN" dirty="0" smtClean="0"/>
              <a:t>    def area(</a:t>
            </a:r>
            <a:r>
              <a:rPr lang="en-IN" dirty="0" err="1" smtClean="0"/>
              <a:t>self,l,b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return(l*b)</a:t>
            </a:r>
          </a:p>
          <a:p>
            <a:pPr>
              <a:buNone/>
            </a:pPr>
            <a:r>
              <a:rPr lang="en-IN" dirty="0" smtClean="0"/>
              <a:t>    def cir(</a:t>
            </a:r>
            <a:r>
              <a:rPr lang="en-IN" dirty="0" err="1" smtClean="0"/>
              <a:t>self,r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return (2*3.14*r)</a:t>
            </a:r>
          </a:p>
          <a:p>
            <a:pPr>
              <a:buNone/>
            </a:pPr>
            <a:r>
              <a:rPr lang="en-IN" dirty="0" smtClean="0"/>
              <a:t>r1=</a:t>
            </a:r>
            <a:r>
              <a:rPr lang="en-IN" dirty="0" err="1" smtClean="0"/>
              <a:t>rect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l=</a:t>
            </a:r>
            <a:r>
              <a:rPr lang="en-IN" dirty="0" err="1" smtClean="0"/>
              <a:t>int</a:t>
            </a:r>
            <a:r>
              <a:rPr lang="en-IN" dirty="0" smtClean="0"/>
              <a:t>(input("l"))</a:t>
            </a:r>
          </a:p>
          <a:p>
            <a:pPr>
              <a:buNone/>
            </a:pPr>
            <a:r>
              <a:rPr lang="en-IN" dirty="0" smtClean="0"/>
              <a:t>b=</a:t>
            </a:r>
            <a:r>
              <a:rPr lang="en-IN" dirty="0" err="1" smtClean="0"/>
              <a:t>int</a:t>
            </a:r>
            <a:r>
              <a:rPr lang="en-IN" dirty="0" smtClean="0"/>
              <a:t>(input("b"))</a:t>
            </a:r>
          </a:p>
          <a:p>
            <a:pPr>
              <a:buNone/>
            </a:pPr>
            <a:r>
              <a:rPr lang="en-IN" dirty="0" smtClean="0"/>
              <a:t>print(r1.area(</a:t>
            </a:r>
            <a:r>
              <a:rPr lang="en-IN" dirty="0" err="1" smtClean="0"/>
              <a:t>l,b</a:t>
            </a:r>
            <a:r>
              <a:rPr lang="en-IN" dirty="0" smtClean="0"/>
              <a:t>))</a:t>
            </a:r>
          </a:p>
          <a:p>
            <a:pPr>
              <a:buNone/>
            </a:pPr>
            <a:r>
              <a:rPr lang="en-IN" dirty="0" smtClean="0"/>
              <a:t>r=</a:t>
            </a:r>
            <a:r>
              <a:rPr lang="en-IN" dirty="0" err="1" smtClean="0"/>
              <a:t>int</a:t>
            </a:r>
            <a:r>
              <a:rPr lang="en-IN" dirty="0" smtClean="0"/>
              <a:t>(input("radius"))</a:t>
            </a:r>
          </a:p>
          <a:p>
            <a:pPr>
              <a:buNone/>
            </a:pPr>
            <a:r>
              <a:rPr lang="en-IN" dirty="0" smtClean="0"/>
              <a:t>print(r1.cir(r))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class xyz:</a:t>
            </a:r>
          </a:p>
          <a:p>
            <a:pPr>
              <a:buNone/>
            </a:pPr>
            <a:r>
              <a:rPr lang="en-IN" dirty="0" smtClean="0"/>
              <a:t>        def sum(</a:t>
            </a:r>
            <a:r>
              <a:rPr lang="en-IN" dirty="0" err="1" smtClean="0"/>
              <a:t>self,a,b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c=</a:t>
            </a:r>
            <a:r>
              <a:rPr lang="en-IN" dirty="0" err="1" smtClean="0"/>
              <a:t>a+b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return c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c1=xyz()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n1=</a:t>
            </a:r>
            <a:r>
              <a:rPr lang="en-IN" dirty="0" err="1" smtClean="0"/>
              <a:t>int</a:t>
            </a:r>
            <a:r>
              <a:rPr lang="en-IN" dirty="0" smtClean="0"/>
              <a:t>(input())</a:t>
            </a:r>
          </a:p>
          <a:p>
            <a:pPr>
              <a:buNone/>
            </a:pPr>
            <a:r>
              <a:rPr lang="en-IN" dirty="0" smtClean="0"/>
              <a:t>n2=</a:t>
            </a:r>
            <a:r>
              <a:rPr lang="en-IN" dirty="0" err="1" smtClean="0"/>
              <a:t>int</a:t>
            </a:r>
            <a:r>
              <a:rPr lang="en-IN" dirty="0" smtClean="0"/>
              <a:t>(input())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print(c.sum(c1,n1,n2))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 keyword in python</a:t>
            </a:r>
          </a:p>
          <a:p>
            <a:pPr algn="just"/>
            <a:r>
              <a:rPr lang="en-IN" dirty="0" smtClean="0"/>
              <a:t>In the init method, </a:t>
            </a:r>
            <a:r>
              <a:rPr lang="en-IN" b="1" dirty="0" smtClean="0"/>
              <a:t>self</a:t>
            </a:r>
            <a:r>
              <a:rPr lang="en-IN" dirty="0" smtClean="0"/>
              <a:t> refers to the newly created object</a:t>
            </a:r>
          </a:p>
          <a:p>
            <a:pPr algn="just"/>
            <a:r>
              <a:rPr lang="en-IN" dirty="0" smtClean="0"/>
              <a:t>in other class methods, it refers to the instance whose method was called.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__init__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first method </a:t>
            </a:r>
            <a:r>
              <a:rPr lang="en-IN" i="1" dirty="0"/>
              <a:t>__init__()</a:t>
            </a:r>
            <a:r>
              <a:rPr lang="en-IN" dirty="0"/>
              <a:t> is a special method, which is called class constructor or initialization method that Python calls when you create a new instance of this class.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700" dirty="0"/>
              <a:t/>
            </a:r>
            <a:br>
              <a:rPr lang="en-IN" sz="2700" dirty="0"/>
            </a:br>
            <a:r>
              <a:rPr lang="en-IN" sz="2700" dirty="0" smtClean="0"/>
              <a:t>When </a:t>
            </a:r>
            <a:r>
              <a:rPr lang="en-IN" sz="2700" dirty="0"/>
              <a:t>objects are instantiated, the object itself is passed into the self parameter.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class student():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self,name,age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self.name=name</a:t>
            </a:r>
          </a:p>
          <a:p>
            <a:pPr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self.age</a:t>
            </a:r>
            <a:r>
              <a:rPr lang="en-IN" dirty="0" smtClean="0"/>
              <a:t>=age</a:t>
            </a:r>
          </a:p>
          <a:p>
            <a:pPr>
              <a:buNone/>
            </a:pPr>
            <a:r>
              <a:rPr lang="en-IN" dirty="0" err="1" smtClean="0"/>
              <a:t>obj</a:t>
            </a:r>
            <a:r>
              <a:rPr lang="en-IN" dirty="0" smtClean="0"/>
              <a:t>=student("neha",2)</a:t>
            </a:r>
          </a:p>
          <a:p>
            <a:pPr>
              <a:buNone/>
            </a:pPr>
            <a:r>
              <a:rPr lang="en-IN" dirty="0" smtClean="0"/>
              <a:t>print(obj.name)</a:t>
            </a:r>
          </a:p>
          <a:p>
            <a:pPr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obj.age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28662" y="1857364"/>
            <a:ext cx="228601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class con:</a:t>
            </a:r>
          </a:p>
          <a:p>
            <a:pPr>
              <a:buNone/>
            </a:pPr>
            <a:r>
              <a:rPr lang="en-IN" dirty="0" smtClean="0"/>
              <a:t>    name="n"</a:t>
            </a:r>
          </a:p>
          <a:p>
            <a:pPr>
              <a:buNone/>
            </a:pPr>
            <a:r>
              <a:rPr lang="en-IN" dirty="0" smtClean="0"/>
              <a:t>    age=0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self,age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self.age</a:t>
            </a:r>
            <a:r>
              <a:rPr lang="en-IN" dirty="0" smtClean="0"/>
              <a:t>=age</a:t>
            </a:r>
          </a:p>
          <a:p>
            <a:pPr>
              <a:buNone/>
            </a:pPr>
            <a:r>
              <a:rPr lang="en-IN" dirty="0" smtClean="0"/>
              <a:t>    def print1(self):</a:t>
            </a:r>
          </a:p>
          <a:p>
            <a:pPr>
              <a:buNone/>
            </a:pPr>
            <a:r>
              <a:rPr lang="en-IN" dirty="0" smtClean="0"/>
              <a:t>       print(self.name)</a:t>
            </a:r>
          </a:p>
          <a:p>
            <a:pPr>
              <a:buNone/>
            </a:pPr>
            <a:r>
              <a:rPr lang="en-IN" dirty="0" smtClean="0"/>
              <a:t>       print(</a:t>
            </a:r>
            <a:r>
              <a:rPr lang="en-IN" dirty="0" err="1" smtClean="0"/>
              <a:t>self.age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   					Output</a:t>
            </a:r>
          </a:p>
          <a:p>
            <a:pPr>
              <a:buNone/>
            </a:pPr>
            <a:r>
              <a:rPr lang="en-IN" dirty="0" smtClean="0"/>
              <a:t>c1=con(9)			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>c1.print1()			</a:t>
            </a:r>
            <a:r>
              <a:rPr lang="en-IN" b="1" dirty="0" smtClean="0">
                <a:solidFill>
                  <a:srgbClr val="FF0000"/>
                </a:solidFill>
              </a:rPr>
              <a:t>n 9</a:t>
            </a:r>
          </a:p>
          <a:p>
            <a:pPr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con.age</a:t>
            </a:r>
            <a:r>
              <a:rPr lang="en-IN" dirty="0" smtClean="0"/>
              <a:t>)			</a:t>
            </a:r>
            <a:r>
              <a:rPr lang="en-IN" b="1" dirty="0" smtClean="0">
                <a:solidFill>
                  <a:srgbClr val="FF0000"/>
                </a:solidFill>
              </a:rPr>
              <a:t>0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class student to enter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studentdata</a:t>
            </a:r>
            <a:r>
              <a:rPr lang="en-IN" dirty="0" smtClean="0"/>
              <a:t>():</a:t>
            </a:r>
          </a:p>
          <a:p>
            <a:pPr>
              <a:buNone/>
            </a:pPr>
            <a:r>
              <a:rPr lang="en-IN" dirty="0" smtClean="0"/>
              <a:t>    def </a:t>
            </a:r>
            <a:r>
              <a:rPr lang="en-IN" dirty="0" err="1" smtClean="0"/>
              <a:t>getdata</a:t>
            </a:r>
            <a:r>
              <a:rPr lang="en-IN" dirty="0" smtClean="0"/>
              <a:t>(self):</a:t>
            </a:r>
          </a:p>
          <a:p>
            <a:pPr>
              <a:buNone/>
            </a:pPr>
            <a:r>
              <a:rPr lang="en-IN" dirty="0" smtClean="0"/>
              <a:t>        self.name=input("name")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self.age</a:t>
            </a:r>
            <a:r>
              <a:rPr lang="en-IN" dirty="0" smtClean="0"/>
              <a:t>=input("age")</a:t>
            </a:r>
          </a:p>
          <a:p>
            <a:pPr>
              <a:buNone/>
            </a:pPr>
            <a:r>
              <a:rPr lang="en-IN" dirty="0" smtClean="0"/>
              <a:t>    def </a:t>
            </a:r>
            <a:r>
              <a:rPr lang="en-IN" dirty="0" err="1" smtClean="0"/>
              <a:t>putdata</a:t>
            </a:r>
            <a:r>
              <a:rPr lang="en-IN" dirty="0" smtClean="0"/>
              <a:t>(self):</a:t>
            </a:r>
          </a:p>
          <a:p>
            <a:pPr>
              <a:buNone/>
            </a:pPr>
            <a:r>
              <a:rPr lang="en-IN" dirty="0" smtClean="0"/>
              <a:t>        print(self.name)</a:t>
            </a:r>
          </a:p>
          <a:p>
            <a:pPr>
              <a:buNone/>
            </a:pPr>
            <a:r>
              <a:rPr lang="en-IN" dirty="0" smtClean="0"/>
              <a:t>        print(</a:t>
            </a:r>
            <a:r>
              <a:rPr lang="en-IN" dirty="0" err="1" smtClean="0"/>
              <a:t>self.age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s=</a:t>
            </a:r>
            <a:r>
              <a:rPr lang="en-IN" dirty="0" err="1" smtClean="0"/>
              <a:t>studentdata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s.getdata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err="1" smtClean="0"/>
              <a:t>s.putdata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60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Class</a:t>
            </a:r>
            <a:r>
              <a:rPr lang="en-IN" sz="2000" dirty="0"/>
              <a:t> − A user-defined prototype for an object that defines a set of attributes that characterize any object of the class. The attributes are data members (class variables and instance variables) and methods, accessed via dot notation</a:t>
            </a:r>
            <a:r>
              <a:rPr lang="en-IN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Class variable</a:t>
            </a:r>
            <a:r>
              <a:rPr lang="en-IN" sz="2000" dirty="0"/>
              <a:t> − A variable that is shared by all instances of a class. Class variables are defined within a class but outside any of the class's methods. 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b="1" dirty="0"/>
              <a:t>Data member</a:t>
            </a:r>
            <a:r>
              <a:rPr lang="en-IN" sz="2000" dirty="0"/>
              <a:t> − A class variable or instance variable that holds data associated with a class and its objects</a:t>
            </a:r>
            <a:r>
              <a:rPr lang="en-IN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Instance variable</a:t>
            </a:r>
            <a:r>
              <a:rPr lang="en-IN" sz="2000" dirty="0"/>
              <a:t> − A variable that is defined inside a method and belongs only to the current instance of a class.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Inheritance</a:t>
            </a:r>
            <a:r>
              <a:rPr lang="en-IN" sz="2000" dirty="0"/>
              <a:t> − The transfer of the characteristics of a class to other classes that are derived from it.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Method</a:t>
            </a:r>
            <a:r>
              <a:rPr lang="en-IN" sz="2000" dirty="0"/>
              <a:t> − A special kind of function that is defined in a class definition.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Object</a:t>
            </a:r>
            <a:r>
              <a:rPr lang="en-IN" sz="2000" dirty="0"/>
              <a:t> − A unique instance of a data structure that's defined by its class. An object comprises both data members (class variables and instance variables) and methods.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class has two methods. First method accept a string from the user, Second method print the string in upper case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IOString</a:t>
            </a:r>
            <a:r>
              <a:rPr lang="en-IN" dirty="0" smtClean="0"/>
              <a:t>():</a:t>
            </a:r>
          </a:p>
          <a:p>
            <a:pPr>
              <a:buNone/>
            </a:pPr>
            <a:r>
              <a:rPr lang="en-IN" dirty="0" smtClean="0"/>
              <a:t>    </a:t>
            </a:r>
          </a:p>
          <a:p>
            <a:pPr>
              <a:buNone/>
            </a:pPr>
            <a:r>
              <a:rPr lang="en-IN" dirty="0" smtClean="0"/>
              <a:t>    def </a:t>
            </a:r>
            <a:r>
              <a:rPr lang="en-IN" dirty="0" err="1" smtClean="0"/>
              <a:t>get_String</a:t>
            </a:r>
            <a:r>
              <a:rPr lang="en-IN" dirty="0" smtClean="0"/>
              <a:t>(self):</a:t>
            </a:r>
          </a:p>
          <a:p>
            <a:pPr>
              <a:buNone/>
            </a:pPr>
            <a:r>
              <a:rPr lang="en-IN" dirty="0" smtClean="0"/>
              <a:t>        self.str1 = input()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def </a:t>
            </a:r>
            <a:r>
              <a:rPr lang="en-IN" dirty="0" err="1" smtClean="0"/>
              <a:t>print_String</a:t>
            </a:r>
            <a:r>
              <a:rPr lang="en-IN" dirty="0" smtClean="0"/>
              <a:t>(self):</a:t>
            </a:r>
          </a:p>
          <a:p>
            <a:pPr>
              <a:buNone/>
            </a:pPr>
            <a:r>
              <a:rPr lang="en-IN" dirty="0" smtClean="0"/>
              <a:t>        print(self.str1.upper())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str1 = </a:t>
            </a:r>
            <a:r>
              <a:rPr lang="en-IN" dirty="0" err="1" smtClean="0"/>
              <a:t>IOString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str1.get_String()</a:t>
            </a:r>
          </a:p>
          <a:p>
            <a:pPr>
              <a:buNone/>
            </a:pPr>
            <a:r>
              <a:rPr lang="en-IN" dirty="0" smtClean="0"/>
              <a:t>str1.print_String()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 Class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abc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a=10</a:t>
            </a:r>
          </a:p>
          <a:p>
            <a:pPr>
              <a:buNone/>
            </a:pPr>
            <a:r>
              <a:rPr lang="en-IN" dirty="0" smtClean="0"/>
              <a:t>   def cal(self):</a:t>
            </a:r>
          </a:p>
          <a:p>
            <a:pPr>
              <a:buNone/>
            </a:pPr>
            <a:r>
              <a:rPr lang="en-IN" dirty="0" smtClean="0"/>
              <a:t>       print(a)</a:t>
            </a:r>
          </a:p>
          <a:p>
            <a:pPr>
              <a:buNone/>
            </a:pPr>
            <a:r>
              <a:rPr lang="en-IN" dirty="0" err="1" smtClean="0"/>
              <a:t>obj</a:t>
            </a:r>
            <a:r>
              <a:rPr lang="en-IN" dirty="0" smtClean="0"/>
              <a:t>=</a:t>
            </a:r>
            <a:r>
              <a:rPr lang="en-IN" dirty="0" err="1" smtClean="0"/>
              <a:t>abc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print(obj.cal())</a:t>
            </a:r>
          </a:p>
          <a:p>
            <a:pPr>
              <a:buNone/>
            </a:pPr>
            <a:r>
              <a:rPr lang="en-IN" sz="1400" dirty="0" err="1" smtClean="0">
                <a:solidFill>
                  <a:srgbClr val="FF0000"/>
                </a:solidFill>
              </a:rPr>
              <a:t>Traceback</a:t>
            </a:r>
            <a:r>
              <a:rPr lang="en-IN" sz="1400" dirty="0" smtClean="0">
                <a:solidFill>
                  <a:srgbClr val="FF0000"/>
                </a:solidFill>
              </a:rPr>
              <a:t> (most recent call last):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  File "C:/Users/ASUS/Desktop/python programs/class5.py", line 6, in &lt;module&gt;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    print(obj.cal())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  File "C:/Users/ASUS/Desktop/python programs/class5.py", line 4, in cal</a:t>
            </a:r>
          </a:p>
          <a:p>
            <a:pPr>
              <a:buNone/>
            </a:pPr>
            <a:r>
              <a:rPr lang="en-IN" sz="1400" dirty="0" smtClean="0">
                <a:solidFill>
                  <a:srgbClr val="FF0000"/>
                </a:solidFill>
              </a:rPr>
              <a:t>    print(a)</a:t>
            </a:r>
          </a:p>
          <a:p>
            <a:pPr>
              <a:buNone/>
            </a:pPr>
            <a:r>
              <a:rPr lang="en-IN" sz="1400" dirty="0" err="1" smtClean="0">
                <a:solidFill>
                  <a:srgbClr val="FF0000"/>
                </a:solidFill>
              </a:rPr>
              <a:t>NameError</a:t>
            </a:r>
            <a:r>
              <a:rPr lang="en-IN" sz="1400" dirty="0" smtClean="0">
                <a:solidFill>
                  <a:srgbClr val="FF0000"/>
                </a:solidFill>
              </a:rPr>
              <a:t>: name 'a' is not defined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 access using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a=100</a:t>
            </a:r>
          </a:p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abc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a=10</a:t>
            </a:r>
          </a:p>
          <a:p>
            <a:pPr>
              <a:buNone/>
            </a:pPr>
            <a:r>
              <a:rPr lang="en-IN" dirty="0" smtClean="0"/>
              <a:t>   def cal(self):</a:t>
            </a:r>
          </a:p>
          <a:p>
            <a:pPr>
              <a:buNone/>
            </a:pPr>
            <a:r>
              <a:rPr lang="en-IN" dirty="0" smtClean="0"/>
              <a:t>       print(a)</a:t>
            </a:r>
          </a:p>
          <a:p>
            <a:pPr>
              <a:buNone/>
            </a:pPr>
            <a:r>
              <a:rPr lang="en-IN" dirty="0" err="1" smtClean="0"/>
              <a:t>obj</a:t>
            </a:r>
            <a:r>
              <a:rPr lang="en-IN" dirty="0" smtClean="0"/>
              <a:t>=</a:t>
            </a:r>
            <a:r>
              <a:rPr lang="en-IN" dirty="0" err="1" smtClean="0"/>
              <a:t>abc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(obj.cal())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100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class </a:t>
            </a:r>
            <a:r>
              <a:rPr lang="en-US" dirty="0" err="1" smtClean="0"/>
              <a:t>var</a:t>
            </a:r>
            <a:r>
              <a:rPr lang="en-US" dirty="0" smtClean="0"/>
              <a:t> using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abc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 a=1000</a:t>
            </a:r>
          </a:p>
          <a:p>
            <a:pPr>
              <a:buNone/>
            </a:pPr>
            <a:r>
              <a:rPr lang="en-IN" dirty="0" smtClean="0"/>
              <a:t>   pass</a:t>
            </a:r>
          </a:p>
          <a:p>
            <a:pPr>
              <a:buNone/>
            </a:pPr>
            <a:r>
              <a:rPr lang="en-IN" dirty="0" err="1" smtClean="0"/>
              <a:t>obj</a:t>
            </a:r>
            <a:r>
              <a:rPr lang="en-IN" dirty="0" smtClean="0"/>
              <a:t>=</a:t>
            </a:r>
            <a:r>
              <a:rPr lang="en-IN" dirty="0" err="1" smtClean="0"/>
              <a:t>abc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obj.a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 class can implement the special method </a:t>
            </a:r>
            <a:r>
              <a:rPr lang="en-IN" i="1" dirty="0" smtClean="0"/>
              <a:t>__del__()</a:t>
            </a:r>
            <a:r>
              <a:rPr lang="en-IN" dirty="0" smtClean="0"/>
              <a:t>, called a destructor, that is invoked when the instance is about to be destroyed. This method might be used to clean up any non memory resources used by an instance.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base">
              <a:buNone/>
            </a:pPr>
            <a:r>
              <a:rPr lang="en-IN" dirty="0" smtClean="0"/>
              <a:t>	Inheritance is the capability of one class to derive or inherit the properties from some another class. The benefits of inheritance are:</a:t>
            </a:r>
          </a:p>
          <a:p>
            <a:pPr algn="just" fontAlgn="base"/>
            <a:r>
              <a:rPr lang="en-IN" dirty="0" smtClean="0"/>
              <a:t>It represents real-world relationships well.</a:t>
            </a:r>
          </a:p>
          <a:p>
            <a:pPr algn="just" fontAlgn="base"/>
            <a:r>
              <a:rPr lang="en-IN" dirty="0" smtClean="0"/>
              <a:t>It provides </a:t>
            </a:r>
            <a:r>
              <a:rPr lang="en-IN" b="1" dirty="0" smtClean="0"/>
              <a:t>reusability</a:t>
            </a:r>
            <a:r>
              <a:rPr lang="en-IN" dirty="0" smtClean="0"/>
              <a:t> of a code. We don’t have to write the same code again and again. Also, it allows us to add more features to a class without modifying it.</a:t>
            </a:r>
          </a:p>
          <a:p>
            <a:pPr algn="just" fontAlgn="base"/>
            <a:r>
              <a:rPr lang="en-IN" dirty="0" smtClean="0"/>
              <a:t>It is transitive in nature, which means that if class B inherits from another class A, then all the subclasses of B would automatically inherit from class A.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forms of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IN" b="1" dirty="0" smtClean="0"/>
              <a:t>Single inheritance</a:t>
            </a:r>
            <a:r>
              <a:rPr lang="en-IN" dirty="0" smtClean="0"/>
              <a:t>: When a child class inherits from only one parent class, it is called as single inheritance. </a:t>
            </a:r>
          </a:p>
          <a:p>
            <a:pPr algn="just" fontAlgn="base"/>
            <a:r>
              <a:rPr lang="en-IN" b="1" dirty="0" smtClean="0"/>
              <a:t>Multiple inheritance</a:t>
            </a:r>
            <a:r>
              <a:rPr lang="en-IN" dirty="0" smtClean="0"/>
              <a:t>: When a child class inherits from multiple parent classes, it is called as multiple inheritance.</a:t>
            </a:r>
          </a:p>
          <a:p>
            <a:pPr algn="just" fontAlgn="base"/>
            <a:r>
              <a:rPr lang="en-IN" b="1" dirty="0" smtClean="0"/>
              <a:t>Multilevel inheritance:	 </a:t>
            </a:r>
            <a:r>
              <a:rPr lang="en-IN" dirty="0" smtClean="0"/>
              <a:t>When we have child and grand child relationship.</a:t>
            </a:r>
          </a:p>
          <a:p>
            <a:pPr algn="just" fontAlgn="base"/>
            <a:r>
              <a:rPr lang="en-IN" b="1" dirty="0" smtClean="0"/>
              <a:t>Hierarchical inheritance</a:t>
            </a:r>
            <a:r>
              <a:rPr lang="en-IN" dirty="0" smtClean="0"/>
              <a:t> More than one derived classes are created from a single base.</a:t>
            </a:r>
          </a:p>
          <a:p>
            <a:pPr algn="just" fontAlgn="base"/>
            <a:r>
              <a:rPr lang="en-IN" b="1" dirty="0" smtClean="0"/>
              <a:t>Hybrid inheritance</a:t>
            </a:r>
            <a:r>
              <a:rPr lang="en-IN" dirty="0" smtClean="0"/>
              <a:t>: This form combines more than one form of inheritance. Basically, it is a blend of more than one type of inheritance.</a:t>
            </a:r>
          </a:p>
          <a:p>
            <a:pPr algn="just" fontAlgn="base"/>
            <a:endParaRPr lang="en-IN" b="1" dirty="0" smtClean="0"/>
          </a:p>
          <a:p>
            <a:pPr algn="just" fontAlgn="base"/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Single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class A:</a:t>
            </a:r>
          </a:p>
          <a:p>
            <a:pPr>
              <a:buNone/>
            </a:pPr>
            <a:r>
              <a:rPr lang="en-IN" dirty="0" smtClean="0"/>
              <a:t>    def print1(self):</a:t>
            </a:r>
          </a:p>
          <a:p>
            <a:pPr>
              <a:buNone/>
            </a:pPr>
            <a:r>
              <a:rPr lang="en-IN" dirty="0" smtClean="0"/>
              <a:t>        print("print1")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class B(A):</a:t>
            </a:r>
          </a:p>
          <a:p>
            <a:pPr>
              <a:buNone/>
            </a:pPr>
            <a:r>
              <a:rPr lang="en-IN" dirty="0" smtClean="0"/>
              <a:t>    def print2(self):</a:t>
            </a:r>
          </a:p>
          <a:p>
            <a:pPr>
              <a:buNone/>
            </a:pPr>
            <a:r>
              <a:rPr lang="en-IN" dirty="0" smtClean="0"/>
              <a:t>        print("print2")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b1=B()</a:t>
            </a:r>
          </a:p>
          <a:p>
            <a:pPr>
              <a:buNone/>
            </a:pPr>
            <a:r>
              <a:rPr lang="en-IN" dirty="0" smtClean="0"/>
              <a:t>b1.print1()</a:t>
            </a:r>
          </a:p>
          <a:p>
            <a:pPr>
              <a:buNone/>
            </a:pPr>
            <a:r>
              <a:rPr lang="en-IN" dirty="0" smtClean="0"/>
              <a:t>b1.print2()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Multiple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class Base1: </a:t>
            </a:r>
          </a:p>
          <a:p>
            <a:pPr>
              <a:buNone/>
            </a:pPr>
            <a:r>
              <a:rPr lang="en-IN" dirty="0" smtClean="0"/>
              <a:t>    def __init__(self): </a:t>
            </a:r>
          </a:p>
          <a:p>
            <a:pPr>
              <a:buNone/>
            </a:pPr>
            <a:r>
              <a:rPr lang="en-IN" dirty="0" smtClean="0"/>
              <a:t>        print ("Base1")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class Base2:</a:t>
            </a:r>
          </a:p>
          <a:p>
            <a:pPr>
              <a:buNone/>
            </a:pPr>
            <a:r>
              <a:rPr lang="en-IN" dirty="0" smtClean="0"/>
              <a:t>    def __init__(self): </a:t>
            </a:r>
          </a:p>
          <a:p>
            <a:pPr>
              <a:buNone/>
            </a:pPr>
            <a:r>
              <a:rPr lang="en-IN" dirty="0" smtClean="0"/>
              <a:t>            print ("Base2")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class Derived(Base1, Base2): </a:t>
            </a:r>
          </a:p>
          <a:p>
            <a:pPr>
              <a:buNone/>
            </a:pPr>
            <a:r>
              <a:rPr lang="en-IN" dirty="0" smtClean="0"/>
              <a:t>    def __init__(self): </a:t>
            </a:r>
          </a:p>
          <a:p>
            <a:pPr>
              <a:buNone/>
            </a:pPr>
            <a:r>
              <a:rPr lang="en-IN" dirty="0" smtClean="0"/>
              <a:t>        # Calling constructors of Base1  and Base2 classes 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smtClean="0">
                <a:solidFill>
                  <a:srgbClr val="FF0000"/>
                </a:solidFill>
              </a:rPr>
              <a:t>Base1.__init__(self) 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Base2.__init__(self)</a:t>
            </a:r>
          </a:p>
          <a:p>
            <a:pPr>
              <a:buNone/>
            </a:pPr>
            <a:r>
              <a:rPr lang="en-IN" dirty="0" smtClean="0"/>
              <a:t>      def hello(self): </a:t>
            </a:r>
          </a:p>
          <a:p>
            <a:pPr>
              <a:buNone/>
            </a:pPr>
            <a:r>
              <a:rPr lang="en-IN" dirty="0" smtClean="0"/>
              <a:t>        print("Derived")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 = Derived() </a:t>
            </a:r>
          </a:p>
          <a:p>
            <a:pPr>
              <a:buNone/>
            </a:pPr>
            <a:r>
              <a:rPr lang="en-IN" dirty="0" err="1" smtClean="0"/>
              <a:t>ob.hello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> Creating Classes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 </a:t>
            </a:r>
            <a:r>
              <a:rPr lang="en-IN" i="1" dirty="0"/>
              <a:t>class</a:t>
            </a:r>
            <a:r>
              <a:rPr lang="en-IN" dirty="0"/>
              <a:t> statement creates a new class definition. The name of the class immediately </a:t>
            </a:r>
            <a:r>
              <a:rPr lang="en-IN" dirty="0" smtClean="0"/>
              <a:t>follows the keyword </a:t>
            </a:r>
            <a:r>
              <a:rPr lang="en-IN" i="1" dirty="0" smtClean="0"/>
              <a:t>class</a:t>
            </a:r>
            <a:r>
              <a:rPr lang="en-IN" dirty="0" smtClean="0"/>
              <a:t> followed by a colon</a:t>
            </a:r>
          </a:p>
          <a:p>
            <a:pPr algn="just"/>
            <a:r>
              <a:rPr lang="en-IN" dirty="0"/>
              <a:t>The class has a documentation string, which can be accessed via </a:t>
            </a:r>
            <a:r>
              <a:rPr lang="en-IN" i="1" dirty="0" err="1"/>
              <a:t>ClassName.__doc</a:t>
            </a:r>
            <a:r>
              <a:rPr lang="en-IN" i="1" dirty="0"/>
              <a:t>__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The </a:t>
            </a:r>
            <a:r>
              <a:rPr lang="en-IN" i="1" dirty="0" err="1"/>
              <a:t>class_suite</a:t>
            </a:r>
            <a:r>
              <a:rPr lang="en-IN" dirty="0"/>
              <a:t> consists of all the component statements defining class members, data attributes and functions.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Multilevel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 smtClean="0"/>
              <a:t>class A: </a:t>
            </a:r>
          </a:p>
          <a:p>
            <a:pPr>
              <a:buNone/>
            </a:pPr>
            <a:r>
              <a:rPr lang="en-IN" dirty="0" smtClean="0"/>
              <a:t>   def print1(self):</a:t>
            </a:r>
          </a:p>
          <a:p>
            <a:pPr>
              <a:buNone/>
            </a:pPr>
            <a:r>
              <a:rPr lang="en-IN" dirty="0" smtClean="0"/>
              <a:t>        print("print1")</a:t>
            </a:r>
          </a:p>
          <a:p>
            <a:pPr>
              <a:buNone/>
            </a:pPr>
            <a:r>
              <a:rPr lang="en-IN" dirty="0" smtClean="0"/>
              <a:t>         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class B(A):</a:t>
            </a:r>
          </a:p>
          <a:p>
            <a:pPr>
              <a:buNone/>
            </a:pPr>
            <a:r>
              <a:rPr lang="en-IN" dirty="0" smtClean="0"/>
              <a:t>    def print2(self):</a:t>
            </a:r>
          </a:p>
          <a:p>
            <a:pPr>
              <a:buNone/>
            </a:pPr>
            <a:r>
              <a:rPr lang="en-IN" dirty="0" smtClean="0"/>
              <a:t>        print("print2")</a:t>
            </a:r>
          </a:p>
          <a:p>
            <a:pPr>
              <a:buNone/>
            </a:pPr>
            <a:r>
              <a:rPr lang="en-IN" dirty="0" smtClean="0"/>
              <a:t>         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class C(B): </a:t>
            </a:r>
          </a:p>
          <a:p>
            <a:pPr>
              <a:buNone/>
            </a:pPr>
            <a:r>
              <a:rPr lang="en-IN" dirty="0" smtClean="0"/>
              <a:t>    def print3(self):</a:t>
            </a:r>
          </a:p>
          <a:p>
            <a:pPr>
              <a:buNone/>
            </a:pPr>
            <a:r>
              <a:rPr lang="en-IN" dirty="0" smtClean="0"/>
              <a:t>        print("print3")</a:t>
            </a:r>
          </a:p>
          <a:p>
            <a:pPr>
              <a:buNone/>
            </a:pPr>
            <a:r>
              <a:rPr lang="en-IN" dirty="0" smtClean="0"/>
              <a:t>         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ob = C() </a:t>
            </a:r>
          </a:p>
          <a:p>
            <a:pPr>
              <a:buNone/>
            </a:pPr>
            <a:r>
              <a:rPr lang="en-IN" dirty="0" smtClean="0"/>
              <a:t>ob.print1()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Hierarchical Inheritance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class Base1: </a:t>
            </a:r>
          </a:p>
          <a:p>
            <a:pPr>
              <a:buNone/>
            </a:pPr>
            <a:r>
              <a:rPr lang="en-IN" dirty="0" smtClean="0"/>
              <a:t>      def print1(self): </a:t>
            </a:r>
          </a:p>
          <a:p>
            <a:pPr>
              <a:buNone/>
            </a:pPr>
            <a:r>
              <a:rPr lang="en-IN" dirty="0" smtClean="0"/>
              <a:t>        print ("print1")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class D1(Base1):</a:t>
            </a:r>
          </a:p>
          <a:p>
            <a:pPr>
              <a:buNone/>
            </a:pPr>
            <a:r>
              <a:rPr lang="en-IN" dirty="0" smtClean="0"/>
              <a:t>    def print2(self): </a:t>
            </a:r>
          </a:p>
          <a:p>
            <a:pPr>
              <a:buNone/>
            </a:pPr>
            <a:r>
              <a:rPr lang="en-IN" dirty="0" smtClean="0"/>
              <a:t>            print ("print2")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class D2(Base1): </a:t>
            </a:r>
          </a:p>
          <a:p>
            <a:pPr>
              <a:buNone/>
            </a:pPr>
            <a:r>
              <a:rPr lang="en-IN" dirty="0" smtClean="0"/>
              <a:t>    def print3(self): </a:t>
            </a:r>
          </a:p>
          <a:p>
            <a:pPr>
              <a:buNone/>
            </a:pPr>
            <a:r>
              <a:rPr lang="en-IN" dirty="0" smtClean="0"/>
              <a:t>        print("print3")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 = D2() </a:t>
            </a:r>
          </a:p>
          <a:p>
            <a:pPr>
              <a:buNone/>
            </a:pPr>
            <a:r>
              <a:rPr lang="en-IN" dirty="0" smtClean="0"/>
              <a:t>ob.print1()</a:t>
            </a:r>
          </a:p>
          <a:p>
            <a:pPr>
              <a:buNone/>
            </a:pPr>
            <a:r>
              <a:rPr lang="en-IN" dirty="0" smtClean="0"/>
              <a:t>ob.print3()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super()Function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dirty="0" smtClean="0"/>
              <a:t>	super() gives you access to methods in a </a:t>
            </a:r>
            <a:r>
              <a:rPr lang="en-IN" dirty="0" err="1" smtClean="0"/>
              <a:t>superclass</a:t>
            </a:r>
            <a:r>
              <a:rPr lang="en-IN" dirty="0" smtClean="0"/>
              <a:t> from the subclass that inherits from it.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 Example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class Base1: 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self,name</a:t>
            </a:r>
            <a:r>
              <a:rPr lang="en-IN" dirty="0" smtClean="0"/>
              <a:t>): </a:t>
            </a:r>
          </a:p>
          <a:p>
            <a:pPr>
              <a:buNone/>
            </a:pPr>
            <a:r>
              <a:rPr lang="en-IN" dirty="0" smtClean="0"/>
              <a:t>        print ("Base </a:t>
            </a:r>
            <a:r>
              <a:rPr lang="en-IN" dirty="0" err="1" smtClean="0"/>
              <a:t>init",name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class Derived(Base1): </a:t>
            </a:r>
          </a:p>
          <a:p>
            <a:pPr>
              <a:buNone/>
            </a:pPr>
            <a:r>
              <a:rPr lang="en-IN" dirty="0" smtClean="0"/>
              <a:t>    def __init__(self): </a:t>
            </a:r>
          </a:p>
          <a:p>
            <a:pPr>
              <a:buNone/>
            </a:pPr>
            <a:r>
              <a:rPr lang="en-IN" dirty="0" smtClean="0"/>
              <a:t>        print("Derived init")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     super().__init__("Zara")</a:t>
            </a:r>
          </a:p>
          <a:p>
            <a:pPr>
              <a:buNone/>
            </a:pPr>
            <a:r>
              <a:rPr lang="en-IN" dirty="0" smtClean="0"/>
              <a:t>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 = Derived() 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</a:t>
            </a:r>
            <a:r>
              <a:rPr lang="en-IN" dirty="0" smtClean="0"/>
              <a:t>uper </a:t>
            </a:r>
            <a:r>
              <a:rPr lang="en-IN" dirty="0" smtClean="0"/>
              <a:t>example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class Base1: 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self,name</a:t>
            </a:r>
            <a:r>
              <a:rPr lang="en-IN" dirty="0" smtClean="0"/>
              <a:t>): </a:t>
            </a:r>
          </a:p>
          <a:p>
            <a:pPr>
              <a:buNone/>
            </a:pPr>
            <a:r>
              <a:rPr lang="en-IN" dirty="0" smtClean="0"/>
              <a:t>        print ("Base </a:t>
            </a:r>
            <a:r>
              <a:rPr lang="en-IN" dirty="0" err="1" smtClean="0"/>
              <a:t>init",name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class Base2: 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self,name</a:t>
            </a:r>
            <a:r>
              <a:rPr lang="en-IN" dirty="0" smtClean="0"/>
              <a:t>): </a:t>
            </a:r>
          </a:p>
          <a:p>
            <a:pPr>
              <a:buNone/>
            </a:pPr>
            <a:r>
              <a:rPr lang="en-IN" dirty="0" smtClean="0"/>
              <a:t>        print ("Base2 </a:t>
            </a:r>
            <a:r>
              <a:rPr lang="en-IN" dirty="0" err="1" smtClean="0"/>
              <a:t>init",name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class Derived(Base2,Base1): </a:t>
            </a:r>
          </a:p>
          <a:p>
            <a:pPr>
              <a:buNone/>
            </a:pPr>
            <a:r>
              <a:rPr lang="en-IN" dirty="0" smtClean="0"/>
              <a:t>    def __init__(self): </a:t>
            </a:r>
          </a:p>
          <a:p>
            <a:pPr>
              <a:buNone/>
            </a:pPr>
            <a:r>
              <a:rPr lang="en-IN" dirty="0" smtClean="0"/>
              <a:t>        print("Derived init")</a:t>
            </a:r>
          </a:p>
          <a:p>
            <a:pPr>
              <a:buNone/>
            </a:pPr>
            <a:r>
              <a:rPr lang="en-IN" dirty="0" smtClean="0"/>
              <a:t>        super().__init__("Zara")</a:t>
            </a:r>
          </a:p>
          <a:p>
            <a:pPr>
              <a:buNone/>
            </a:pPr>
            <a:r>
              <a:rPr lang="en-IN" dirty="0" smtClean="0"/>
              <a:t>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 = Derived()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Access init of Both Base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class Base1: 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self,name</a:t>
            </a:r>
            <a:r>
              <a:rPr lang="en-IN" dirty="0" smtClean="0"/>
              <a:t>): </a:t>
            </a:r>
          </a:p>
          <a:p>
            <a:pPr>
              <a:buNone/>
            </a:pPr>
            <a:r>
              <a:rPr lang="en-IN" dirty="0" smtClean="0"/>
              <a:t>        print ("Base </a:t>
            </a:r>
            <a:r>
              <a:rPr lang="en-IN" dirty="0" err="1" smtClean="0"/>
              <a:t>init",name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class Base2: 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self,name</a:t>
            </a:r>
            <a:r>
              <a:rPr lang="en-IN" dirty="0" smtClean="0"/>
              <a:t>): </a:t>
            </a:r>
          </a:p>
          <a:p>
            <a:pPr>
              <a:buNone/>
            </a:pPr>
            <a:r>
              <a:rPr lang="en-IN" dirty="0" smtClean="0"/>
              <a:t>        print ("Base2 </a:t>
            </a:r>
            <a:r>
              <a:rPr lang="en-IN" dirty="0" err="1" smtClean="0"/>
              <a:t>init",name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class Derived(Base1,Base2): </a:t>
            </a:r>
          </a:p>
          <a:p>
            <a:pPr>
              <a:buNone/>
            </a:pPr>
            <a:r>
              <a:rPr lang="en-IN" dirty="0" smtClean="0"/>
              <a:t>    def __init__(self): </a:t>
            </a:r>
          </a:p>
          <a:p>
            <a:pPr>
              <a:buNone/>
            </a:pPr>
            <a:r>
              <a:rPr lang="en-IN" dirty="0" smtClean="0"/>
              <a:t>        print("Derived init")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b="1" dirty="0" smtClean="0">
                <a:solidFill>
                  <a:srgbClr val="FF0000"/>
                </a:solidFill>
              </a:rPr>
              <a:t>Base1.__init__(</a:t>
            </a:r>
            <a:r>
              <a:rPr lang="en-IN" b="1" dirty="0" err="1" smtClean="0">
                <a:solidFill>
                  <a:srgbClr val="FF0000"/>
                </a:solidFill>
              </a:rPr>
              <a:t>self,"Zara</a:t>
            </a:r>
            <a:r>
              <a:rPr lang="en-IN" b="1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        Base2.__init__(</a:t>
            </a:r>
            <a:r>
              <a:rPr lang="en-IN" b="1" dirty="0" err="1" smtClean="0">
                <a:solidFill>
                  <a:srgbClr val="FF0000"/>
                </a:solidFill>
              </a:rPr>
              <a:t>self,"Mary</a:t>
            </a:r>
            <a:r>
              <a:rPr lang="en-IN" b="1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 = Derived() 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mro</a:t>
            </a:r>
            <a:r>
              <a:rPr lang="en-IN" dirty="0" smtClean="0"/>
              <a:t>(</a:t>
            </a:r>
            <a:r>
              <a:rPr lang="en-IN" b="1" dirty="0" smtClean="0"/>
              <a:t>Method Resolution Order)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class Base1: 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self,name</a:t>
            </a:r>
            <a:r>
              <a:rPr lang="en-IN" dirty="0" smtClean="0"/>
              <a:t>): </a:t>
            </a:r>
          </a:p>
          <a:p>
            <a:pPr>
              <a:buNone/>
            </a:pPr>
            <a:r>
              <a:rPr lang="en-IN" dirty="0" smtClean="0"/>
              <a:t>        print ("Base </a:t>
            </a:r>
            <a:r>
              <a:rPr lang="en-IN" dirty="0" err="1" smtClean="0"/>
              <a:t>init",name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r>
              <a:rPr lang="en-IN" dirty="0" smtClean="0"/>
              <a:t>class Base2: 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self,name</a:t>
            </a:r>
            <a:r>
              <a:rPr lang="en-IN" dirty="0" smtClean="0"/>
              <a:t>): </a:t>
            </a:r>
          </a:p>
          <a:p>
            <a:pPr>
              <a:buNone/>
            </a:pPr>
            <a:r>
              <a:rPr lang="en-IN" dirty="0" smtClean="0"/>
              <a:t>        print ("Base2 </a:t>
            </a:r>
            <a:r>
              <a:rPr lang="en-IN" dirty="0" err="1" smtClean="0"/>
              <a:t>init",name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class Derived(Base2,Base1): </a:t>
            </a:r>
          </a:p>
          <a:p>
            <a:pPr>
              <a:buNone/>
            </a:pPr>
            <a:r>
              <a:rPr lang="en-IN" dirty="0" smtClean="0"/>
              <a:t>    def __init__(self): </a:t>
            </a:r>
          </a:p>
          <a:p>
            <a:pPr>
              <a:buNone/>
            </a:pPr>
            <a:r>
              <a:rPr lang="en-IN" dirty="0" smtClean="0"/>
              <a:t>        print("Derived init")</a:t>
            </a:r>
          </a:p>
          <a:p>
            <a:pPr>
              <a:buNone/>
            </a:pPr>
            <a:r>
              <a:rPr lang="en-IN" dirty="0" smtClean="0"/>
              <a:t>        super().__init__("Zara")</a:t>
            </a:r>
          </a:p>
          <a:p>
            <a:pPr>
              <a:buNone/>
            </a:pPr>
            <a:r>
              <a:rPr lang="en-IN" dirty="0" smtClean="0"/>
              <a:t>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 = Derived() 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print( Derived.__mro__)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2"/>
            <a:ext cx="81439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 smtClean="0"/>
              <a:t>Encapsulation</a:t>
            </a:r>
            <a:r>
              <a:rPr lang="en-IN" dirty="0" smtClean="0"/>
              <a:t> is the packing of </a:t>
            </a:r>
            <a:r>
              <a:rPr lang="en-IN" b="1" dirty="0" smtClean="0"/>
              <a:t>data</a:t>
            </a:r>
            <a:r>
              <a:rPr lang="en-IN" dirty="0" smtClean="0"/>
              <a:t> and functions operating on that </a:t>
            </a:r>
            <a:r>
              <a:rPr lang="en-IN" b="1" dirty="0" smtClean="0"/>
              <a:t>data</a:t>
            </a:r>
            <a:r>
              <a:rPr lang="en-IN" dirty="0" smtClean="0"/>
              <a:t> into a single component and restricting the access to some of the object's components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Encapsulation</a:t>
            </a:r>
            <a:r>
              <a:rPr lang="en-IN" dirty="0" smtClean="0"/>
              <a:t> means that the internal representation of an object is generally hidden from view outside of the object's definition.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class A: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self,a,b,c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self.var1=a</a:t>
            </a:r>
          </a:p>
          <a:p>
            <a:pPr>
              <a:buNone/>
            </a:pPr>
            <a:r>
              <a:rPr lang="en-IN" dirty="0" smtClean="0"/>
              <a:t>        self._var2=b</a:t>
            </a:r>
          </a:p>
          <a:p>
            <a:pPr>
              <a:buNone/>
            </a:pPr>
            <a:r>
              <a:rPr lang="en-IN" dirty="0" smtClean="0"/>
              <a:t>        self.__var3=c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ob=A(3,4,5)</a:t>
            </a:r>
          </a:p>
          <a:p>
            <a:pPr>
              <a:buNone/>
            </a:pPr>
            <a:r>
              <a:rPr lang="en-IN" dirty="0" smtClean="0"/>
              <a:t>print(ob.var3)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ClassName</a:t>
            </a:r>
            <a:r>
              <a:rPr lang="en-IN" dirty="0" smtClean="0"/>
              <a:t>: </a:t>
            </a:r>
          </a:p>
          <a:p>
            <a:pPr>
              <a:buNone/>
            </a:pPr>
            <a:r>
              <a:rPr lang="en-IN" dirty="0" smtClean="0"/>
              <a:t>'Optional class documentation string' </a:t>
            </a:r>
          </a:p>
          <a:p>
            <a:pPr>
              <a:buNone/>
            </a:pPr>
            <a:r>
              <a:rPr lang="en-IN" dirty="0" err="1" smtClean="0"/>
              <a:t>class_suite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__Private and _Protected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studentdata</a:t>
            </a:r>
            <a:r>
              <a:rPr lang="en-IN" dirty="0" smtClean="0"/>
              <a:t>():</a:t>
            </a:r>
          </a:p>
          <a:p>
            <a:pPr>
              <a:buNone/>
            </a:pPr>
            <a:r>
              <a:rPr lang="en-IN" dirty="0" smtClean="0"/>
              <a:t>    def __init__(self):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self._name</a:t>
            </a:r>
            <a:r>
              <a:rPr lang="en-IN" dirty="0" smtClean="0"/>
              <a:t>="Zara"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self.__age</a:t>
            </a:r>
            <a:r>
              <a:rPr lang="en-IN" dirty="0" smtClean="0"/>
              <a:t>=10</a:t>
            </a:r>
          </a:p>
          <a:p>
            <a:pPr>
              <a:buNone/>
            </a:pPr>
            <a:r>
              <a:rPr lang="en-IN" dirty="0" smtClean="0"/>
              <a:t>    def </a:t>
            </a:r>
            <a:r>
              <a:rPr lang="en-IN" dirty="0" err="1" smtClean="0"/>
              <a:t>putdata</a:t>
            </a:r>
            <a:r>
              <a:rPr lang="en-IN" dirty="0" smtClean="0"/>
              <a:t>(self):</a:t>
            </a:r>
          </a:p>
          <a:p>
            <a:pPr>
              <a:buNone/>
            </a:pPr>
            <a:r>
              <a:rPr lang="en-IN" dirty="0" smtClean="0"/>
              <a:t>        print(self.name)</a:t>
            </a:r>
          </a:p>
          <a:p>
            <a:pPr>
              <a:buNone/>
            </a:pPr>
            <a:r>
              <a:rPr lang="en-IN" dirty="0" smtClean="0"/>
              <a:t>        print(</a:t>
            </a:r>
            <a:r>
              <a:rPr lang="en-IN" dirty="0" err="1" smtClean="0"/>
              <a:t>self.age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s=</a:t>
            </a:r>
            <a:r>
              <a:rPr lang="en-IN" dirty="0" err="1" smtClean="0"/>
              <a:t>studentdata</a:t>
            </a:r>
            <a:r>
              <a:rPr lang="en-IN" dirty="0" smtClean="0"/>
              <a:t>()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s.putdata</a:t>
            </a:r>
            <a:r>
              <a:rPr lang="en-IN" dirty="0" smtClean="0"/>
              <a:t>()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291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Instance </a:t>
            </a:r>
            <a:r>
              <a:rPr lang="en-IN" dirty="0" smtClean="0"/>
              <a:t>variable names starting with two underscore characters cannot be accessed from outside of the class. At least not directly, but they can be accessed through </a:t>
            </a:r>
            <a:r>
              <a:rPr lang="en-IN" dirty="0" err="1" smtClean="0"/>
              <a:t>classname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That means, private data __A can be accessed by the following name construct: </a:t>
            </a:r>
            <a:r>
              <a:rPr lang="en-IN" dirty="0" err="1" smtClean="0"/>
              <a:t>instance_name._classname__A</a:t>
            </a:r>
            <a:r>
              <a:rPr lang="en-IN" dirty="0" smtClean="0"/>
              <a:t>. 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class A:</a:t>
            </a:r>
          </a:p>
          <a:p>
            <a:pPr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self,a,b,c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self.var1=a</a:t>
            </a:r>
          </a:p>
          <a:p>
            <a:pPr>
              <a:buNone/>
            </a:pPr>
            <a:r>
              <a:rPr lang="en-IN" dirty="0" smtClean="0"/>
              <a:t>        self._var2=b</a:t>
            </a:r>
          </a:p>
          <a:p>
            <a:pPr>
              <a:buNone/>
            </a:pPr>
            <a:r>
              <a:rPr lang="en-IN" dirty="0" smtClean="0"/>
              <a:t>        self.__var3=c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ob=A(3,4,5)</a:t>
            </a:r>
          </a:p>
          <a:p>
            <a:pPr>
              <a:buNone/>
            </a:pPr>
            <a:r>
              <a:rPr lang="en-IN" dirty="0" smtClean="0"/>
              <a:t>print(ob._A__var3)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studentdata</a:t>
            </a:r>
            <a:r>
              <a:rPr lang="en-IN" dirty="0" smtClean="0"/>
              <a:t>():</a:t>
            </a:r>
          </a:p>
          <a:p>
            <a:pPr>
              <a:buNone/>
            </a:pPr>
            <a:r>
              <a:rPr lang="en-IN" dirty="0" smtClean="0"/>
              <a:t>    def print1(</a:t>
            </a:r>
            <a:r>
              <a:rPr lang="en-IN" dirty="0" err="1" smtClean="0"/>
              <a:t>self,a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print("print1",a)</a:t>
            </a:r>
          </a:p>
          <a:p>
            <a:pPr>
              <a:buNone/>
            </a:pPr>
            <a:r>
              <a:rPr lang="en-IN" dirty="0" smtClean="0"/>
              <a:t>    def print1(</a:t>
            </a:r>
            <a:r>
              <a:rPr lang="en-IN" dirty="0" err="1" smtClean="0"/>
              <a:t>self,a,b</a:t>
            </a:r>
            <a:r>
              <a:rPr lang="en-IN" dirty="0" smtClean="0"/>
              <a:t>):</a:t>
            </a:r>
          </a:p>
          <a:p>
            <a:pPr>
              <a:buNone/>
            </a:pPr>
            <a:r>
              <a:rPr lang="en-IN" dirty="0" smtClean="0"/>
              <a:t>        print("print2",a,b)</a:t>
            </a:r>
          </a:p>
          <a:p>
            <a:pPr>
              <a:buNone/>
            </a:pPr>
            <a:r>
              <a:rPr lang="en-IN" dirty="0" smtClean="0"/>
              <a:t>s=</a:t>
            </a:r>
            <a:r>
              <a:rPr lang="en-IN" dirty="0" err="1" smtClean="0"/>
              <a:t>studentdata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US" dirty="0" smtClean="0"/>
              <a:t>s.print1(2,3)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s.print1(2)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1590675"/>
            <a:ext cx="65151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class A: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def print1(self):</a:t>
            </a:r>
          </a:p>
          <a:p>
            <a:pPr>
              <a:buNone/>
            </a:pPr>
            <a:r>
              <a:rPr lang="en-IN" dirty="0" smtClean="0"/>
              <a:t>        print("print1")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class B(A):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def print1(self):</a:t>
            </a:r>
          </a:p>
          <a:p>
            <a:pPr>
              <a:buNone/>
            </a:pPr>
            <a:r>
              <a:rPr lang="en-IN" dirty="0" smtClean="0"/>
              <a:t>        print("print2")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b1=B()</a:t>
            </a:r>
          </a:p>
          <a:p>
            <a:pPr>
              <a:buNone/>
            </a:pPr>
            <a:r>
              <a:rPr lang="en-IN" dirty="0" smtClean="0"/>
              <a:t>b1.print1()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class cal:</a:t>
            </a:r>
          </a:p>
          <a:p>
            <a:pPr>
              <a:buNone/>
            </a:pPr>
            <a:r>
              <a:rPr lang="en-IN" dirty="0" smtClean="0"/>
              <a:t>    "this is a class"</a:t>
            </a:r>
          </a:p>
          <a:p>
            <a:pPr>
              <a:buNone/>
            </a:pPr>
            <a:r>
              <a:rPr lang="en-IN" dirty="0" smtClean="0"/>
              <a:t>    pass</a:t>
            </a:r>
          </a:p>
          <a:p>
            <a:pPr>
              <a:buNone/>
            </a:pPr>
            <a:r>
              <a:rPr lang="en-IN" dirty="0" smtClean="0"/>
              <a:t>c=cal()</a:t>
            </a:r>
          </a:p>
          <a:p>
            <a:pPr>
              <a:buNone/>
            </a:pPr>
            <a:r>
              <a:rPr lang="en-IN" dirty="0" smtClean="0"/>
              <a:t>print(c)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Output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&lt;__</a:t>
            </a:r>
            <a:r>
              <a:rPr lang="en-IN" dirty="0" err="1" smtClean="0">
                <a:solidFill>
                  <a:srgbClr val="FF0000"/>
                </a:solidFill>
              </a:rPr>
              <a:t>main__.cal</a:t>
            </a:r>
            <a:r>
              <a:rPr lang="en-IN" dirty="0" smtClean="0">
                <a:solidFill>
                  <a:srgbClr val="FF0000"/>
                </a:solidFill>
              </a:rPr>
              <a:t> object at 0x00206CD0&gt;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are mutable. The state of object can be changed at any point of time by making changes to its attributes.</a:t>
            </a:r>
          </a:p>
          <a:p>
            <a:pPr algn="just"/>
            <a:r>
              <a:rPr lang="en-US" dirty="0" smtClean="0"/>
              <a:t>Objects are used to access attributes and methods of class.</a:t>
            </a: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You access the object's attributes using the dot operator with object.</a:t>
            </a:r>
          </a:p>
          <a:p>
            <a:pPr algn="just"/>
            <a:r>
              <a:rPr lang="en-US" dirty="0" smtClean="0"/>
              <a:t>Other methods</a:t>
            </a:r>
          </a:p>
          <a:p>
            <a:pPr algn="just">
              <a:buFont typeface="Courier New" pitchFamily="49" charset="0"/>
              <a:buChar char="o"/>
            </a:pPr>
            <a:r>
              <a:rPr lang="en-IN" dirty="0" smtClean="0"/>
              <a:t>The </a:t>
            </a:r>
            <a:r>
              <a:rPr lang="en-IN" b="1" dirty="0" err="1" smtClean="0"/>
              <a:t>getattr</a:t>
            </a:r>
            <a:r>
              <a:rPr lang="en-IN" b="1" dirty="0" smtClean="0"/>
              <a:t>(</a:t>
            </a:r>
            <a:r>
              <a:rPr lang="en-IN" b="1" dirty="0" err="1" smtClean="0"/>
              <a:t>obj</a:t>
            </a:r>
            <a:r>
              <a:rPr lang="en-IN" b="1" dirty="0" smtClean="0"/>
              <a:t>, name[, default])</a:t>
            </a:r>
            <a:r>
              <a:rPr lang="en-IN" dirty="0" smtClean="0"/>
              <a:t> − to access the attribute of object.</a:t>
            </a:r>
          </a:p>
          <a:p>
            <a:pPr algn="just">
              <a:buFont typeface="Courier New" pitchFamily="49" charset="0"/>
              <a:buChar char="o"/>
            </a:pPr>
            <a:r>
              <a:rPr lang="en-IN" dirty="0" smtClean="0"/>
              <a:t>The </a:t>
            </a:r>
            <a:r>
              <a:rPr lang="en-IN" b="1" dirty="0" err="1" smtClean="0"/>
              <a:t>hasattr</a:t>
            </a:r>
            <a:r>
              <a:rPr lang="en-IN" b="1" dirty="0" smtClean="0"/>
              <a:t>(</a:t>
            </a:r>
            <a:r>
              <a:rPr lang="en-IN" b="1" dirty="0" err="1" smtClean="0"/>
              <a:t>obj,name</a:t>
            </a:r>
            <a:r>
              <a:rPr lang="en-IN" b="1" dirty="0" smtClean="0"/>
              <a:t>)</a:t>
            </a:r>
            <a:r>
              <a:rPr lang="en-IN" dirty="0" smtClean="0"/>
              <a:t> − to check if an attribute exists or not.</a:t>
            </a:r>
          </a:p>
          <a:p>
            <a:pPr algn="just">
              <a:buFont typeface="Courier New" pitchFamily="49" charset="0"/>
              <a:buChar char="o"/>
            </a:pPr>
            <a:r>
              <a:rPr lang="en-IN" dirty="0" smtClean="0"/>
              <a:t>The </a:t>
            </a:r>
            <a:r>
              <a:rPr lang="en-IN" b="1" dirty="0" err="1" smtClean="0"/>
              <a:t>setattr</a:t>
            </a:r>
            <a:r>
              <a:rPr lang="en-IN" b="1" dirty="0" smtClean="0"/>
              <a:t>(</a:t>
            </a:r>
            <a:r>
              <a:rPr lang="en-IN" b="1" dirty="0" err="1" smtClean="0"/>
              <a:t>obj,name,value</a:t>
            </a:r>
            <a:r>
              <a:rPr lang="en-IN" b="1" dirty="0" smtClean="0"/>
              <a:t>)</a:t>
            </a:r>
            <a:r>
              <a:rPr lang="en-IN" dirty="0" smtClean="0"/>
              <a:t> − to set an attribute. If attribute does not exist, then it would be created.</a:t>
            </a:r>
          </a:p>
          <a:p>
            <a:pPr algn="just">
              <a:buFont typeface="Courier New" pitchFamily="49" charset="0"/>
              <a:buChar char="o"/>
            </a:pPr>
            <a:r>
              <a:rPr lang="en-IN" dirty="0" smtClean="0"/>
              <a:t>The </a:t>
            </a:r>
            <a:r>
              <a:rPr lang="en-IN" b="1" dirty="0" err="1" smtClean="0"/>
              <a:t>delattr</a:t>
            </a:r>
            <a:r>
              <a:rPr lang="en-IN" b="1" dirty="0" smtClean="0"/>
              <a:t>(</a:t>
            </a:r>
            <a:r>
              <a:rPr lang="en-IN" b="1" dirty="0" err="1" smtClean="0"/>
              <a:t>obj</a:t>
            </a:r>
            <a:r>
              <a:rPr lang="en-IN" b="1" dirty="0" smtClean="0"/>
              <a:t>, name)</a:t>
            </a:r>
            <a:r>
              <a:rPr lang="en-IN" dirty="0" smtClean="0"/>
              <a:t> − to delete an attribute.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Accessing Attributes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IN" dirty="0" smtClean="0"/>
              <a:t>class student():</a:t>
            </a:r>
          </a:p>
          <a:p>
            <a:pPr>
              <a:lnSpc>
                <a:spcPct val="170000"/>
              </a:lnSpc>
              <a:buNone/>
            </a:pPr>
            <a:r>
              <a:rPr lang="en-IN" dirty="0" smtClean="0"/>
              <a:t>    def __init__(</a:t>
            </a:r>
            <a:r>
              <a:rPr lang="en-IN" dirty="0" err="1" smtClean="0"/>
              <a:t>self,name,age</a:t>
            </a:r>
            <a:r>
              <a:rPr lang="en-IN" dirty="0" smtClean="0"/>
              <a:t>=2):</a:t>
            </a:r>
          </a:p>
          <a:p>
            <a:pPr>
              <a:lnSpc>
                <a:spcPct val="170000"/>
              </a:lnSpc>
              <a:buNone/>
            </a:pPr>
            <a:r>
              <a:rPr lang="en-IN" dirty="0" smtClean="0"/>
              <a:t>       self.name=name</a:t>
            </a:r>
          </a:p>
          <a:p>
            <a:pPr>
              <a:lnSpc>
                <a:spcPct val="170000"/>
              </a:lnSpc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self.age</a:t>
            </a:r>
            <a:r>
              <a:rPr lang="en-IN" dirty="0" smtClean="0"/>
              <a:t>=age</a:t>
            </a:r>
          </a:p>
          <a:p>
            <a:pPr>
              <a:lnSpc>
                <a:spcPct val="170000"/>
              </a:lnSpc>
              <a:buNone/>
            </a:pPr>
            <a:r>
              <a:rPr lang="en-IN" dirty="0" err="1" smtClean="0"/>
              <a:t>obj</a:t>
            </a:r>
            <a:r>
              <a:rPr lang="en-IN" dirty="0" smtClean="0"/>
              <a:t>=student(“Mary")</a:t>
            </a:r>
          </a:p>
          <a:p>
            <a:pPr>
              <a:lnSpc>
                <a:spcPct val="170000"/>
              </a:lnSpc>
              <a:buNone/>
            </a:pPr>
            <a:r>
              <a:rPr lang="en-IN" dirty="0" smtClean="0"/>
              <a:t>print(obj.name)			Mary</a:t>
            </a:r>
          </a:p>
          <a:p>
            <a:pPr>
              <a:lnSpc>
                <a:spcPct val="170000"/>
              </a:lnSpc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obj.age</a:t>
            </a:r>
            <a:r>
              <a:rPr lang="en-IN" dirty="0" smtClean="0"/>
              <a:t>)			2</a:t>
            </a:r>
          </a:p>
          <a:p>
            <a:pPr>
              <a:lnSpc>
                <a:spcPct val="17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print(</a:t>
            </a:r>
            <a:r>
              <a:rPr lang="en-IN" b="1" dirty="0" err="1" smtClean="0">
                <a:solidFill>
                  <a:srgbClr val="FF0000"/>
                </a:solidFill>
              </a:rPr>
              <a:t>getattr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obj,'age</a:t>
            </a:r>
            <a:r>
              <a:rPr lang="en-IN" b="1" dirty="0" smtClean="0">
                <a:solidFill>
                  <a:srgbClr val="FF0000"/>
                </a:solidFill>
              </a:rPr>
              <a:t>'))			2</a:t>
            </a:r>
          </a:p>
          <a:p>
            <a:pPr>
              <a:lnSpc>
                <a:spcPct val="17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print(</a:t>
            </a:r>
            <a:r>
              <a:rPr lang="en-IN" b="1" dirty="0" err="1" smtClean="0">
                <a:solidFill>
                  <a:srgbClr val="FF0000"/>
                </a:solidFill>
              </a:rPr>
              <a:t>hasattr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obj,'age</a:t>
            </a:r>
            <a:r>
              <a:rPr lang="en-IN" b="1" dirty="0" smtClean="0">
                <a:solidFill>
                  <a:srgbClr val="FF0000"/>
                </a:solidFill>
              </a:rPr>
              <a:t>'))		True</a:t>
            </a:r>
          </a:p>
          <a:p>
            <a:pPr>
              <a:lnSpc>
                <a:spcPct val="170000"/>
              </a:lnSpc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setattr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obj,'name','Zara</a:t>
            </a:r>
            <a:r>
              <a:rPr lang="en-IN" b="1" dirty="0" smtClean="0">
                <a:solidFill>
                  <a:srgbClr val="FF0000"/>
                </a:solidFill>
              </a:rPr>
              <a:t>')		</a:t>
            </a:r>
          </a:p>
          <a:p>
            <a:pPr>
              <a:lnSpc>
                <a:spcPct val="17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print(obj.name)			Zara</a:t>
            </a:r>
          </a:p>
          <a:p>
            <a:pPr>
              <a:lnSpc>
                <a:spcPct val="17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delattr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obj,'age</a:t>
            </a:r>
            <a:r>
              <a:rPr lang="en-IN" b="1" dirty="0" smtClean="0">
                <a:solidFill>
                  <a:srgbClr val="FF0000"/>
                </a:solidFill>
              </a:rPr>
              <a:t>'))</a:t>
            </a:r>
          </a:p>
          <a:p>
            <a:pPr>
              <a:lnSpc>
                <a:spcPct val="170000"/>
              </a:lnSpc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print(</a:t>
            </a:r>
            <a:r>
              <a:rPr lang="en-IN" b="1" dirty="0" err="1" smtClean="0">
                <a:solidFill>
                  <a:srgbClr val="FF0000"/>
                </a:solidFill>
              </a:rPr>
              <a:t>hasattr</a:t>
            </a:r>
            <a:r>
              <a:rPr lang="en-IN" b="1" dirty="0" smtClean="0">
                <a:solidFill>
                  <a:srgbClr val="FF0000"/>
                </a:solidFill>
              </a:rPr>
              <a:t>(</a:t>
            </a:r>
            <a:r>
              <a:rPr lang="en-IN" b="1" dirty="0" err="1" smtClean="0">
                <a:solidFill>
                  <a:srgbClr val="FF0000"/>
                </a:solidFill>
              </a:rPr>
              <a:t>obj,'age</a:t>
            </a:r>
            <a:r>
              <a:rPr lang="en-IN" b="1" dirty="0" smtClean="0">
                <a:solidFill>
                  <a:srgbClr val="FF0000"/>
                </a:solidFill>
              </a:rPr>
              <a:t>'))		False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Create class to find sum of two numbers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class cal:</a:t>
            </a:r>
          </a:p>
          <a:p>
            <a:pPr>
              <a:buNone/>
            </a:pPr>
            <a:r>
              <a:rPr lang="en-IN" dirty="0" smtClean="0"/>
              <a:t>    "this is sum"</a:t>
            </a:r>
          </a:p>
          <a:p>
            <a:pPr>
              <a:buNone/>
            </a:pPr>
            <a:r>
              <a:rPr lang="en-IN" dirty="0" smtClean="0"/>
              <a:t>    def sum(</a:t>
            </a:r>
            <a:r>
              <a:rPr lang="en-IN" dirty="0" err="1" smtClean="0"/>
              <a:t>a,b</a:t>
            </a:r>
            <a:r>
              <a:rPr lang="en-IN" dirty="0" smtClean="0"/>
              <a:t>) :</a:t>
            </a:r>
          </a:p>
          <a:p>
            <a:pPr>
              <a:buNone/>
            </a:pPr>
            <a:r>
              <a:rPr lang="en-IN" dirty="0" smtClean="0"/>
              <a:t>            c=</a:t>
            </a:r>
            <a:r>
              <a:rPr lang="en-IN" dirty="0" err="1" smtClean="0"/>
              <a:t>a+b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         return c</a:t>
            </a:r>
          </a:p>
          <a:p>
            <a:pPr>
              <a:buNone/>
            </a:pPr>
            <a:r>
              <a:rPr lang="en-IN" dirty="0" smtClean="0"/>
              <a:t>a=cal()</a:t>
            </a:r>
          </a:p>
          <a:p>
            <a:pPr>
              <a:buNone/>
            </a:pPr>
            <a:r>
              <a:rPr lang="en-IN" dirty="0" smtClean="0"/>
              <a:t>n1=</a:t>
            </a:r>
            <a:r>
              <a:rPr lang="en-IN" dirty="0" err="1" smtClean="0"/>
              <a:t>int</a:t>
            </a:r>
            <a:r>
              <a:rPr lang="en-IN" dirty="0" smtClean="0"/>
              <a:t>(input("enter number1"))</a:t>
            </a:r>
          </a:p>
          <a:p>
            <a:pPr>
              <a:buNone/>
            </a:pPr>
            <a:r>
              <a:rPr lang="en-IN" dirty="0" smtClean="0"/>
              <a:t>n2=</a:t>
            </a:r>
            <a:r>
              <a:rPr lang="en-IN" dirty="0" err="1" smtClean="0"/>
              <a:t>int</a:t>
            </a:r>
            <a:r>
              <a:rPr lang="en-IN" dirty="0" smtClean="0"/>
              <a:t>(input("enter number2"))</a:t>
            </a:r>
          </a:p>
          <a:p>
            <a:pPr>
              <a:buNone/>
            </a:pPr>
            <a:r>
              <a:rPr lang="en-IN" dirty="0" smtClean="0"/>
              <a:t>print(a.sum(n1,n2))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1377</Words>
  <Application>Microsoft Office PowerPoint</Application>
  <PresentationFormat>On-screen Show (4:3)</PresentationFormat>
  <Paragraphs>387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Object Oriented Programming</vt:lpstr>
      <vt:lpstr>  Creating Classes </vt:lpstr>
      <vt:lpstr>Syntax of Class</vt:lpstr>
      <vt:lpstr>Slide 5</vt:lpstr>
      <vt:lpstr>Objects</vt:lpstr>
      <vt:lpstr>Accessing Attributes</vt:lpstr>
      <vt:lpstr> Accessing Attributes </vt:lpstr>
      <vt:lpstr>Create class to find sum of two numbers</vt:lpstr>
      <vt:lpstr>Execution on Shell </vt:lpstr>
      <vt:lpstr>Class with Self </vt:lpstr>
      <vt:lpstr>Slide 12</vt:lpstr>
      <vt:lpstr>Create class to find area of rect and cir of circle</vt:lpstr>
      <vt:lpstr>Slide 14</vt:lpstr>
      <vt:lpstr>Self</vt:lpstr>
      <vt:lpstr>__init__</vt:lpstr>
      <vt:lpstr>  When objects are instantiated, the object itself is passed into the self parameter.  </vt:lpstr>
      <vt:lpstr>Slide 18</vt:lpstr>
      <vt:lpstr>Create class student to enter data</vt:lpstr>
      <vt:lpstr>Slide 20</vt:lpstr>
      <vt:lpstr>Slide 21</vt:lpstr>
      <vt:lpstr>Access Class variable</vt:lpstr>
      <vt:lpstr>Global variable access using class</vt:lpstr>
      <vt:lpstr>Access class var using object</vt:lpstr>
      <vt:lpstr>Destructor</vt:lpstr>
      <vt:lpstr>Inheritance</vt:lpstr>
      <vt:lpstr>Different forms of Inheritance</vt:lpstr>
      <vt:lpstr>Single Inheritance</vt:lpstr>
      <vt:lpstr>Multiple Inheritance</vt:lpstr>
      <vt:lpstr>Multilevel Inheritance</vt:lpstr>
      <vt:lpstr>Hierarchical Inheritance </vt:lpstr>
      <vt:lpstr> super()Function </vt:lpstr>
      <vt:lpstr>super Example 1</vt:lpstr>
      <vt:lpstr>super example 2</vt:lpstr>
      <vt:lpstr>Access init of Both Base Class</vt:lpstr>
      <vt:lpstr>mro(Method Resolution Order) </vt:lpstr>
      <vt:lpstr>Output</vt:lpstr>
      <vt:lpstr>Data Encapsulation</vt:lpstr>
      <vt:lpstr>Slide 39</vt:lpstr>
      <vt:lpstr>__Private and _Protected </vt:lpstr>
      <vt:lpstr>Slide 41</vt:lpstr>
      <vt:lpstr>Slide 42</vt:lpstr>
      <vt:lpstr>Method Overloading</vt:lpstr>
      <vt:lpstr>Slide 44</vt:lpstr>
      <vt:lpstr>Method Overriding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75</cp:revision>
  <dcterms:created xsi:type="dcterms:W3CDTF">2018-03-05T16:23:53Z</dcterms:created>
  <dcterms:modified xsi:type="dcterms:W3CDTF">2019-03-26T18:38:31Z</dcterms:modified>
</cp:coreProperties>
</file>